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notesMasterIdLst>
    <p:notesMasterId r:id="rId83"/>
  </p:notesMasterIdLst>
  <p:sldIdLst>
    <p:sldId id="257" r:id="rId5"/>
    <p:sldId id="261" r:id="rId6"/>
    <p:sldId id="1813" r:id="rId7"/>
    <p:sldId id="1906" r:id="rId8"/>
    <p:sldId id="1884" r:id="rId9"/>
    <p:sldId id="1907" r:id="rId10"/>
    <p:sldId id="1941" r:id="rId11"/>
    <p:sldId id="1908" r:id="rId12"/>
    <p:sldId id="299" r:id="rId13"/>
    <p:sldId id="1860" r:id="rId14"/>
    <p:sldId id="1861" r:id="rId15"/>
    <p:sldId id="1871" r:id="rId16"/>
    <p:sldId id="1869" r:id="rId17"/>
    <p:sldId id="1865" r:id="rId18"/>
    <p:sldId id="1870" r:id="rId19"/>
    <p:sldId id="1866" r:id="rId20"/>
    <p:sldId id="1943" r:id="rId21"/>
    <p:sldId id="1858" r:id="rId22"/>
    <p:sldId id="1911" r:id="rId23"/>
    <p:sldId id="1909" r:id="rId24"/>
    <p:sldId id="1910" r:id="rId25"/>
    <p:sldId id="1938" r:id="rId26"/>
    <p:sldId id="1876" r:id="rId27"/>
    <p:sldId id="1877" r:id="rId28"/>
    <p:sldId id="1954" r:id="rId29"/>
    <p:sldId id="1609" r:id="rId30"/>
    <p:sldId id="1948" r:id="rId31"/>
    <p:sldId id="1844" r:id="rId32"/>
    <p:sldId id="1939" r:id="rId33"/>
    <p:sldId id="1818" r:id="rId34"/>
    <p:sldId id="1817" r:id="rId35"/>
    <p:sldId id="1950" r:id="rId36"/>
    <p:sldId id="1914" r:id="rId37"/>
    <p:sldId id="1841" r:id="rId38"/>
    <p:sldId id="1944" r:id="rId39"/>
    <p:sldId id="1928" r:id="rId40"/>
    <p:sldId id="1955" r:id="rId41"/>
    <p:sldId id="1878" r:id="rId42"/>
    <p:sldId id="1915" r:id="rId43"/>
    <p:sldId id="1937" r:id="rId44"/>
    <p:sldId id="1934" r:id="rId45"/>
    <p:sldId id="1573" r:id="rId46"/>
    <p:sldId id="1918" r:id="rId47"/>
    <p:sldId id="1919" r:id="rId48"/>
    <p:sldId id="1828" r:id="rId49"/>
    <p:sldId id="1830" r:id="rId50"/>
    <p:sldId id="1831" r:id="rId51"/>
    <p:sldId id="1952" r:id="rId52"/>
    <p:sldId id="1832" r:id="rId53"/>
    <p:sldId id="1920" r:id="rId54"/>
    <p:sldId id="1788" r:id="rId55"/>
    <p:sldId id="1947" r:id="rId56"/>
    <p:sldId id="1901" r:id="rId57"/>
    <p:sldId id="1922" r:id="rId58"/>
    <p:sldId id="1923" r:id="rId59"/>
    <p:sldId id="1946" r:id="rId60"/>
    <p:sldId id="474" r:id="rId61"/>
    <p:sldId id="1945" r:id="rId62"/>
    <p:sldId id="1852" r:id="rId63"/>
    <p:sldId id="558" r:id="rId64"/>
    <p:sldId id="1926" r:id="rId65"/>
    <p:sldId id="1927" r:id="rId66"/>
    <p:sldId id="1931" r:id="rId67"/>
    <p:sldId id="1542" r:id="rId68"/>
    <p:sldId id="1929" r:id="rId69"/>
    <p:sldId id="1903" r:id="rId70"/>
    <p:sldId id="1886" r:id="rId71"/>
    <p:sldId id="1887" r:id="rId72"/>
    <p:sldId id="1888" r:id="rId73"/>
    <p:sldId id="1889" r:id="rId74"/>
    <p:sldId id="1890" r:id="rId75"/>
    <p:sldId id="1891" r:id="rId76"/>
    <p:sldId id="1892" r:id="rId77"/>
    <p:sldId id="1893" r:id="rId78"/>
    <p:sldId id="1894" r:id="rId79"/>
    <p:sldId id="1895" r:id="rId80"/>
    <p:sldId id="1896" r:id="rId81"/>
    <p:sldId id="1932"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metrios Peratsakis" initials="DP" lastIdx="1" clrIdx="0">
    <p:extLst>
      <p:ext uri="{19B8F6BF-5375-455C-9EA6-DF929625EA0E}">
        <p15:presenceInfo xmlns:p15="http://schemas.microsoft.com/office/powerpoint/2012/main" userId="S-1-5-21-1247825598-503389630-624655392-10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94632" autoAdjust="0"/>
  </p:normalViewPr>
  <p:slideViewPr>
    <p:cSldViewPr snapToGrid="0">
      <p:cViewPr>
        <p:scale>
          <a:sx n="62" d="100"/>
          <a:sy n="62" d="100"/>
        </p:scale>
        <p:origin x="1447" y="230"/>
      </p:cViewPr>
      <p:guideLst/>
    </p:cSldViewPr>
  </p:slideViewPr>
  <p:notesTextViewPr>
    <p:cViewPr>
      <p:scale>
        <a:sx n="1" d="1"/>
        <a:sy n="1" d="1"/>
      </p:scale>
      <p:origin x="0" y="0"/>
    </p:cViewPr>
  </p:notesTextViewPr>
  <p:sorterViewPr>
    <p:cViewPr>
      <p:scale>
        <a:sx n="78" d="100"/>
        <a:sy n="78" d="100"/>
      </p:scale>
      <p:origin x="0" y="-127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0BB0C-F1B0-4552-94CC-0533AB6F3469}" type="doc">
      <dgm:prSet loTypeId="urn:microsoft.com/office/officeart/2005/8/layout/target2" loCatId="relationship" qsTypeId="urn:microsoft.com/office/officeart/2005/8/quickstyle/3d3" qsCatId="3D" csTypeId="urn:microsoft.com/office/officeart/2005/8/colors/accent0_2" csCatId="mainScheme" phldr="1"/>
      <dgm:spPr/>
      <dgm:t>
        <a:bodyPr/>
        <a:lstStyle/>
        <a:p>
          <a:endParaRPr lang="en-US"/>
        </a:p>
      </dgm:t>
    </dgm:pt>
    <dgm:pt modelId="{3B7AEC67-6B6E-4907-93C5-EEA1FFCFC097}">
      <dgm:prSet phldrT="[Text]" custT="1">
        <dgm:style>
          <a:lnRef idx="1">
            <a:schemeClr val="accent5"/>
          </a:lnRef>
          <a:fillRef idx="2">
            <a:schemeClr val="accent5"/>
          </a:fillRef>
          <a:effectRef idx="1">
            <a:schemeClr val="accent5"/>
          </a:effectRef>
          <a:fontRef idx="minor">
            <a:schemeClr val="dk1"/>
          </a:fontRef>
        </dgm:style>
      </dgm:prSet>
      <dgm:spPr>
        <a:scene3d>
          <a:camera prst="orthographicFront">
            <a:rot lat="0" lon="0" rev="0"/>
          </a:camera>
          <a:lightRig rig="contrasting" dir="t">
            <a:rot lat="0" lon="0" rev="1200000"/>
          </a:lightRig>
        </a:scene3d>
      </dgm:spPr>
      <dgm:t>
        <a:bodyPr/>
        <a:lstStyle/>
        <a:p>
          <a:pPr>
            <a:lnSpc>
              <a:spcPct val="90000"/>
            </a:lnSpc>
            <a:spcAft>
              <a:spcPct val="35000"/>
            </a:spcAft>
          </a:pPr>
          <a:r>
            <a:rPr lang="en-US" sz="1100" b="0" dirty="0"/>
            <a:t>1. MZ Twin concordance rates are NOT 100%;            in utero conditions differ</a:t>
          </a:r>
        </a:p>
      </dgm:t>
    </dgm:pt>
    <dgm:pt modelId="{D8C4A0E1-8F4B-48CE-883B-21D6038EF612}" type="parTrans" cxnId="{2B3E04F7-23D5-404C-A66F-F11ADB1AA681}">
      <dgm:prSet/>
      <dgm:spPr/>
      <dgm:t>
        <a:bodyPr/>
        <a:lstStyle/>
        <a:p>
          <a:endParaRPr lang="en-US" sz="1600" b="1"/>
        </a:p>
      </dgm:t>
    </dgm:pt>
    <dgm:pt modelId="{EF1575F6-E1F0-47E9-9FC5-9A99D88426E1}" type="sibTrans" cxnId="{2B3E04F7-23D5-404C-A66F-F11ADB1AA681}">
      <dgm:prSet/>
      <dgm:spPr/>
      <dgm:t>
        <a:bodyPr/>
        <a:lstStyle/>
        <a:p>
          <a:endParaRPr lang="en-US" sz="1600" b="1"/>
        </a:p>
      </dgm:t>
    </dgm:pt>
    <dgm:pt modelId="{4D536BA0-BC90-4FF9-97A7-F87462359C42}">
      <dgm:prSet phldrT="[Text]" custT="1">
        <dgm:style>
          <a:lnRef idx="1">
            <a:schemeClr val="accent4"/>
          </a:lnRef>
          <a:fillRef idx="2">
            <a:schemeClr val="accent4"/>
          </a:fillRef>
          <a:effectRef idx="1">
            <a:schemeClr val="accent4"/>
          </a:effectRef>
          <a:fontRef idx="minor">
            <a:schemeClr val="dk1"/>
          </a:fontRef>
        </dgm:style>
      </dgm:prSet>
      <dgm:spPr>
        <a:scene3d>
          <a:camera prst="orthographicFront">
            <a:rot lat="0" lon="0" rev="0"/>
          </a:camera>
          <a:lightRig rig="contrasting" dir="t">
            <a:rot lat="0" lon="0" rev="1200000"/>
          </a:lightRig>
        </a:scene3d>
      </dgm:spPr>
      <dgm:t>
        <a:bodyPr/>
        <a:lstStyle/>
        <a:p>
          <a:pPr>
            <a:spcAft>
              <a:spcPts val="400"/>
            </a:spcAft>
          </a:pPr>
          <a:r>
            <a:rPr lang="en-US" sz="2400" b="1" dirty="0"/>
            <a:t>Biological</a:t>
          </a:r>
          <a:r>
            <a:rPr lang="en-US" sz="2800" b="1" dirty="0"/>
            <a:t> </a:t>
          </a:r>
        </a:p>
      </dgm:t>
    </dgm:pt>
    <dgm:pt modelId="{15166D71-7528-4078-A878-18593FE1E3EE}" type="sibTrans" cxnId="{5676C550-1536-4513-9FE4-E0B0295E104E}">
      <dgm:prSet/>
      <dgm:spPr/>
      <dgm:t>
        <a:bodyPr/>
        <a:lstStyle/>
        <a:p>
          <a:endParaRPr lang="en-US" sz="1600" b="1"/>
        </a:p>
      </dgm:t>
    </dgm:pt>
    <dgm:pt modelId="{E6FEF3DB-6F6E-478E-A176-F4F3AEEF33EC}" type="parTrans" cxnId="{5676C550-1536-4513-9FE4-E0B0295E104E}">
      <dgm:prSet/>
      <dgm:spPr/>
      <dgm:t>
        <a:bodyPr/>
        <a:lstStyle/>
        <a:p>
          <a:endParaRPr lang="en-US" sz="1600" b="1"/>
        </a:p>
      </dgm:t>
    </dgm:pt>
    <dgm:pt modelId="{3DC2533F-8CC0-481B-AAE0-08B05CB06AF2}">
      <dgm:prSet phldrT="[Text]" custT="1">
        <dgm:style>
          <a:lnRef idx="1">
            <a:schemeClr val="accent5"/>
          </a:lnRef>
          <a:fillRef idx="2">
            <a:schemeClr val="accent5"/>
          </a:fillRef>
          <a:effectRef idx="1">
            <a:schemeClr val="accent5"/>
          </a:effectRef>
          <a:fontRef idx="minor">
            <a:schemeClr val="dk1"/>
          </a:fontRef>
        </dgm:style>
      </dgm:prSet>
      <dgm:spPr>
        <a:scene3d>
          <a:camera prst="orthographicFront">
            <a:rot lat="0" lon="0" rev="0"/>
          </a:camera>
          <a:lightRig rig="contrasting" dir="t">
            <a:rot lat="0" lon="0" rev="1200000"/>
          </a:lightRig>
        </a:scene3d>
      </dgm:spPr>
      <dgm:t>
        <a:bodyPr/>
        <a:lstStyle/>
        <a:p>
          <a:pPr>
            <a:spcAft>
              <a:spcPct val="35000"/>
            </a:spcAft>
          </a:pPr>
          <a:r>
            <a:rPr lang="en-US" sz="1100" b="0" dirty="0"/>
            <a:t>3. If one can “recover” from psychosis than it must be a mental construct, not unlike cognitive distortions.</a:t>
          </a:r>
        </a:p>
      </dgm:t>
    </dgm:pt>
    <dgm:pt modelId="{D6592487-9550-437F-AF23-23796D14150F}" type="sibTrans" cxnId="{9001185E-1CEE-4C7B-AD4D-9E15D9BE50B3}">
      <dgm:prSet/>
      <dgm:spPr/>
      <dgm:t>
        <a:bodyPr/>
        <a:lstStyle/>
        <a:p>
          <a:endParaRPr lang="en-US" sz="1600" b="1"/>
        </a:p>
      </dgm:t>
    </dgm:pt>
    <dgm:pt modelId="{0A08A615-2C6B-41C6-AA3E-A7F38298DDD9}" type="parTrans" cxnId="{9001185E-1CEE-4C7B-AD4D-9E15D9BE50B3}">
      <dgm:prSet/>
      <dgm:spPr/>
      <dgm:t>
        <a:bodyPr/>
        <a:lstStyle/>
        <a:p>
          <a:endParaRPr lang="en-US" sz="1600" b="1"/>
        </a:p>
      </dgm:t>
    </dgm:pt>
    <dgm:pt modelId="{37025072-2DEB-4DA7-8D72-25989FBA9939}">
      <dgm:prSet phldrT="[Text]" custT="1">
        <dgm:style>
          <a:lnRef idx="1">
            <a:schemeClr val="accent5"/>
          </a:lnRef>
          <a:fillRef idx="2">
            <a:schemeClr val="accent5"/>
          </a:fillRef>
          <a:effectRef idx="1">
            <a:schemeClr val="accent5"/>
          </a:effectRef>
          <a:fontRef idx="minor">
            <a:schemeClr val="dk1"/>
          </a:fontRef>
        </dgm:style>
      </dgm:prSet>
      <dgm:spPr>
        <a:scene3d>
          <a:camera prst="orthographicFront">
            <a:rot lat="0" lon="0" rev="0"/>
          </a:camera>
          <a:lightRig rig="contrasting" dir="t">
            <a:rot lat="0" lon="0" rev="1200000"/>
          </a:lightRig>
        </a:scene3d>
      </dgm:spPr>
      <dgm:t>
        <a:bodyPr/>
        <a:lstStyle/>
        <a:p>
          <a:pPr>
            <a:lnSpc>
              <a:spcPct val="150000"/>
            </a:lnSpc>
          </a:pPr>
          <a:r>
            <a:rPr lang="en-US" sz="2400" b="1" dirty="0"/>
            <a:t> Psychosocial</a:t>
          </a:r>
          <a:endParaRPr lang="en-US" sz="2800" b="1" dirty="0"/>
        </a:p>
      </dgm:t>
    </dgm:pt>
    <dgm:pt modelId="{F6ABF263-4DDD-4590-9EFB-243FE8A44A5F}" type="sibTrans" cxnId="{38987A1B-F0C5-44DF-9E51-2DF6DDE191B7}">
      <dgm:prSet/>
      <dgm:spPr/>
      <dgm:t>
        <a:bodyPr/>
        <a:lstStyle/>
        <a:p>
          <a:endParaRPr lang="en-US" sz="1600" b="1"/>
        </a:p>
      </dgm:t>
    </dgm:pt>
    <dgm:pt modelId="{DA18D582-9625-4C5C-96AE-BF04AB79FC00}" type="parTrans" cxnId="{38987A1B-F0C5-44DF-9E51-2DF6DDE191B7}">
      <dgm:prSet/>
      <dgm:spPr/>
      <dgm:t>
        <a:bodyPr/>
        <a:lstStyle/>
        <a:p>
          <a:endParaRPr lang="en-US" sz="1600" b="1"/>
        </a:p>
      </dgm:t>
    </dgm:pt>
    <dgm:pt modelId="{BA3E5C55-1F39-4A03-9CD4-E6139E1F2573}">
      <dgm:prSet phldrT="[Text]" custT="1">
        <dgm:style>
          <a:lnRef idx="1">
            <a:schemeClr val="accent4"/>
          </a:lnRef>
          <a:fillRef idx="2">
            <a:schemeClr val="accent4"/>
          </a:fillRef>
          <a:effectRef idx="1">
            <a:schemeClr val="accent4"/>
          </a:effectRef>
          <a:fontRef idx="minor">
            <a:schemeClr val="dk1"/>
          </a:fontRef>
        </dgm:style>
      </dgm:prSet>
      <dgm:spPr>
        <a:scene3d>
          <a:camera prst="orthographicFront">
            <a:rot lat="0" lon="0" rev="0"/>
          </a:camera>
          <a:lightRig rig="contrasting" dir="t">
            <a:rot lat="0" lon="0" rev="1200000"/>
          </a:lightRig>
        </a:scene3d>
      </dgm:spPr>
      <dgm:t>
        <a:bodyPr/>
        <a:lstStyle/>
        <a:p>
          <a:pPr>
            <a:lnSpc>
              <a:spcPct val="100000"/>
            </a:lnSpc>
            <a:spcBef>
              <a:spcPts val="0"/>
            </a:spcBef>
            <a:spcAft>
              <a:spcPts val="200"/>
            </a:spcAft>
          </a:pPr>
          <a:r>
            <a:rPr lang="en-US" sz="1000" b="0" dirty="0"/>
            <a:t>1. Some common genetic markers for Autism, Bipolar, MDD, ADHD and Schizophrenia.</a:t>
          </a:r>
          <a:endParaRPr lang="en-US" sz="600" b="0" dirty="0"/>
        </a:p>
        <a:p>
          <a:pPr>
            <a:lnSpc>
              <a:spcPct val="100000"/>
            </a:lnSpc>
            <a:spcBef>
              <a:spcPts val="0"/>
            </a:spcBef>
            <a:spcAft>
              <a:spcPts val="200"/>
            </a:spcAft>
          </a:pPr>
          <a:r>
            <a:rPr lang="en-US" sz="1000" b="0" dirty="0"/>
            <a:t>2. Many MZ Twin concordance rates as high as 45/55%</a:t>
          </a:r>
        </a:p>
        <a:p>
          <a:pPr>
            <a:lnSpc>
              <a:spcPct val="100000"/>
            </a:lnSpc>
            <a:spcBef>
              <a:spcPct val="0"/>
            </a:spcBef>
            <a:spcAft>
              <a:spcPts val="0"/>
            </a:spcAft>
          </a:pPr>
          <a:r>
            <a:rPr lang="en-US" sz="1000" b="0" dirty="0"/>
            <a:t>3. Structural changes in the brain.</a:t>
          </a:r>
        </a:p>
      </dgm:t>
    </dgm:pt>
    <dgm:pt modelId="{3BE3A94B-D8BD-4AEA-B21E-E6F2073F8ACF}" type="sibTrans" cxnId="{6B46EA2E-B28C-4C6B-89A3-A352B55E1D7F}">
      <dgm:prSet/>
      <dgm:spPr/>
      <dgm:t>
        <a:bodyPr/>
        <a:lstStyle/>
        <a:p>
          <a:endParaRPr lang="en-US" sz="1600" b="1"/>
        </a:p>
      </dgm:t>
    </dgm:pt>
    <dgm:pt modelId="{940EC396-DDDC-4071-A70A-7BFCD68A61B1}" type="parTrans" cxnId="{6B46EA2E-B28C-4C6B-89A3-A352B55E1D7F}">
      <dgm:prSet/>
      <dgm:spPr/>
      <dgm:t>
        <a:bodyPr/>
        <a:lstStyle/>
        <a:p>
          <a:endParaRPr lang="en-US" sz="1600" b="1"/>
        </a:p>
      </dgm:t>
    </dgm:pt>
    <dgm:pt modelId="{15FDDC91-4571-4A82-8B09-5AE5FD17A30B}">
      <dgm:prSet phldrT="[Text]" custT="1">
        <dgm:style>
          <a:lnRef idx="1">
            <a:schemeClr val="accent5"/>
          </a:lnRef>
          <a:fillRef idx="2">
            <a:schemeClr val="accent5"/>
          </a:fillRef>
          <a:effectRef idx="1">
            <a:schemeClr val="accent5"/>
          </a:effectRef>
          <a:fontRef idx="minor">
            <a:schemeClr val="dk1"/>
          </a:fontRef>
        </dgm:style>
      </dgm:prSet>
      <dgm:spPr>
        <a:scene3d>
          <a:camera prst="orthographicFront">
            <a:rot lat="0" lon="0" rev="0"/>
          </a:camera>
          <a:lightRig rig="contrasting" dir="t">
            <a:rot lat="0" lon="0" rev="1200000"/>
          </a:lightRig>
        </a:scene3d>
      </dgm:spPr>
      <dgm:t>
        <a:bodyPr/>
        <a:lstStyle/>
        <a:p>
          <a:r>
            <a:rPr lang="en-US" sz="1100" b="0" dirty="0"/>
            <a:t>2. Psychosocial factors are necessary preconditions; environment/learning?</a:t>
          </a:r>
        </a:p>
      </dgm:t>
    </dgm:pt>
    <dgm:pt modelId="{48F03443-35D0-4011-B53B-32B9D730CAB4}" type="sibTrans" cxnId="{89CCD7B3-1891-46A0-9653-326C218561E7}">
      <dgm:prSet/>
      <dgm:spPr/>
      <dgm:t>
        <a:bodyPr/>
        <a:lstStyle/>
        <a:p>
          <a:endParaRPr lang="en-US" sz="1600" b="1"/>
        </a:p>
      </dgm:t>
    </dgm:pt>
    <dgm:pt modelId="{769B097C-0FBE-4FFF-AA12-EE48A3E361E6}" type="parTrans" cxnId="{89CCD7B3-1891-46A0-9653-326C218561E7}">
      <dgm:prSet/>
      <dgm:spPr/>
      <dgm:t>
        <a:bodyPr/>
        <a:lstStyle/>
        <a:p>
          <a:endParaRPr lang="en-US" sz="1600" b="1"/>
        </a:p>
      </dgm:t>
    </dgm:pt>
    <dgm:pt modelId="{58B169C9-C393-4067-AED3-DFDE757E841D}" type="pres">
      <dgm:prSet presAssocID="{C750BB0C-F1B0-4552-94CC-0533AB6F3469}" presName="Name0" presStyleCnt="0">
        <dgm:presLayoutVars>
          <dgm:chMax val="3"/>
          <dgm:chPref val="1"/>
          <dgm:dir/>
          <dgm:animLvl val="lvl"/>
          <dgm:resizeHandles/>
        </dgm:presLayoutVars>
      </dgm:prSet>
      <dgm:spPr/>
    </dgm:pt>
    <dgm:pt modelId="{93A8350B-C8B1-4B91-BD4D-10DEE7EC0196}" type="pres">
      <dgm:prSet presAssocID="{C750BB0C-F1B0-4552-94CC-0533AB6F3469}" presName="outerBox" presStyleCnt="0"/>
      <dgm:spPr/>
    </dgm:pt>
    <dgm:pt modelId="{6A440D90-B1F3-4CCB-8126-8F5CD666ECDC}" type="pres">
      <dgm:prSet presAssocID="{C750BB0C-F1B0-4552-94CC-0533AB6F3469}" presName="outerBoxParent" presStyleLbl="node1" presStyleIdx="0" presStyleCnt="2" custScaleY="95644" custLinFactY="-2458" custLinFactNeighborX="-17344" custLinFactNeighborY="-100000"/>
      <dgm:spPr/>
    </dgm:pt>
    <dgm:pt modelId="{0FE0DECE-4813-4074-B903-F97643C27127}" type="pres">
      <dgm:prSet presAssocID="{C750BB0C-F1B0-4552-94CC-0533AB6F3469}" presName="outerBoxChildren" presStyleCnt="0"/>
      <dgm:spPr/>
    </dgm:pt>
    <dgm:pt modelId="{B98A03ED-AB95-4C7B-A69A-95AB54C4F722}" type="pres">
      <dgm:prSet presAssocID="{BA3E5C55-1F39-4A03-9CD4-E6139E1F2573}" presName="oChild" presStyleLbl="fgAcc1" presStyleIdx="0" presStyleCnt="4" custScaleX="110337" custScaleY="98372" custLinFactNeighborX="5062" custLinFactNeighborY="296">
        <dgm:presLayoutVars>
          <dgm:bulletEnabled val="1"/>
        </dgm:presLayoutVars>
      </dgm:prSet>
      <dgm:spPr/>
    </dgm:pt>
    <dgm:pt modelId="{3F92EB99-46B1-4213-AFC6-601AB8F7BC8C}" type="pres">
      <dgm:prSet presAssocID="{C750BB0C-F1B0-4552-94CC-0533AB6F3469}" presName="middleBox" presStyleCnt="0"/>
      <dgm:spPr/>
    </dgm:pt>
    <dgm:pt modelId="{236423E5-1E46-4E85-8291-ECBAF224A29B}" type="pres">
      <dgm:prSet presAssocID="{C750BB0C-F1B0-4552-94CC-0533AB6F3469}" presName="middleBoxParent" presStyleLbl="node1" presStyleIdx="1" presStyleCnt="2" custLinFactNeighborX="1754" custLinFactNeighborY="299"/>
      <dgm:spPr/>
    </dgm:pt>
    <dgm:pt modelId="{48A72F1A-CB40-4331-B228-AFF0BA996E27}" type="pres">
      <dgm:prSet presAssocID="{C750BB0C-F1B0-4552-94CC-0533AB6F3469}" presName="middleBoxChildren" presStyleCnt="0"/>
      <dgm:spPr/>
    </dgm:pt>
    <dgm:pt modelId="{86FD1AAF-D72D-4356-BF0B-8EF35051D4BB}" type="pres">
      <dgm:prSet presAssocID="{3B7AEC67-6B6E-4907-93C5-EEA1FFCFC097}" presName="mChild" presStyleLbl="fgAcc1" presStyleIdx="1" presStyleCnt="4" custLinFactX="5552" custLinFactNeighborX="100000" custLinFactNeighborY="663">
        <dgm:presLayoutVars>
          <dgm:bulletEnabled val="1"/>
        </dgm:presLayoutVars>
      </dgm:prSet>
      <dgm:spPr/>
    </dgm:pt>
    <dgm:pt modelId="{D06F7625-4EA1-49FA-898F-29BBF3AC062B}" type="pres">
      <dgm:prSet presAssocID="{EF1575F6-E1F0-47E9-9FC5-9A99D88426E1}" presName="middleSibTrans" presStyleCnt="0"/>
      <dgm:spPr/>
    </dgm:pt>
    <dgm:pt modelId="{8C954543-E179-443C-AB27-9C88F93FEA34}" type="pres">
      <dgm:prSet presAssocID="{15FDDC91-4571-4A82-8B09-5AE5FD17A30B}" presName="mChild" presStyleLbl="fgAcc1" presStyleIdx="2" presStyleCnt="4" custLinFactX="5552" custLinFactNeighborX="100000" custLinFactNeighborY="663">
        <dgm:presLayoutVars>
          <dgm:bulletEnabled val="1"/>
        </dgm:presLayoutVars>
      </dgm:prSet>
      <dgm:spPr/>
    </dgm:pt>
    <dgm:pt modelId="{E2B7B171-5F16-4D93-B219-A2562BB393DD}" type="pres">
      <dgm:prSet presAssocID="{48F03443-35D0-4011-B53B-32B9D730CAB4}" presName="middleSibTrans" presStyleCnt="0"/>
      <dgm:spPr/>
    </dgm:pt>
    <dgm:pt modelId="{FF35C957-F27F-4E59-B222-A4FEF558DB74}" type="pres">
      <dgm:prSet presAssocID="{3DC2533F-8CC0-481B-AAE0-08B05CB06AF2}" presName="mChild" presStyleLbl="fgAcc1" presStyleIdx="3" presStyleCnt="4" custLinFactX="5552" custLinFactNeighborX="100000" custLinFactNeighborY="663">
        <dgm:presLayoutVars>
          <dgm:bulletEnabled val="1"/>
        </dgm:presLayoutVars>
      </dgm:prSet>
      <dgm:spPr/>
    </dgm:pt>
  </dgm:ptLst>
  <dgm:cxnLst>
    <dgm:cxn modelId="{8CB1E218-A358-4C19-BA71-4D01F103B742}" type="presOf" srcId="{3DC2533F-8CC0-481B-AAE0-08B05CB06AF2}" destId="{FF35C957-F27F-4E59-B222-A4FEF558DB74}" srcOrd="0" destOrd="0" presId="urn:microsoft.com/office/officeart/2005/8/layout/target2"/>
    <dgm:cxn modelId="{38987A1B-F0C5-44DF-9E51-2DF6DDE191B7}" srcId="{C750BB0C-F1B0-4552-94CC-0533AB6F3469}" destId="{37025072-2DEB-4DA7-8D72-25989FBA9939}" srcOrd="1" destOrd="0" parTransId="{DA18D582-9625-4C5C-96AE-BF04AB79FC00}" sibTransId="{F6ABF263-4DDD-4590-9EFB-243FE8A44A5F}"/>
    <dgm:cxn modelId="{427CC02C-6D9C-490D-9C9E-C0C98E933354}" type="presOf" srcId="{37025072-2DEB-4DA7-8D72-25989FBA9939}" destId="{236423E5-1E46-4E85-8291-ECBAF224A29B}" srcOrd="0" destOrd="0" presId="urn:microsoft.com/office/officeart/2005/8/layout/target2"/>
    <dgm:cxn modelId="{6B46EA2E-B28C-4C6B-89A3-A352B55E1D7F}" srcId="{4D536BA0-BC90-4FF9-97A7-F87462359C42}" destId="{BA3E5C55-1F39-4A03-9CD4-E6139E1F2573}" srcOrd="0" destOrd="0" parTransId="{940EC396-DDDC-4071-A70A-7BFCD68A61B1}" sibTransId="{3BE3A94B-D8BD-4AEA-B21E-E6F2073F8ACF}"/>
    <dgm:cxn modelId="{AD36C838-AC2D-4065-8743-21089003E1BF}" type="presOf" srcId="{15FDDC91-4571-4A82-8B09-5AE5FD17A30B}" destId="{8C954543-E179-443C-AB27-9C88F93FEA34}" srcOrd="0" destOrd="0" presId="urn:microsoft.com/office/officeart/2005/8/layout/target2"/>
    <dgm:cxn modelId="{9001185E-1CEE-4C7B-AD4D-9E15D9BE50B3}" srcId="{37025072-2DEB-4DA7-8D72-25989FBA9939}" destId="{3DC2533F-8CC0-481B-AAE0-08B05CB06AF2}" srcOrd="2" destOrd="0" parTransId="{0A08A615-2C6B-41C6-AA3E-A7F38298DDD9}" sibTransId="{D6592487-9550-437F-AF23-23796D14150F}"/>
    <dgm:cxn modelId="{5676C550-1536-4513-9FE4-E0B0295E104E}" srcId="{C750BB0C-F1B0-4552-94CC-0533AB6F3469}" destId="{4D536BA0-BC90-4FF9-97A7-F87462359C42}" srcOrd="0" destOrd="0" parTransId="{E6FEF3DB-6F6E-478E-A176-F4F3AEEF33EC}" sibTransId="{15166D71-7528-4078-A878-18593FE1E3EE}"/>
    <dgm:cxn modelId="{B0165554-19CB-4F27-9F14-544B1B565DE5}" type="presOf" srcId="{BA3E5C55-1F39-4A03-9CD4-E6139E1F2573}" destId="{B98A03ED-AB95-4C7B-A69A-95AB54C4F722}" srcOrd="0" destOrd="0" presId="urn:microsoft.com/office/officeart/2005/8/layout/target2"/>
    <dgm:cxn modelId="{F0F3667C-CDAD-4985-BDC1-73DF4D14BD77}" type="presOf" srcId="{C750BB0C-F1B0-4552-94CC-0533AB6F3469}" destId="{58B169C9-C393-4067-AED3-DFDE757E841D}" srcOrd="0" destOrd="0" presId="urn:microsoft.com/office/officeart/2005/8/layout/target2"/>
    <dgm:cxn modelId="{5E38598D-AED8-44B1-88E6-01D5F5F66FF8}" type="presOf" srcId="{3B7AEC67-6B6E-4907-93C5-EEA1FFCFC097}" destId="{86FD1AAF-D72D-4356-BF0B-8EF35051D4BB}" srcOrd="0" destOrd="0" presId="urn:microsoft.com/office/officeart/2005/8/layout/target2"/>
    <dgm:cxn modelId="{23C138AC-AD82-4B5D-873A-024820D65DF7}" type="presOf" srcId="{4D536BA0-BC90-4FF9-97A7-F87462359C42}" destId="{6A440D90-B1F3-4CCB-8126-8F5CD666ECDC}" srcOrd="0" destOrd="0" presId="urn:microsoft.com/office/officeart/2005/8/layout/target2"/>
    <dgm:cxn modelId="{89CCD7B3-1891-46A0-9653-326C218561E7}" srcId="{37025072-2DEB-4DA7-8D72-25989FBA9939}" destId="{15FDDC91-4571-4A82-8B09-5AE5FD17A30B}" srcOrd="1" destOrd="0" parTransId="{769B097C-0FBE-4FFF-AA12-EE48A3E361E6}" sibTransId="{48F03443-35D0-4011-B53B-32B9D730CAB4}"/>
    <dgm:cxn modelId="{2B3E04F7-23D5-404C-A66F-F11ADB1AA681}" srcId="{37025072-2DEB-4DA7-8D72-25989FBA9939}" destId="{3B7AEC67-6B6E-4907-93C5-EEA1FFCFC097}" srcOrd="0" destOrd="0" parTransId="{D8C4A0E1-8F4B-48CE-883B-21D6038EF612}" sibTransId="{EF1575F6-E1F0-47E9-9FC5-9A99D88426E1}"/>
    <dgm:cxn modelId="{95DD0776-B0EF-48F2-92BE-5614B718DE6E}" type="presParOf" srcId="{58B169C9-C393-4067-AED3-DFDE757E841D}" destId="{93A8350B-C8B1-4B91-BD4D-10DEE7EC0196}" srcOrd="0" destOrd="0" presId="urn:microsoft.com/office/officeart/2005/8/layout/target2"/>
    <dgm:cxn modelId="{0370E01F-8C40-4345-A70E-080472CAF9F5}" type="presParOf" srcId="{93A8350B-C8B1-4B91-BD4D-10DEE7EC0196}" destId="{6A440D90-B1F3-4CCB-8126-8F5CD666ECDC}" srcOrd="0" destOrd="0" presId="urn:microsoft.com/office/officeart/2005/8/layout/target2"/>
    <dgm:cxn modelId="{0A002632-7AFD-4A12-83D8-D3A616EA8112}" type="presParOf" srcId="{93A8350B-C8B1-4B91-BD4D-10DEE7EC0196}" destId="{0FE0DECE-4813-4074-B903-F97643C27127}" srcOrd="1" destOrd="0" presId="urn:microsoft.com/office/officeart/2005/8/layout/target2"/>
    <dgm:cxn modelId="{BF177E64-5367-4FE0-9D4B-B88362ACD1ED}" type="presParOf" srcId="{0FE0DECE-4813-4074-B903-F97643C27127}" destId="{B98A03ED-AB95-4C7B-A69A-95AB54C4F722}" srcOrd="0" destOrd="0" presId="urn:microsoft.com/office/officeart/2005/8/layout/target2"/>
    <dgm:cxn modelId="{441346A8-94BC-4EF6-974C-6D67CF6192F6}" type="presParOf" srcId="{58B169C9-C393-4067-AED3-DFDE757E841D}" destId="{3F92EB99-46B1-4213-AFC6-601AB8F7BC8C}" srcOrd="1" destOrd="0" presId="urn:microsoft.com/office/officeart/2005/8/layout/target2"/>
    <dgm:cxn modelId="{9F2926A1-85AB-4184-B1F5-64CBB2876B2F}" type="presParOf" srcId="{3F92EB99-46B1-4213-AFC6-601AB8F7BC8C}" destId="{236423E5-1E46-4E85-8291-ECBAF224A29B}" srcOrd="0" destOrd="0" presId="urn:microsoft.com/office/officeart/2005/8/layout/target2"/>
    <dgm:cxn modelId="{70014D4B-4BDE-43F9-BE3A-1EF79B4F1B32}" type="presParOf" srcId="{3F92EB99-46B1-4213-AFC6-601AB8F7BC8C}" destId="{48A72F1A-CB40-4331-B228-AFF0BA996E27}" srcOrd="1" destOrd="0" presId="urn:microsoft.com/office/officeart/2005/8/layout/target2"/>
    <dgm:cxn modelId="{31E3454D-C5B1-49A5-870E-FAADE385BADA}" type="presParOf" srcId="{48A72F1A-CB40-4331-B228-AFF0BA996E27}" destId="{86FD1AAF-D72D-4356-BF0B-8EF35051D4BB}" srcOrd="0" destOrd="0" presId="urn:microsoft.com/office/officeart/2005/8/layout/target2"/>
    <dgm:cxn modelId="{0833602C-5D6A-49B7-BA8E-F02215681A5D}" type="presParOf" srcId="{48A72F1A-CB40-4331-B228-AFF0BA996E27}" destId="{D06F7625-4EA1-49FA-898F-29BBF3AC062B}" srcOrd="1" destOrd="0" presId="urn:microsoft.com/office/officeart/2005/8/layout/target2"/>
    <dgm:cxn modelId="{11EC0F41-5999-4E41-A2A8-8A5965AED928}" type="presParOf" srcId="{48A72F1A-CB40-4331-B228-AFF0BA996E27}" destId="{8C954543-E179-443C-AB27-9C88F93FEA34}" srcOrd="2" destOrd="0" presId="urn:microsoft.com/office/officeart/2005/8/layout/target2"/>
    <dgm:cxn modelId="{21252FC5-F782-4993-92D3-12D6D41B6BEF}" type="presParOf" srcId="{48A72F1A-CB40-4331-B228-AFF0BA996E27}" destId="{E2B7B171-5F16-4D93-B219-A2562BB393DD}" srcOrd="3" destOrd="0" presId="urn:microsoft.com/office/officeart/2005/8/layout/target2"/>
    <dgm:cxn modelId="{188EFF30-60D6-4BC8-89E3-84AF3C800F68}" type="presParOf" srcId="{48A72F1A-CB40-4331-B228-AFF0BA996E27}" destId="{FF35C957-F27F-4E59-B222-A4FEF558DB74}" srcOrd="4"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663216-5FD8-46DA-9C64-F201DEB956D4}" type="doc">
      <dgm:prSet loTypeId="urn:microsoft.com/office/officeart/2005/8/layout/venn1" loCatId="relationship" qsTypeId="urn:microsoft.com/office/officeart/2005/8/quickstyle/simple1" qsCatId="simple" csTypeId="urn:microsoft.com/office/officeart/2005/8/colors/accent1_2" csCatId="accent1" phldr="1"/>
      <dgm:spPr/>
    </dgm:pt>
    <dgm:pt modelId="{F012E884-0F32-440C-9EF2-CFF661139E25}">
      <dgm:prSet phldrT="[Text]" custT="1"/>
      <dgm:spPr/>
      <dgm:t>
        <a:bodyPr/>
        <a:lstStyle/>
        <a:p>
          <a:r>
            <a:rPr lang="en-US" sz="1200" dirty="0"/>
            <a:t>Dad’s ideas about women</a:t>
          </a:r>
        </a:p>
        <a:p>
          <a:r>
            <a:rPr lang="en-US" sz="1100" dirty="0"/>
            <a:t>(</a:t>
          </a:r>
          <a:r>
            <a:rPr lang="en-US" sz="1100" dirty="0" err="1"/>
            <a:t>ie</a:t>
          </a:r>
          <a:r>
            <a:rPr lang="en-US" sz="1100" dirty="0"/>
            <a:t>. OK to hit her)</a:t>
          </a:r>
        </a:p>
      </dgm:t>
    </dgm:pt>
    <dgm:pt modelId="{77A547BC-C092-488C-AD10-61707E54410D}" type="parTrans" cxnId="{DFFDA2EC-E2FC-455F-95E1-F6447FD91D4C}">
      <dgm:prSet/>
      <dgm:spPr/>
      <dgm:t>
        <a:bodyPr/>
        <a:lstStyle/>
        <a:p>
          <a:endParaRPr lang="en-US"/>
        </a:p>
      </dgm:t>
    </dgm:pt>
    <dgm:pt modelId="{428911C6-6C24-4511-8804-3764F008C7C1}" type="sibTrans" cxnId="{DFFDA2EC-E2FC-455F-95E1-F6447FD91D4C}">
      <dgm:prSet/>
      <dgm:spPr/>
      <dgm:t>
        <a:bodyPr/>
        <a:lstStyle/>
        <a:p>
          <a:endParaRPr lang="en-US"/>
        </a:p>
      </dgm:t>
    </dgm:pt>
    <dgm:pt modelId="{AEDE4E5F-6E30-4135-98B3-D7A15224F2C2}">
      <dgm:prSet phldrT="[Text]" custT="1"/>
      <dgm:spPr/>
      <dgm:t>
        <a:bodyPr/>
        <a:lstStyle/>
        <a:p>
          <a:pPr algn="ctr"/>
          <a:r>
            <a:rPr lang="en-US" sz="1200" dirty="0"/>
            <a:t>Joe’s friend’s ideas about women</a:t>
          </a:r>
        </a:p>
        <a:p>
          <a:pPr algn="ctr"/>
          <a:r>
            <a:rPr lang="en-US" sz="1100" dirty="0"/>
            <a:t>(</a:t>
          </a:r>
          <a:r>
            <a:rPr lang="en-US" sz="1100" dirty="0" err="1"/>
            <a:t>ie</a:t>
          </a:r>
          <a:r>
            <a:rPr lang="en-US" sz="1100" dirty="0"/>
            <a:t>. OK to hit her)</a:t>
          </a:r>
        </a:p>
      </dgm:t>
    </dgm:pt>
    <dgm:pt modelId="{02133A21-3A86-407B-93F9-0F822DD7504A}" type="parTrans" cxnId="{99CDEA0F-3828-46CC-83BA-535694DC1464}">
      <dgm:prSet/>
      <dgm:spPr/>
      <dgm:t>
        <a:bodyPr/>
        <a:lstStyle/>
        <a:p>
          <a:endParaRPr lang="en-US"/>
        </a:p>
      </dgm:t>
    </dgm:pt>
    <dgm:pt modelId="{42CB5AE3-F3AD-454C-A7AD-F757A7F8FD1D}" type="sibTrans" cxnId="{99CDEA0F-3828-46CC-83BA-535694DC1464}">
      <dgm:prSet/>
      <dgm:spPr/>
      <dgm:t>
        <a:bodyPr/>
        <a:lstStyle/>
        <a:p>
          <a:endParaRPr lang="en-US"/>
        </a:p>
      </dgm:t>
    </dgm:pt>
    <dgm:pt modelId="{35FDA6DC-6D1E-4103-8A3B-81ECD23B8211}">
      <dgm:prSet phldrT="[Text]" custT="1"/>
      <dgm:spPr/>
      <dgm:t>
        <a:bodyPr/>
        <a:lstStyle/>
        <a:p>
          <a:pPr algn="ctr"/>
          <a:r>
            <a:rPr lang="en-US" sz="1200" dirty="0"/>
            <a:t>Son (Joe) ideas about women</a:t>
          </a:r>
        </a:p>
        <a:p>
          <a:pPr algn="ctr"/>
          <a:r>
            <a:rPr lang="en-US" sz="1100" dirty="0"/>
            <a:t>(</a:t>
          </a:r>
          <a:r>
            <a:rPr lang="en-US" sz="1100" dirty="0" err="1"/>
            <a:t>ie</a:t>
          </a:r>
          <a:r>
            <a:rPr lang="en-US" sz="1100" dirty="0"/>
            <a:t>. OK to hit her) </a:t>
          </a:r>
        </a:p>
      </dgm:t>
    </dgm:pt>
    <dgm:pt modelId="{1D7F06C7-E3EC-4788-A53F-AD1C9DF2B640}" type="parTrans" cxnId="{45A87BE2-7344-41B6-9EF4-36615A902415}">
      <dgm:prSet/>
      <dgm:spPr/>
      <dgm:t>
        <a:bodyPr/>
        <a:lstStyle/>
        <a:p>
          <a:endParaRPr lang="en-US"/>
        </a:p>
      </dgm:t>
    </dgm:pt>
    <dgm:pt modelId="{5E19188F-08BB-4A4A-81C5-30F085CF4613}" type="sibTrans" cxnId="{45A87BE2-7344-41B6-9EF4-36615A902415}">
      <dgm:prSet/>
      <dgm:spPr/>
      <dgm:t>
        <a:bodyPr/>
        <a:lstStyle/>
        <a:p>
          <a:endParaRPr lang="en-US"/>
        </a:p>
      </dgm:t>
    </dgm:pt>
    <dgm:pt modelId="{ADB3994B-FD2E-4868-933A-FB473BB0DA86}" type="pres">
      <dgm:prSet presAssocID="{51663216-5FD8-46DA-9C64-F201DEB956D4}" presName="compositeShape" presStyleCnt="0">
        <dgm:presLayoutVars>
          <dgm:chMax val="7"/>
          <dgm:dir/>
          <dgm:resizeHandles val="exact"/>
        </dgm:presLayoutVars>
      </dgm:prSet>
      <dgm:spPr/>
    </dgm:pt>
    <dgm:pt modelId="{BCE16DD3-12C1-4564-8AD3-AEFFA480740F}" type="pres">
      <dgm:prSet presAssocID="{F012E884-0F32-440C-9EF2-CFF661139E25}" presName="circ1" presStyleLbl="vennNode1" presStyleIdx="0" presStyleCnt="3"/>
      <dgm:spPr/>
    </dgm:pt>
    <dgm:pt modelId="{383DEDCF-23D3-4BE9-AC38-F32B170A97F9}" type="pres">
      <dgm:prSet presAssocID="{F012E884-0F32-440C-9EF2-CFF661139E25}" presName="circ1Tx" presStyleLbl="revTx" presStyleIdx="0" presStyleCnt="0">
        <dgm:presLayoutVars>
          <dgm:chMax val="0"/>
          <dgm:chPref val="0"/>
          <dgm:bulletEnabled val="1"/>
        </dgm:presLayoutVars>
      </dgm:prSet>
      <dgm:spPr/>
    </dgm:pt>
    <dgm:pt modelId="{1DE0D0DD-2CA8-448A-A887-0D1DCE8B89F5}" type="pres">
      <dgm:prSet presAssocID="{AEDE4E5F-6E30-4135-98B3-D7A15224F2C2}" presName="circ2" presStyleLbl="vennNode1" presStyleIdx="1" presStyleCnt="3"/>
      <dgm:spPr/>
    </dgm:pt>
    <dgm:pt modelId="{4852897A-4A0B-4C66-8ED7-2F1150AF6C57}" type="pres">
      <dgm:prSet presAssocID="{AEDE4E5F-6E30-4135-98B3-D7A15224F2C2}" presName="circ2Tx" presStyleLbl="revTx" presStyleIdx="0" presStyleCnt="0">
        <dgm:presLayoutVars>
          <dgm:chMax val="0"/>
          <dgm:chPref val="0"/>
          <dgm:bulletEnabled val="1"/>
        </dgm:presLayoutVars>
      </dgm:prSet>
      <dgm:spPr/>
    </dgm:pt>
    <dgm:pt modelId="{0B0E2F6A-40F6-4325-97A0-3D97DB720686}" type="pres">
      <dgm:prSet presAssocID="{35FDA6DC-6D1E-4103-8A3B-81ECD23B8211}" presName="circ3" presStyleLbl="vennNode1" presStyleIdx="2" presStyleCnt="3"/>
      <dgm:spPr/>
    </dgm:pt>
    <dgm:pt modelId="{5B235505-4F9F-4C2E-A263-C888CBB0232E}" type="pres">
      <dgm:prSet presAssocID="{35FDA6DC-6D1E-4103-8A3B-81ECD23B8211}" presName="circ3Tx" presStyleLbl="revTx" presStyleIdx="0" presStyleCnt="0">
        <dgm:presLayoutVars>
          <dgm:chMax val="0"/>
          <dgm:chPref val="0"/>
          <dgm:bulletEnabled val="1"/>
        </dgm:presLayoutVars>
      </dgm:prSet>
      <dgm:spPr/>
    </dgm:pt>
  </dgm:ptLst>
  <dgm:cxnLst>
    <dgm:cxn modelId="{99CDEA0F-3828-46CC-83BA-535694DC1464}" srcId="{51663216-5FD8-46DA-9C64-F201DEB956D4}" destId="{AEDE4E5F-6E30-4135-98B3-D7A15224F2C2}" srcOrd="1" destOrd="0" parTransId="{02133A21-3A86-407B-93F9-0F822DD7504A}" sibTransId="{42CB5AE3-F3AD-454C-A7AD-F757A7F8FD1D}"/>
    <dgm:cxn modelId="{84C4A845-FE0C-4932-80A7-C87A97DBFE22}" type="presOf" srcId="{35FDA6DC-6D1E-4103-8A3B-81ECD23B8211}" destId="{0B0E2F6A-40F6-4325-97A0-3D97DB720686}" srcOrd="0" destOrd="0" presId="urn:microsoft.com/office/officeart/2005/8/layout/venn1"/>
    <dgm:cxn modelId="{77B16946-48BD-4B8C-87F4-A846935CE048}" type="presOf" srcId="{AEDE4E5F-6E30-4135-98B3-D7A15224F2C2}" destId="{4852897A-4A0B-4C66-8ED7-2F1150AF6C57}" srcOrd="1" destOrd="0" presId="urn:microsoft.com/office/officeart/2005/8/layout/venn1"/>
    <dgm:cxn modelId="{7F87D29D-2C03-4EAE-A7C5-23ACA34B18FB}" type="presOf" srcId="{F012E884-0F32-440C-9EF2-CFF661139E25}" destId="{BCE16DD3-12C1-4564-8AD3-AEFFA480740F}" srcOrd="0" destOrd="0" presId="urn:microsoft.com/office/officeart/2005/8/layout/venn1"/>
    <dgm:cxn modelId="{A9B927A7-CFCA-4E5B-BF5D-64F4B999D028}" type="presOf" srcId="{F012E884-0F32-440C-9EF2-CFF661139E25}" destId="{383DEDCF-23D3-4BE9-AC38-F32B170A97F9}" srcOrd="1" destOrd="0" presId="urn:microsoft.com/office/officeart/2005/8/layout/venn1"/>
    <dgm:cxn modelId="{6FAA33BC-5266-4D0E-B379-964A4E1ADB9A}" type="presOf" srcId="{AEDE4E5F-6E30-4135-98B3-D7A15224F2C2}" destId="{1DE0D0DD-2CA8-448A-A887-0D1DCE8B89F5}" srcOrd="0" destOrd="0" presId="urn:microsoft.com/office/officeart/2005/8/layout/venn1"/>
    <dgm:cxn modelId="{B8D9E3BC-8939-4252-AF87-86636FD105A4}" type="presOf" srcId="{51663216-5FD8-46DA-9C64-F201DEB956D4}" destId="{ADB3994B-FD2E-4868-933A-FB473BB0DA86}" srcOrd="0" destOrd="0" presId="urn:microsoft.com/office/officeart/2005/8/layout/venn1"/>
    <dgm:cxn modelId="{85A610C5-06E1-4D2C-9DA3-EB75A7F21075}" type="presOf" srcId="{35FDA6DC-6D1E-4103-8A3B-81ECD23B8211}" destId="{5B235505-4F9F-4C2E-A263-C888CBB0232E}" srcOrd="1" destOrd="0" presId="urn:microsoft.com/office/officeart/2005/8/layout/venn1"/>
    <dgm:cxn modelId="{45A87BE2-7344-41B6-9EF4-36615A902415}" srcId="{51663216-5FD8-46DA-9C64-F201DEB956D4}" destId="{35FDA6DC-6D1E-4103-8A3B-81ECD23B8211}" srcOrd="2" destOrd="0" parTransId="{1D7F06C7-E3EC-4788-A53F-AD1C9DF2B640}" sibTransId="{5E19188F-08BB-4A4A-81C5-30F085CF4613}"/>
    <dgm:cxn modelId="{DFFDA2EC-E2FC-455F-95E1-F6447FD91D4C}" srcId="{51663216-5FD8-46DA-9C64-F201DEB956D4}" destId="{F012E884-0F32-440C-9EF2-CFF661139E25}" srcOrd="0" destOrd="0" parTransId="{77A547BC-C092-488C-AD10-61707E54410D}" sibTransId="{428911C6-6C24-4511-8804-3764F008C7C1}"/>
    <dgm:cxn modelId="{E157A21E-9E42-4B77-A412-21E02B712E11}" type="presParOf" srcId="{ADB3994B-FD2E-4868-933A-FB473BB0DA86}" destId="{BCE16DD3-12C1-4564-8AD3-AEFFA480740F}" srcOrd="0" destOrd="0" presId="urn:microsoft.com/office/officeart/2005/8/layout/venn1"/>
    <dgm:cxn modelId="{CBC7F72A-63C4-40ED-9F29-B957751C63D7}" type="presParOf" srcId="{ADB3994B-FD2E-4868-933A-FB473BB0DA86}" destId="{383DEDCF-23D3-4BE9-AC38-F32B170A97F9}" srcOrd="1" destOrd="0" presId="urn:microsoft.com/office/officeart/2005/8/layout/venn1"/>
    <dgm:cxn modelId="{A6A96489-2E07-472E-BBCB-BE730F383FBD}" type="presParOf" srcId="{ADB3994B-FD2E-4868-933A-FB473BB0DA86}" destId="{1DE0D0DD-2CA8-448A-A887-0D1DCE8B89F5}" srcOrd="2" destOrd="0" presId="urn:microsoft.com/office/officeart/2005/8/layout/venn1"/>
    <dgm:cxn modelId="{E49079C1-D21C-490A-AED3-AF8B048894D3}" type="presParOf" srcId="{ADB3994B-FD2E-4868-933A-FB473BB0DA86}" destId="{4852897A-4A0B-4C66-8ED7-2F1150AF6C57}" srcOrd="3" destOrd="0" presId="urn:microsoft.com/office/officeart/2005/8/layout/venn1"/>
    <dgm:cxn modelId="{7CECBBBF-0E90-47F0-A904-12131F2F5835}" type="presParOf" srcId="{ADB3994B-FD2E-4868-933A-FB473BB0DA86}" destId="{0B0E2F6A-40F6-4325-97A0-3D97DB720686}" srcOrd="4" destOrd="0" presId="urn:microsoft.com/office/officeart/2005/8/layout/venn1"/>
    <dgm:cxn modelId="{38D31637-1C58-43AB-B641-620EEE336AA8}" type="presParOf" srcId="{ADB3994B-FD2E-4868-933A-FB473BB0DA86}" destId="{5B235505-4F9F-4C2E-A263-C888CBB0232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56CB83-499B-489D-ADA6-009FE661AE46}" type="doc">
      <dgm:prSet loTypeId="urn:microsoft.com/office/officeart/2005/8/layout/hProcess9" loCatId="process" qsTypeId="urn:microsoft.com/office/officeart/2005/8/quickstyle/simple1" qsCatId="simple" csTypeId="urn:microsoft.com/office/officeart/2005/8/colors/accent0_2" csCatId="mainScheme" phldr="1"/>
      <dgm:spPr/>
    </dgm:pt>
    <dgm:pt modelId="{4C954E12-0277-4A36-9F5E-099B657C74BC}">
      <dgm:prSet phldrT="[Text]" custT="1"/>
      <dgm:spPr/>
      <dgm:t>
        <a:bodyPr/>
        <a:lstStyle/>
        <a:p>
          <a:pPr>
            <a:spcAft>
              <a:spcPts val="400"/>
            </a:spcAft>
          </a:pPr>
          <a:r>
            <a:rPr lang="en-US" sz="1200" b="0" dirty="0"/>
            <a:t>Mistaken Beliefs/</a:t>
          </a:r>
        </a:p>
        <a:p>
          <a:pPr>
            <a:spcAft>
              <a:spcPts val="400"/>
            </a:spcAft>
          </a:pPr>
          <a:r>
            <a:rPr lang="en-US" sz="1200" b="0" dirty="0"/>
            <a:t> Shared Cognitive Distortions</a:t>
          </a:r>
        </a:p>
      </dgm:t>
    </dgm:pt>
    <dgm:pt modelId="{C7C64DE1-7B7F-4A8A-86EF-78FED54495C0}" type="parTrans" cxnId="{1A3A6F78-6CB7-43ED-AEE2-F3CCA30F8F2A}">
      <dgm:prSet/>
      <dgm:spPr/>
      <dgm:t>
        <a:bodyPr/>
        <a:lstStyle/>
        <a:p>
          <a:endParaRPr lang="en-US" sz="1600"/>
        </a:p>
      </dgm:t>
    </dgm:pt>
    <dgm:pt modelId="{2F16BBC8-0538-4A84-BF94-86E3AAEA4098}" type="sibTrans" cxnId="{1A3A6F78-6CB7-43ED-AEE2-F3CCA30F8F2A}">
      <dgm:prSet/>
      <dgm:spPr/>
      <dgm:t>
        <a:bodyPr/>
        <a:lstStyle/>
        <a:p>
          <a:endParaRPr lang="en-US" sz="1600"/>
        </a:p>
      </dgm:t>
    </dgm:pt>
    <dgm:pt modelId="{40BF8921-B3BF-4C39-BE05-0EC0D0279E21}">
      <dgm:prSet phldrT="[Text]" custT="1"/>
      <dgm:spPr/>
      <dgm:t>
        <a:bodyPr/>
        <a:lstStyle/>
        <a:p>
          <a:pPr marL="0" marR="0" lvl="0" indent="0" defTabSz="914400" eaLnBrk="1" fontAlgn="auto" latinLnBrk="0" hangingPunct="1">
            <a:lnSpc>
              <a:spcPct val="100000"/>
            </a:lnSpc>
            <a:spcBef>
              <a:spcPts val="0"/>
            </a:spcBef>
            <a:spcAft>
              <a:spcPts val="400"/>
            </a:spcAft>
            <a:buClrTx/>
            <a:buSzTx/>
            <a:buFontTx/>
            <a:buNone/>
            <a:tabLst/>
            <a:defRPr/>
          </a:pPr>
          <a:r>
            <a:rPr lang="en-US" sz="1200" b="0" dirty="0"/>
            <a:t>Stereotypes</a:t>
          </a:r>
        </a:p>
        <a:p>
          <a:pPr marL="0" lvl="0" defTabSz="533400">
            <a:lnSpc>
              <a:spcPct val="100000"/>
            </a:lnSpc>
            <a:spcBef>
              <a:spcPts val="0"/>
            </a:spcBef>
            <a:spcAft>
              <a:spcPts val="400"/>
            </a:spcAft>
            <a:buNone/>
          </a:pPr>
          <a:r>
            <a:rPr lang="en-US" sz="1200" b="0" dirty="0"/>
            <a:t>Prejudice</a:t>
          </a:r>
        </a:p>
        <a:p>
          <a:pPr marL="0" marR="0" lvl="0" indent="0" defTabSz="533400" eaLnBrk="1" fontAlgn="auto" latinLnBrk="0" hangingPunct="1">
            <a:lnSpc>
              <a:spcPct val="100000"/>
            </a:lnSpc>
            <a:spcBef>
              <a:spcPts val="0"/>
            </a:spcBef>
            <a:spcAft>
              <a:spcPts val="400"/>
            </a:spcAft>
            <a:buClrTx/>
            <a:buSzTx/>
            <a:buFontTx/>
            <a:buNone/>
            <a:tabLst/>
            <a:defRPr/>
          </a:pPr>
          <a:r>
            <a:rPr lang="en-US" sz="1200" b="0" dirty="0"/>
            <a:t>Over-valued Beliefs</a:t>
          </a:r>
        </a:p>
        <a:p>
          <a:pPr marL="0" lvl="0" defTabSz="533400">
            <a:lnSpc>
              <a:spcPct val="100000"/>
            </a:lnSpc>
            <a:spcBef>
              <a:spcPts val="0"/>
            </a:spcBef>
            <a:spcAft>
              <a:spcPts val="400"/>
            </a:spcAft>
            <a:buNone/>
          </a:pPr>
          <a:r>
            <a:rPr lang="en-US" sz="1200" b="0" dirty="0"/>
            <a:t>Obsessions</a:t>
          </a:r>
        </a:p>
        <a:p>
          <a:pPr marL="0" lvl="0" defTabSz="533400">
            <a:lnSpc>
              <a:spcPct val="100000"/>
            </a:lnSpc>
            <a:spcBef>
              <a:spcPts val="0"/>
            </a:spcBef>
            <a:spcAft>
              <a:spcPts val="400"/>
            </a:spcAft>
            <a:buNone/>
          </a:pPr>
          <a:r>
            <a:rPr lang="en-US" sz="1200" b="0" dirty="0"/>
            <a:t>Fanaticism</a:t>
          </a:r>
        </a:p>
      </dgm:t>
    </dgm:pt>
    <dgm:pt modelId="{94411099-3295-4D94-B9C4-341FC7BCCD7B}" type="parTrans" cxnId="{43EFDE56-974A-4B08-AF1E-D001B88A0A79}">
      <dgm:prSet/>
      <dgm:spPr/>
      <dgm:t>
        <a:bodyPr/>
        <a:lstStyle/>
        <a:p>
          <a:endParaRPr lang="en-US" sz="1600"/>
        </a:p>
      </dgm:t>
    </dgm:pt>
    <dgm:pt modelId="{3AE3B491-ABF2-4784-987C-B745E1990B06}" type="sibTrans" cxnId="{43EFDE56-974A-4B08-AF1E-D001B88A0A79}">
      <dgm:prSet/>
      <dgm:spPr/>
      <dgm:t>
        <a:bodyPr/>
        <a:lstStyle/>
        <a:p>
          <a:endParaRPr lang="en-US" sz="1600"/>
        </a:p>
      </dgm:t>
    </dgm:pt>
    <dgm:pt modelId="{38563F65-5E24-4029-BD9B-236CF9E9DE9D}">
      <dgm:prSet phldrT="[Text]" custT="1"/>
      <dgm:spPr/>
      <dgm:t>
        <a:bodyPr/>
        <a:lstStyle/>
        <a:p>
          <a:r>
            <a:rPr lang="en-US" sz="1200" b="0" dirty="0"/>
            <a:t>Delusions</a:t>
          </a:r>
        </a:p>
      </dgm:t>
    </dgm:pt>
    <dgm:pt modelId="{4B31F4F8-400D-42D6-9C26-3CA6ABBC42BC}" type="parTrans" cxnId="{178BBC77-375A-4BE7-BD15-87C1830AF330}">
      <dgm:prSet/>
      <dgm:spPr/>
      <dgm:t>
        <a:bodyPr/>
        <a:lstStyle/>
        <a:p>
          <a:endParaRPr lang="en-US" sz="1600"/>
        </a:p>
      </dgm:t>
    </dgm:pt>
    <dgm:pt modelId="{8E767444-49EC-4C40-8D34-A55A3D0E7EDA}" type="sibTrans" cxnId="{178BBC77-375A-4BE7-BD15-87C1830AF330}">
      <dgm:prSet/>
      <dgm:spPr/>
      <dgm:t>
        <a:bodyPr/>
        <a:lstStyle/>
        <a:p>
          <a:endParaRPr lang="en-US" sz="1600"/>
        </a:p>
      </dgm:t>
    </dgm:pt>
    <dgm:pt modelId="{D9AAD96E-39C3-4AFE-8A10-B7D630E7F787}">
      <dgm:prSet phldrT="[Text]" custT="1"/>
      <dgm:spPr/>
      <dgm:t>
        <a:bodyPr/>
        <a:lstStyle/>
        <a:p>
          <a:r>
            <a:rPr lang="en-US" sz="1200" b="0" dirty="0"/>
            <a:t>Hallucinations</a:t>
          </a:r>
        </a:p>
      </dgm:t>
    </dgm:pt>
    <dgm:pt modelId="{13AD7E19-AF86-4D6F-B3DD-CD8787450BBF}" type="parTrans" cxnId="{D3FA8F80-F916-438B-805E-B7097739AB72}">
      <dgm:prSet/>
      <dgm:spPr/>
      <dgm:t>
        <a:bodyPr/>
        <a:lstStyle/>
        <a:p>
          <a:endParaRPr lang="en-US" sz="1600"/>
        </a:p>
      </dgm:t>
    </dgm:pt>
    <dgm:pt modelId="{8BE67CAC-110F-485B-ADE6-936840A83EA2}" type="sibTrans" cxnId="{D3FA8F80-F916-438B-805E-B7097739AB72}">
      <dgm:prSet/>
      <dgm:spPr/>
      <dgm:t>
        <a:bodyPr/>
        <a:lstStyle/>
        <a:p>
          <a:endParaRPr lang="en-US" sz="1600"/>
        </a:p>
      </dgm:t>
    </dgm:pt>
    <dgm:pt modelId="{442A1176-9F2D-4DFC-A777-506638EE7AA1}" type="pres">
      <dgm:prSet presAssocID="{4B56CB83-499B-489D-ADA6-009FE661AE46}" presName="CompostProcess" presStyleCnt="0">
        <dgm:presLayoutVars>
          <dgm:dir/>
          <dgm:resizeHandles val="exact"/>
        </dgm:presLayoutVars>
      </dgm:prSet>
      <dgm:spPr/>
    </dgm:pt>
    <dgm:pt modelId="{B4A88E68-D412-41E0-9C7B-896479FB9312}" type="pres">
      <dgm:prSet presAssocID="{4B56CB83-499B-489D-ADA6-009FE661AE46}" presName="arrow" presStyleLbl="bgShp" presStyleIdx="0" presStyleCnt="1" custLinFactNeighborX="539" custLinFactNeighborY="1274"/>
      <dgm:spPr>
        <a:effectLst>
          <a:outerShdw blurRad="63500" sx="102000" sy="102000" algn="ctr" rotWithShape="0">
            <a:prstClr val="black">
              <a:alpha val="40000"/>
            </a:prstClr>
          </a:outerShdw>
        </a:effectLst>
        <a:scene3d>
          <a:camera prst="orthographicFront"/>
          <a:lightRig rig="threePt" dir="t"/>
        </a:scene3d>
        <a:sp3d>
          <a:bevelT w="152400" h="50800" prst="softRound"/>
        </a:sp3d>
      </dgm:spPr>
    </dgm:pt>
    <dgm:pt modelId="{6A7DB5C6-831A-4492-B4E1-A02A32BC8F74}" type="pres">
      <dgm:prSet presAssocID="{4B56CB83-499B-489D-ADA6-009FE661AE46}" presName="linearProcess" presStyleCnt="0"/>
      <dgm:spPr/>
    </dgm:pt>
    <dgm:pt modelId="{E01AA646-68A1-4461-BF57-B2A49BA4A542}" type="pres">
      <dgm:prSet presAssocID="{4C954E12-0277-4A36-9F5E-099B657C74BC}" presName="textNode" presStyleLbl="node1" presStyleIdx="0" presStyleCnt="4">
        <dgm:presLayoutVars>
          <dgm:bulletEnabled val="1"/>
        </dgm:presLayoutVars>
      </dgm:prSet>
      <dgm:spPr/>
    </dgm:pt>
    <dgm:pt modelId="{6843DA0E-7AC0-4A17-A7B0-38C23C06FF9E}" type="pres">
      <dgm:prSet presAssocID="{2F16BBC8-0538-4A84-BF94-86E3AAEA4098}" presName="sibTrans" presStyleCnt="0"/>
      <dgm:spPr/>
    </dgm:pt>
    <dgm:pt modelId="{5731B951-633B-4364-A454-113982A93403}" type="pres">
      <dgm:prSet presAssocID="{40BF8921-B3BF-4C39-BE05-0EC0D0279E21}" presName="textNode" presStyleLbl="node1" presStyleIdx="1" presStyleCnt="4" custScaleX="100095">
        <dgm:presLayoutVars>
          <dgm:bulletEnabled val="1"/>
        </dgm:presLayoutVars>
      </dgm:prSet>
      <dgm:spPr/>
    </dgm:pt>
    <dgm:pt modelId="{AC9BD2A2-C737-4A5F-8B4F-63CE90D9CE60}" type="pres">
      <dgm:prSet presAssocID="{3AE3B491-ABF2-4784-987C-B745E1990B06}" presName="sibTrans" presStyleCnt="0"/>
      <dgm:spPr/>
    </dgm:pt>
    <dgm:pt modelId="{C7B279B3-28DD-4193-8F14-292D1EA6075D}" type="pres">
      <dgm:prSet presAssocID="{38563F65-5E24-4029-BD9B-236CF9E9DE9D}" presName="textNode" presStyleLbl="node1" presStyleIdx="2" presStyleCnt="4">
        <dgm:presLayoutVars>
          <dgm:bulletEnabled val="1"/>
        </dgm:presLayoutVars>
      </dgm:prSet>
      <dgm:spPr/>
    </dgm:pt>
    <dgm:pt modelId="{810B1CF1-A930-4475-B80E-98F9A31A5C70}" type="pres">
      <dgm:prSet presAssocID="{8E767444-49EC-4C40-8D34-A55A3D0E7EDA}" presName="sibTrans" presStyleCnt="0"/>
      <dgm:spPr/>
    </dgm:pt>
    <dgm:pt modelId="{020DD28A-8573-44B6-9FCB-0D8A17A5B57C}" type="pres">
      <dgm:prSet presAssocID="{D9AAD96E-39C3-4AFE-8A10-B7D630E7F787}" presName="textNode" presStyleLbl="node1" presStyleIdx="3" presStyleCnt="4" custScaleX="101624">
        <dgm:presLayoutVars>
          <dgm:bulletEnabled val="1"/>
        </dgm:presLayoutVars>
      </dgm:prSet>
      <dgm:spPr/>
    </dgm:pt>
  </dgm:ptLst>
  <dgm:cxnLst>
    <dgm:cxn modelId="{9790376B-603F-4B7D-A869-CE49E2A985D9}" type="presOf" srcId="{D9AAD96E-39C3-4AFE-8A10-B7D630E7F787}" destId="{020DD28A-8573-44B6-9FCB-0D8A17A5B57C}" srcOrd="0" destOrd="0" presId="urn:microsoft.com/office/officeart/2005/8/layout/hProcess9"/>
    <dgm:cxn modelId="{43EFDE56-974A-4B08-AF1E-D001B88A0A79}" srcId="{4B56CB83-499B-489D-ADA6-009FE661AE46}" destId="{40BF8921-B3BF-4C39-BE05-0EC0D0279E21}" srcOrd="1" destOrd="0" parTransId="{94411099-3295-4D94-B9C4-341FC7BCCD7B}" sibTransId="{3AE3B491-ABF2-4784-987C-B745E1990B06}"/>
    <dgm:cxn modelId="{178BBC77-375A-4BE7-BD15-87C1830AF330}" srcId="{4B56CB83-499B-489D-ADA6-009FE661AE46}" destId="{38563F65-5E24-4029-BD9B-236CF9E9DE9D}" srcOrd="2" destOrd="0" parTransId="{4B31F4F8-400D-42D6-9C26-3CA6ABBC42BC}" sibTransId="{8E767444-49EC-4C40-8D34-A55A3D0E7EDA}"/>
    <dgm:cxn modelId="{1A3A6F78-6CB7-43ED-AEE2-F3CCA30F8F2A}" srcId="{4B56CB83-499B-489D-ADA6-009FE661AE46}" destId="{4C954E12-0277-4A36-9F5E-099B657C74BC}" srcOrd="0" destOrd="0" parTransId="{C7C64DE1-7B7F-4A8A-86EF-78FED54495C0}" sibTransId="{2F16BBC8-0538-4A84-BF94-86E3AAEA4098}"/>
    <dgm:cxn modelId="{D3FA8F80-F916-438B-805E-B7097739AB72}" srcId="{4B56CB83-499B-489D-ADA6-009FE661AE46}" destId="{D9AAD96E-39C3-4AFE-8A10-B7D630E7F787}" srcOrd="3" destOrd="0" parTransId="{13AD7E19-AF86-4D6F-B3DD-CD8787450BBF}" sibTransId="{8BE67CAC-110F-485B-ADE6-936840A83EA2}"/>
    <dgm:cxn modelId="{BABD1BAF-2AB9-48A7-A6BE-97AAF55BBE22}" type="presOf" srcId="{40BF8921-B3BF-4C39-BE05-0EC0D0279E21}" destId="{5731B951-633B-4364-A454-113982A93403}" srcOrd="0" destOrd="0" presId="urn:microsoft.com/office/officeart/2005/8/layout/hProcess9"/>
    <dgm:cxn modelId="{9B10CFD4-C9FC-41DA-AA24-688CFF6A689C}" type="presOf" srcId="{38563F65-5E24-4029-BD9B-236CF9E9DE9D}" destId="{C7B279B3-28DD-4193-8F14-292D1EA6075D}" srcOrd="0" destOrd="0" presId="urn:microsoft.com/office/officeart/2005/8/layout/hProcess9"/>
    <dgm:cxn modelId="{731CDBF2-E820-411C-B01F-004A5F324094}" type="presOf" srcId="{4B56CB83-499B-489D-ADA6-009FE661AE46}" destId="{442A1176-9F2D-4DFC-A777-506638EE7AA1}" srcOrd="0" destOrd="0" presId="urn:microsoft.com/office/officeart/2005/8/layout/hProcess9"/>
    <dgm:cxn modelId="{9860B6F4-3CC7-4740-9F7D-30CDADBE9C50}" type="presOf" srcId="{4C954E12-0277-4A36-9F5E-099B657C74BC}" destId="{E01AA646-68A1-4461-BF57-B2A49BA4A542}" srcOrd="0" destOrd="0" presId="urn:microsoft.com/office/officeart/2005/8/layout/hProcess9"/>
    <dgm:cxn modelId="{04E616E9-323E-4D57-B6FA-7274664C7223}" type="presParOf" srcId="{442A1176-9F2D-4DFC-A777-506638EE7AA1}" destId="{B4A88E68-D412-41E0-9C7B-896479FB9312}" srcOrd="0" destOrd="0" presId="urn:microsoft.com/office/officeart/2005/8/layout/hProcess9"/>
    <dgm:cxn modelId="{68E61940-9A18-4F17-98D3-D44F31C3A927}" type="presParOf" srcId="{442A1176-9F2D-4DFC-A777-506638EE7AA1}" destId="{6A7DB5C6-831A-4492-B4E1-A02A32BC8F74}" srcOrd="1" destOrd="0" presId="urn:microsoft.com/office/officeart/2005/8/layout/hProcess9"/>
    <dgm:cxn modelId="{93D8470D-DF79-4FA8-BF4F-3EF52BED205C}" type="presParOf" srcId="{6A7DB5C6-831A-4492-B4E1-A02A32BC8F74}" destId="{E01AA646-68A1-4461-BF57-B2A49BA4A542}" srcOrd="0" destOrd="0" presId="urn:microsoft.com/office/officeart/2005/8/layout/hProcess9"/>
    <dgm:cxn modelId="{4721711E-2369-4466-B88A-F41DC227B086}" type="presParOf" srcId="{6A7DB5C6-831A-4492-B4E1-A02A32BC8F74}" destId="{6843DA0E-7AC0-4A17-A7B0-38C23C06FF9E}" srcOrd="1" destOrd="0" presId="urn:microsoft.com/office/officeart/2005/8/layout/hProcess9"/>
    <dgm:cxn modelId="{638E7114-33B8-4E45-99CA-42503AD3D190}" type="presParOf" srcId="{6A7DB5C6-831A-4492-B4E1-A02A32BC8F74}" destId="{5731B951-633B-4364-A454-113982A93403}" srcOrd="2" destOrd="0" presId="urn:microsoft.com/office/officeart/2005/8/layout/hProcess9"/>
    <dgm:cxn modelId="{A8DD3F70-6B50-456E-BB44-C351C3E454A8}" type="presParOf" srcId="{6A7DB5C6-831A-4492-B4E1-A02A32BC8F74}" destId="{AC9BD2A2-C737-4A5F-8B4F-63CE90D9CE60}" srcOrd="3" destOrd="0" presId="urn:microsoft.com/office/officeart/2005/8/layout/hProcess9"/>
    <dgm:cxn modelId="{B527E657-5D63-4AC9-A622-337519BFDF95}" type="presParOf" srcId="{6A7DB5C6-831A-4492-B4E1-A02A32BC8F74}" destId="{C7B279B3-28DD-4193-8F14-292D1EA6075D}" srcOrd="4" destOrd="0" presId="urn:microsoft.com/office/officeart/2005/8/layout/hProcess9"/>
    <dgm:cxn modelId="{068B6B0F-D9F7-4EAA-8A5B-E675357CEEB9}" type="presParOf" srcId="{6A7DB5C6-831A-4492-B4E1-A02A32BC8F74}" destId="{810B1CF1-A930-4475-B80E-98F9A31A5C70}" srcOrd="5" destOrd="0" presId="urn:microsoft.com/office/officeart/2005/8/layout/hProcess9"/>
    <dgm:cxn modelId="{31F89ECB-38A4-4C2C-BD9E-12AD0FF037F9}" type="presParOf" srcId="{6A7DB5C6-831A-4492-B4E1-A02A32BC8F74}" destId="{020DD28A-8573-44B6-9FCB-0D8A17A5B57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DA8140-FEEB-491E-BED8-4B2DF5F794D7}" type="doc">
      <dgm:prSet loTypeId="urn:microsoft.com/office/officeart/2005/8/layout/gear1" loCatId="relationship" qsTypeId="urn:microsoft.com/office/officeart/2005/8/quickstyle/simple1" qsCatId="simple" csTypeId="urn:microsoft.com/office/officeart/2005/8/colors/accent0_1" csCatId="mainScheme" phldr="1"/>
      <dgm:spPr/>
      <dgm:t>
        <a:bodyPr/>
        <a:lstStyle/>
        <a:p>
          <a:endParaRPr lang="en-US"/>
        </a:p>
      </dgm:t>
    </dgm:pt>
    <dgm:pt modelId="{1E28BAB9-2AAE-4969-94AB-DCBB2583134E}">
      <dgm:prSet phldrT="[Text]" custT="1">
        <dgm:style>
          <a:lnRef idx="1">
            <a:schemeClr val="accent6"/>
          </a:lnRef>
          <a:fillRef idx="2">
            <a:schemeClr val="accent6"/>
          </a:fillRef>
          <a:effectRef idx="1">
            <a:schemeClr val="accent6"/>
          </a:effectRef>
          <a:fontRef idx="minor">
            <a:schemeClr val="dk1"/>
          </a:fontRef>
        </dgm:style>
      </dgm:prSet>
      <dgm:spPr>
        <a:ln>
          <a:solidFill>
            <a:schemeClr val="tx2"/>
          </a:solidFill>
        </a:ln>
        <a:scene3d>
          <a:camera prst="orthographicFront"/>
          <a:lightRig rig="threePt" dir="t"/>
        </a:scene3d>
        <a:sp3d>
          <a:bevelT/>
        </a:sp3d>
      </dgm:spPr>
      <dgm:t>
        <a:bodyPr/>
        <a:lstStyle/>
        <a:p>
          <a:r>
            <a:rPr lang="en-US" sz="1200" b="1" dirty="0"/>
            <a:t>Trauma </a:t>
          </a:r>
        </a:p>
      </dgm:t>
    </dgm:pt>
    <dgm:pt modelId="{F496682D-86C1-4564-9B6D-510566E62B48}" type="parTrans" cxnId="{63A169BB-27F0-4D24-B1EB-B7562311D259}">
      <dgm:prSet/>
      <dgm:spPr/>
      <dgm:t>
        <a:bodyPr/>
        <a:lstStyle/>
        <a:p>
          <a:endParaRPr lang="en-US" sz="1600"/>
        </a:p>
      </dgm:t>
    </dgm:pt>
    <dgm:pt modelId="{57D60C4F-3E77-4186-9B8F-A97AD1A05691}" type="sibTrans" cxnId="{63A169BB-27F0-4D24-B1EB-B7562311D259}">
      <dgm:prSet/>
      <dgm:spPr>
        <a:scene3d>
          <a:camera prst="orthographicFront"/>
          <a:lightRig rig="threePt" dir="t"/>
        </a:scene3d>
        <a:sp3d>
          <a:bevelT/>
        </a:sp3d>
      </dgm:spPr>
      <dgm:t>
        <a:bodyPr/>
        <a:lstStyle/>
        <a:p>
          <a:endParaRPr lang="en-US" sz="1600"/>
        </a:p>
      </dgm:t>
    </dgm:pt>
    <dgm:pt modelId="{959F3F30-B578-418A-B26E-99DF0DEAD7FE}">
      <dgm:prSet phldrT="[Text]" custT="1">
        <dgm:style>
          <a:lnRef idx="1">
            <a:schemeClr val="accent5"/>
          </a:lnRef>
          <a:fillRef idx="2">
            <a:schemeClr val="accent5"/>
          </a:fillRef>
          <a:effectRef idx="1">
            <a:schemeClr val="accent5"/>
          </a:effectRef>
          <a:fontRef idx="minor">
            <a:schemeClr val="dk1"/>
          </a:fontRef>
        </dgm:style>
      </dgm:prSet>
      <dgm:spPr>
        <a:ln>
          <a:solidFill>
            <a:schemeClr val="tx1"/>
          </a:solidFill>
        </a:ln>
        <a:scene3d>
          <a:camera prst="orthographicFront"/>
          <a:lightRig rig="threePt" dir="t"/>
        </a:scene3d>
        <a:sp3d>
          <a:bevelT/>
        </a:sp3d>
      </dgm:spPr>
      <dgm:t>
        <a:bodyPr/>
        <a:lstStyle/>
        <a:p>
          <a:r>
            <a:rPr lang="en-US" sz="1200" b="1" dirty="0"/>
            <a:t>Life Cycle</a:t>
          </a:r>
        </a:p>
      </dgm:t>
    </dgm:pt>
    <dgm:pt modelId="{B6C21D4D-DC4F-4D28-B52C-1BBB4FDCD186}" type="parTrans" cxnId="{69F4C2CF-C12C-41EC-A6EA-FBC5BF4576B6}">
      <dgm:prSet/>
      <dgm:spPr/>
      <dgm:t>
        <a:bodyPr/>
        <a:lstStyle/>
        <a:p>
          <a:endParaRPr lang="en-US" sz="1600"/>
        </a:p>
      </dgm:t>
    </dgm:pt>
    <dgm:pt modelId="{9DB8304F-2EE7-43BE-BA76-217AA50EAD17}" type="sibTrans" cxnId="{69F4C2CF-C12C-41EC-A6EA-FBC5BF4576B6}">
      <dgm:prSet/>
      <dgm:spPr>
        <a:scene3d>
          <a:camera prst="orthographicFront"/>
          <a:lightRig rig="threePt" dir="t"/>
        </a:scene3d>
        <a:sp3d>
          <a:bevelT/>
        </a:sp3d>
      </dgm:spPr>
      <dgm:t>
        <a:bodyPr/>
        <a:lstStyle/>
        <a:p>
          <a:endParaRPr lang="en-US" sz="1600"/>
        </a:p>
      </dgm:t>
    </dgm:pt>
    <dgm:pt modelId="{6D73A2F3-9A64-4D6B-8F6F-2926DBD02B0E}">
      <dgm:prSet phldrT="[Text]" custT="1">
        <dgm:style>
          <a:lnRef idx="1">
            <a:schemeClr val="accent4"/>
          </a:lnRef>
          <a:fillRef idx="2">
            <a:schemeClr val="accent4"/>
          </a:fillRef>
          <a:effectRef idx="1">
            <a:schemeClr val="accent4"/>
          </a:effectRef>
          <a:fontRef idx="minor">
            <a:schemeClr val="dk1"/>
          </a:fontRef>
        </dgm:style>
      </dgm:prSet>
      <dgm:spPr>
        <a:ln>
          <a:solidFill>
            <a:schemeClr val="tx1"/>
          </a:solidFill>
        </a:ln>
        <a:scene3d>
          <a:camera prst="orthographicFront"/>
          <a:lightRig rig="threePt" dir="t"/>
        </a:scene3d>
        <a:sp3d>
          <a:bevelT/>
        </a:sp3d>
      </dgm:spPr>
      <dgm:t>
        <a:bodyPr/>
        <a:lstStyle/>
        <a:p>
          <a:r>
            <a:rPr lang="en-US" sz="1200" b="1" dirty="0"/>
            <a:t>Life Tasks</a:t>
          </a:r>
        </a:p>
      </dgm:t>
    </dgm:pt>
    <dgm:pt modelId="{D31720F1-8BF5-4170-A3AF-9D16F5CC58DF}" type="parTrans" cxnId="{15187B7C-4355-416D-B1C7-346367B3B234}">
      <dgm:prSet/>
      <dgm:spPr/>
      <dgm:t>
        <a:bodyPr/>
        <a:lstStyle/>
        <a:p>
          <a:endParaRPr lang="en-US" sz="1600"/>
        </a:p>
      </dgm:t>
    </dgm:pt>
    <dgm:pt modelId="{F9AF2BE1-F067-4FF6-860E-5AB9452C8B65}" type="sibTrans" cxnId="{15187B7C-4355-416D-B1C7-346367B3B234}">
      <dgm:prSet/>
      <dgm:spPr>
        <a:scene3d>
          <a:camera prst="orthographicFront"/>
          <a:lightRig rig="threePt" dir="t"/>
        </a:scene3d>
        <a:sp3d>
          <a:bevelT/>
        </a:sp3d>
      </dgm:spPr>
      <dgm:t>
        <a:bodyPr/>
        <a:lstStyle/>
        <a:p>
          <a:endParaRPr lang="en-US" sz="1600"/>
        </a:p>
      </dgm:t>
    </dgm:pt>
    <dgm:pt modelId="{7C2BF899-DE57-4012-9483-BC0D92E2B5B4}">
      <dgm:prSet phldrT="[Text]" custT="1"/>
      <dgm:spPr>
        <a:ln w="3175">
          <a:solidFill>
            <a:schemeClr val="tx1"/>
          </a:solidFill>
        </a:ln>
      </dgm:spPr>
      <dgm:t>
        <a:bodyPr/>
        <a:lstStyle/>
        <a:p>
          <a:endParaRPr lang="en-US" sz="1600"/>
        </a:p>
      </dgm:t>
    </dgm:pt>
    <dgm:pt modelId="{0C339294-A18E-4F0E-9DA1-EBEFF22DA38E}" type="parTrans" cxnId="{0B232529-298A-495E-AD03-AFE8B2AD9A90}">
      <dgm:prSet/>
      <dgm:spPr/>
      <dgm:t>
        <a:bodyPr/>
        <a:lstStyle/>
        <a:p>
          <a:endParaRPr lang="en-US" sz="1600"/>
        </a:p>
      </dgm:t>
    </dgm:pt>
    <dgm:pt modelId="{683D7874-A60F-4B71-975D-1F578315383B}" type="sibTrans" cxnId="{0B232529-298A-495E-AD03-AFE8B2AD9A90}">
      <dgm:prSet/>
      <dgm:spPr/>
      <dgm:t>
        <a:bodyPr/>
        <a:lstStyle/>
        <a:p>
          <a:endParaRPr lang="en-US" sz="1600"/>
        </a:p>
      </dgm:t>
    </dgm:pt>
    <dgm:pt modelId="{762563F6-54FE-44EC-AF69-E253C42E8790}" type="pres">
      <dgm:prSet presAssocID="{3CDA8140-FEEB-491E-BED8-4B2DF5F794D7}" presName="composite" presStyleCnt="0">
        <dgm:presLayoutVars>
          <dgm:chMax val="3"/>
          <dgm:animLvl val="lvl"/>
          <dgm:resizeHandles val="exact"/>
        </dgm:presLayoutVars>
      </dgm:prSet>
      <dgm:spPr/>
    </dgm:pt>
    <dgm:pt modelId="{33308AD4-64C6-4F8F-AF14-8F66A3F4B6EA}" type="pres">
      <dgm:prSet presAssocID="{1E28BAB9-2AAE-4969-94AB-DCBB2583134E}" presName="gear1" presStyleLbl="node1" presStyleIdx="0" presStyleCnt="3">
        <dgm:presLayoutVars>
          <dgm:chMax val="1"/>
          <dgm:bulletEnabled val="1"/>
        </dgm:presLayoutVars>
      </dgm:prSet>
      <dgm:spPr/>
    </dgm:pt>
    <dgm:pt modelId="{434E964B-F4F8-4F17-9A3B-8FEBFA0B00CA}" type="pres">
      <dgm:prSet presAssocID="{1E28BAB9-2AAE-4969-94AB-DCBB2583134E}" presName="gear1srcNode" presStyleLbl="node1" presStyleIdx="0" presStyleCnt="3"/>
      <dgm:spPr/>
    </dgm:pt>
    <dgm:pt modelId="{2F94E25F-0A1F-47E7-9850-B4B2B6AEF41C}" type="pres">
      <dgm:prSet presAssocID="{1E28BAB9-2AAE-4969-94AB-DCBB2583134E}" presName="gear1dstNode" presStyleLbl="node1" presStyleIdx="0" presStyleCnt="3"/>
      <dgm:spPr/>
    </dgm:pt>
    <dgm:pt modelId="{E5DB272D-E1E1-4C3F-ABBB-EBAF82D1CA96}" type="pres">
      <dgm:prSet presAssocID="{959F3F30-B578-418A-B26E-99DF0DEAD7FE}" presName="gear2" presStyleLbl="node1" presStyleIdx="1" presStyleCnt="3">
        <dgm:presLayoutVars>
          <dgm:chMax val="1"/>
          <dgm:bulletEnabled val="1"/>
        </dgm:presLayoutVars>
      </dgm:prSet>
      <dgm:spPr/>
    </dgm:pt>
    <dgm:pt modelId="{14521435-D7AF-408F-929E-44763B36BF9D}" type="pres">
      <dgm:prSet presAssocID="{959F3F30-B578-418A-B26E-99DF0DEAD7FE}" presName="gear2srcNode" presStyleLbl="node1" presStyleIdx="1" presStyleCnt="3"/>
      <dgm:spPr/>
    </dgm:pt>
    <dgm:pt modelId="{08E6D5C4-AACB-47C1-8EFD-DF5005E63935}" type="pres">
      <dgm:prSet presAssocID="{959F3F30-B578-418A-B26E-99DF0DEAD7FE}" presName="gear2dstNode" presStyleLbl="node1" presStyleIdx="1" presStyleCnt="3"/>
      <dgm:spPr/>
    </dgm:pt>
    <dgm:pt modelId="{668B0CEB-3FE0-440D-8FEB-18450B29AD56}" type="pres">
      <dgm:prSet presAssocID="{6D73A2F3-9A64-4D6B-8F6F-2926DBD02B0E}" presName="gear3" presStyleLbl="node1" presStyleIdx="2" presStyleCnt="3"/>
      <dgm:spPr/>
    </dgm:pt>
    <dgm:pt modelId="{F817F27C-D56F-4E9C-8D6A-E2F89D773DF7}" type="pres">
      <dgm:prSet presAssocID="{6D73A2F3-9A64-4D6B-8F6F-2926DBD02B0E}" presName="gear3tx" presStyleLbl="node1" presStyleIdx="2" presStyleCnt="3">
        <dgm:presLayoutVars>
          <dgm:chMax val="1"/>
          <dgm:bulletEnabled val="1"/>
        </dgm:presLayoutVars>
      </dgm:prSet>
      <dgm:spPr/>
    </dgm:pt>
    <dgm:pt modelId="{9BE0ED83-C749-4EF1-A3BD-E173290021F9}" type="pres">
      <dgm:prSet presAssocID="{6D73A2F3-9A64-4D6B-8F6F-2926DBD02B0E}" presName="gear3srcNode" presStyleLbl="node1" presStyleIdx="2" presStyleCnt="3"/>
      <dgm:spPr/>
    </dgm:pt>
    <dgm:pt modelId="{065487D5-E59C-4809-95E1-155D6823E8CB}" type="pres">
      <dgm:prSet presAssocID="{6D73A2F3-9A64-4D6B-8F6F-2926DBD02B0E}" presName="gear3dstNode" presStyleLbl="node1" presStyleIdx="2" presStyleCnt="3"/>
      <dgm:spPr/>
    </dgm:pt>
    <dgm:pt modelId="{A388481B-4D9B-474E-80CD-8C0FB882C4C7}" type="pres">
      <dgm:prSet presAssocID="{57D60C4F-3E77-4186-9B8F-A97AD1A05691}" presName="connector1" presStyleLbl="sibTrans2D1" presStyleIdx="0" presStyleCnt="3"/>
      <dgm:spPr/>
    </dgm:pt>
    <dgm:pt modelId="{067E3B42-1C12-4DEF-BF19-44305B5319E5}" type="pres">
      <dgm:prSet presAssocID="{9DB8304F-2EE7-43BE-BA76-217AA50EAD17}" presName="connector2" presStyleLbl="sibTrans2D1" presStyleIdx="1" presStyleCnt="3"/>
      <dgm:spPr/>
    </dgm:pt>
    <dgm:pt modelId="{FA0061DB-188D-4A9A-892D-974615BCD46B}" type="pres">
      <dgm:prSet presAssocID="{F9AF2BE1-F067-4FF6-860E-5AB9452C8B65}" presName="connector3" presStyleLbl="sibTrans2D1" presStyleIdx="2" presStyleCnt="3"/>
      <dgm:spPr/>
    </dgm:pt>
  </dgm:ptLst>
  <dgm:cxnLst>
    <dgm:cxn modelId="{EB05DF15-3F12-4481-BCEE-62826CB3740F}" type="presOf" srcId="{3CDA8140-FEEB-491E-BED8-4B2DF5F794D7}" destId="{762563F6-54FE-44EC-AF69-E253C42E8790}" srcOrd="0" destOrd="0" presId="urn:microsoft.com/office/officeart/2005/8/layout/gear1"/>
    <dgm:cxn modelId="{0B232529-298A-495E-AD03-AFE8B2AD9A90}" srcId="{3CDA8140-FEEB-491E-BED8-4B2DF5F794D7}" destId="{7C2BF899-DE57-4012-9483-BC0D92E2B5B4}" srcOrd="3" destOrd="0" parTransId="{0C339294-A18E-4F0E-9DA1-EBEFF22DA38E}" sibTransId="{683D7874-A60F-4B71-975D-1F578315383B}"/>
    <dgm:cxn modelId="{7CF57629-E7BA-4187-BECC-61A0518A20E1}" type="presOf" srcId="{959F3F30-B578-418A-B26E-99DF0DEAD7FE}" destId="{08E6D5C4-AACB-47C1-8EFD-DF5005E63935}" srcOrd="2" destOrd="0" presId="urn:microsoft.com/office/officeart/2005/8/layout/gear1"/>
    <dgm:cxn modelId="{89DE332D-8A03-4712-AC88-13EB0DF748BE}" type="presOf" srcId="{1E28BAB9-2AAE-4969-94AB-DCBB2583134E}" destId="{33308AD4-64C6-4F8F-AF14-8F66A3F4B6EA}" srcOrd="0" destOrd="0" presId="urn:microsoft.com/office/officeart/2005/8/layout/gear1"/>
    <dgm:cxn modelId="{7EEDAC2D-DBA4-4B61-A271-A038185CB865}" type="presOf" srcId="{959F3F30-B578-418A-B26E-99DF0DEAD7FE}" destId="{E5DB272D-E1E1-4C3F-ABBB-EBAF82D1CA96}" srcOrd="0" destOrd="0" presId="urn:microsoft.com/office/officeart/2005/8/layout/gear1"/>
    <dgm:cxn modelId="{07426232-AC54-476F-BD5E-614C9DF8B273}" type="presOf" srcId="{1E28BAB9-2AAE-4969-94AB-DCBB2583134E}" destId="{434E964B-F4F8-4F17-9A3B-8FEBFA0B00CA}" srcOrd="1" destOrd="0" presId="urn:microsoft.com/office/officeart/2005/8/layout/gear1"/>
    <dgm:cxn modelId="{5783BA42-96DE-46E8-A7DB-E79FE6EEB9E1}" type="presOf" srcId="{F9AF2BE1-F067-4FF6-860E-5AB9452C8B65}" destId="{FA0061DB-188D-4A9A-892D-974615BCD46B}" srcOrd="0" destOrd="0" presId="urn:microsoft.com/office/officeart/2005/8/layout/gear1"/>
    <dgm:cxn modelId="{F382FC48-8E93-4F5F-B751-7CDF6A1C36FE}" type="presOf" srcId="{6D73A2F3-9A64-4D6B-8F6F-2926DBD02B0E}" destId="{668B0CEB-3FE0-440D-8FEB-18450B29AD56}" srcOrd="0" destOrd="0" presId="urn:microsoft.com/office/officeart/2005/8/layout/gear1"/>
    <dgm:cxn modelId="{6D00E349-0674-4D58-BFC5-1D7C1A74FBC6}" type="presOf" srcId="{57D60C4F-3E77-4186-9B8F-A97AD1A05691}" destId="{A388481B-4D9B-474E-80CD-8C0FB882C4C7}" srcOrd="0" destOrd="0" presId="urn:microsoft.com/office/officeart/2005/8/layout/gear1"/>
    <dgm:cxn modelId="{BAB3636E-8F24-477E-88AE-D347721CE351}" type="presOf" srcId="{6D73A2F3-9A64-4D6B-8F6F-2926DBD02B0E}" destId="{065487D5-E59C-4809-95E1-155D6823E8CB}" srcOrd="3" destOrd="0" presId="urn:microsoft.com/office/officeart/2005/8/layout/gear1"/>
    <dgm:cxn modelId="{BEAAC450-51E2-4C95-A98A-50EF3FF12450}" type="presOf" srcId="{6D73A2F3-9A64-4D6B-8F6F-2926DBD02B0E}" destId="{9BE0ED83-C749-4EF1-A3BD-E173290021F9}" srcOrd="2" destOrd="0" presId="urn:microsoft.com/office/officeart/2005/8/layout/gear1"/>
    <dgm:cxn modelId="{5A44D67B-60D7-456E-84E8-B60D826DDA92}" type="presOf" srcId="{959F3F30-B578-418A-B26E-99DF0DEAD7FE}" destId="{14521435-D7AF-408F-929E-44763B36BF9D}" srcOrd="1" destOrd="0" presId="urn:microsoft.com/office/officeart/2005/8/layout/gear1"/>
    <dgm:cxn modelId="{15187B7C-4355-416D-B1C7-346367B3B234}" srcId="{3CDA8140-FEEB-491E-BED8-4B2DF5F794D7}" destId="{6D73A2F3-9A64-4D6B-8F6F-2926DBD02B0E}" srcOrd="2" destOrd="0" parTransId="{D31720F1-8BF5-4170-A3AF-9D16F5CC58DF}" sibTransId="{F9AF2BE1-F067-4FF6-860E-5AB9452C8B65}"/>
    <dgm:cxn modelId="{B23DD48A-87EB-4B1F-AC5D-0504DF8F3C02}" type="presOf" srcId="{6D73A2F3-9A64-4D6B-8F6F-2926DBD02B0E}" destId="{F817F27C-D56F-4E9C-8D6A-E2F89D773DF7}" srcOrd="1" destOrd="0" presId="urn:microsoft.com/office/officeart/2005/8/layout/gear1"/>
    <dgm:cxn modelId="{452345B5-2109-4B2C-A446-3A8315561BCA}" type="presOf" srcId="{9DB8304F-2EE7-43BE-BA76-217AA50EAD17}" destId="{067E3B42-1C12-4DEF-BF19-44305B5319E5}" srcOrd="0" destOrd="0" presId="urn:microsoft.com/office/officeart/2005/8/layout/gear1"/>
    <dgm:cxn modelId="{63A169BB-27F0-4D24-B1EB-B7562311D259}" srcId="{3CDA8140-FEEB-491E-BED8-4B2DF5F794D7}" destId="{1E28BAB9-2AAE-4969-94AB-DCBB2583134E}" srcOrd="0" destOrd="0" parTransId="{F496682D-86C1-4564-9B6D-510566E62B48}" sibTransId="{57D60C4F-3E77-4186-9B8F-A97AD1A05691}"/>
    <dgm:cxn modelId="{BD247AC0-4966-4EE7-8FFD-E97A287E06DB}" type="presOf" srcId="{1E28BAB9-2AAE-4969-94AB-DCBB2583134E}" destId="{2F94E25F-0A1F-47E7-9850-B4B2B6AEF41C}" srcOrd="2" destOrd="0" presId="urn:microsoft.com/office/officeart/2005/8/layout/gear1"/>
    <dgm:cxn modelId="{69F4C2CF-C12C-41EC-A6EA-FBC5BF4576B6}" srcId="{3CDA8140-FEEB-491E-BED8-4B2DF5F794D7}" destId="{959F3F30-B578-418A-B26E-99DF0DEAD7FE}" srcOrd="1" destOrd="0" parTransId="{B6C21D4D-DC4F-4D28-B52C-1BBB4FDCD186}" sibTransId="{9DB8304F-2EE7-43BE-BA76-217AA50EAD17}"/>
    <dgm:cxn modelId="{67514EC8-5685-4192-9C75-8119841F605F}" type="presParOf" srcId="{762563F6-54FE-44EC-AF69-E253C42E8790}" destId="{33308AD4-64C6-4F8F-AF14-8F66A3F4B6EA}" srcOrd="0" destOrd="0" presId="urn:microsoft.com/office/officeart/2005/8/layout/gear1"/>
    <dgm:cxn modelId="{9AF6E986-FBE1-4218-A92F-8E0D1BBC5BEB}" type="presParOf" srcId="{762563F6-54FE-44EC-AF69-E253C42E8790}" destId="{434E964B-F4F8-4F17-9A3B-8FEBFA0B00CA}" srcOrd="1" destOrd="0" presId="urn:microsoft.com/office/officeart/2005/8/layout/gear1"/>
    <dgm:cxn modelId="{5B022A0A-FE50-4CA9-8F3E-981AE71EEC75}" type="presParOf" srcId="{762563F6-54FE-44EC-AF69-E253C42E8790}" destId="{2F94E25F-0A1F-47E7-9850-B4B2B6AEF41C}" srcOrd="2" destOrd="0" presId="urn:microsoft.com/office/officeart/2005/8/layout/gear1"/>
    <dgm:cxn modelId="{9BAEB995-B1C2-4B7D-ABD1-F58963609A0E}" type="presParOf" srcId="{762563F6-54FE-44EC-AF69-E253C42E8790}" destId="{E5DB272D-E1E1-4C3F-ABBB-EBAF82D1CA96}" srcOrd="3" destOrd="0" presId="urn:microsoft.com/office/officeart/2005/8/layout/gear1"/>
    <dgm:cxn modelId="{86F2B2F6-C796-47B8-88B0-D6954539D3E8}" type="presParOf" srcId="{762563F6-54FE-44EC-AF69-E253C42E8790}" destId="{14521435-D7AF-408F-929E-44763B36BF9D}" srcOrd="4" destOrd="0" presId="urn:microsoft.com/office/officeart/2005/8/layout/gear1"/>
    <dgm:cxn modelId="{B4EB5FA7-9214-4064-B4F6-75F19E7EC3F3}" type="presParOf" srcId="{762563F6-54FE-44EC-AF69-E253C42E8790}" destId="{08E6D5C4-AACB-47C1-8EFD-DF5005E63935}" srcOrd="5" destOrd="0" presId="urn:microsoft.com/office/officeart/2005/8/layout/gear1"/>
    <dgm:cxn modelId="{E057A441-0BC4-4C08-9045-3D05BF2A950D}" type="presParOf" srcId="{762563F6-54FE-44EC-AF69-E253C42E8790}" destId="{668B0CEB-3FE0-440D-8FEB-18450B29AD56}" srcOrd="6" destOrd="0" presId="urn:microsoft.com/office/officeart/2005/8/layout/gear1"/>
    <dgm:cxn modelId="{D97E9198-4B2A-47E5-8D10-9372BD55CD86}" type="presParOf" srcId="{762563F6-54FE-44EC-AF69-E253C42E8790}" destId="{F817F27C-D56F-4E9C-8D6A-E2F89D773DF7}" srcOrd="7" destOrd="0" presId="urn:microsoft.com/office/officeart/2005/8/layout/gear1"/>
    <dgm:cxn modelId="{E9EEED92-96D4-4DB7-8CB0-6453A4736954}" type="presParOf" srcId="{762563F6-54FE-44EC-AF69-E253C42E8790}" destId="{9BE0ED83-C749-4EF1-A3BD-E173290021F9}" srcOrd="8" destOrd="0" presId="urn:microsoft.com/office/officeart/2005/8/layout/gear1"/>
    <dgm:cxn modelId="{C8287DC5-7CAB-4FF4-81DA-39499B28FE3E}" type="presParOf" srcId="{762563F6-54FE-44EC-AF69-E253C42E8790}" destId="{065487D5-E59C-4809-95E1-155D6823E8CB}" srcOrd="9" destOrd="0" presId="urn:microsoft.com/office/officeart/2005/8/layout/gear1"/>
    <dgm:cxn modelId="{13B14DEF-5F23-4723-8A13-C38E00E13BC2}" type="presParOf" srcId="{762563F6-54FE-44EC-AF69-E253C42E8790}" destId="{A388481B-4D9B-474E-80CD-8C0FB882C4C7}" srcOrd="10" destOrd="0" presId="urn:microsoft.com/office/officeart/2005/8/layout/gear1"/>
    <dgm:cxn modelId="{B1CB5FBD-E37E-4304-BF52-BB4706FFF0CA}" type="presParOf" srcId="{762563F6-54FE-44EC-AF69-E253C42E8790}" destId="{067E3B42-1C12-4DEF-BF19-44305B5319E5}" srcOrd="11" destOrd="0" presId="urn:microsoft.com/office/officeart/2005/8/layout/gear1"/>
    <dgm:cxn modelId="{E89823C2-A0DF-471E-89BC-53B134356645}" type="presParOf" srcId="{762563F6-54FE-44EC-AF69-E253C42E8790}" destId="{FA0061DB-188D-4A9A-892D-974615BCD46B}"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EC84D1-ADE8-470F-9093-BF6B00F65EA7}" type="doc">
      <dgm:prSet loTypeId="urn:microsoft.com/office/officeart/2005/8/layout/hList1" loCatId="list" qsTypeId="urn:microsoft.com/office/officeart/2005/8/quickstyle/3d1" qsCatId="3D" csTypeId="urn:microsoft.com/office/officeart/2005/8/colors/accent0_1" csCatId="mainScheme" phldr="1"/>
      <dgm:spPr/>
      <dgm:t>
        <a:bodyPr/>
        <a:lstStyle/>
        <a:p>
          <a:endParaRPr lang="en-US"/>
        </a:p>
      </dgm:t>
    </dgm:pt>
    <dgm:pt modelId="{2034AF26-D37C-4196-8E87-9C4A347C2208}">
      <dgm:prSet phldrT="[Text]"/>
      <dgm:spPr/>
      <dgm:t>
        <a:bodyPr/>
        <a:lstStyle/>
        <a:p>
          <a:pPr algn="ctr"/>
          <a:r>
            <a:rPr lang="en-US" dirty="0"/>
            <a:t>Neurosis</a:t>
          </a:r>
        </a:p>
      </dgm:t>
    </dgm:pt>
    <dgm:pt modelId="{8C392176-D498-4850-B5C7-FC40AD278E15}" type="parTrans" cxnId="{B3EB717A-A2CA-4DBE-B74C-778E3A133947}">
      <dgm:prSet/>
      <dgm:spPr/>
      <dgm:t>
        <a:bodyPr/>
        <a:lstStyle/>
        <a:p>
          <a:pPr algn="ctr"/>
          <a:endParaRPr lang="en-US"/>
        </a:p>
      </dgm:t>
    </dgm:pt>
    <dgm:pt modelId="{0A2ABE89-5EB8-449B-9AF6-53E884DACDB9}" type="sibTrans" cxnId="{B3EB717A-A2CA-4DBE-B74C-778E3A133947}">
      <dgm:prSet/>
      <dgm:spPr/>
      <dgm:t>
        <a:bodyPr/>
        <a:lstStyle/>
        <a:p>
          <a:pPr algn="ctr"/>
          <a:endParaRPr lang="en-US"/>
        </a:p>
      </dgm:t>
    </dgm:pt>
    <dgm:pt modelId="{ABEBFEAD-4481-4D9C-AD24-D105B05C9CA3}">
      <dgm:prSet phldrT="[Text]" custT="1"/>
      <dgm:spPr/>
      <dgm:t>
        <a:bodyPr/>
        <a:lstStyle/>
        <a:p>
          <a:pPr algn="ctr" defTabSz="622300">
            <a:lnSpc>
              <a:spcPct val="100000"/>
            </a:lnSpc>
            <a:buFont typeface="Wingdings" panose="05000000000000000000" pitchFamily="2" charset="2"/>
            <a:buNone/>
          </a:pPr>
          <a:r>
            <a:rPr lang="en-US" sz="1400" b="1" dirty="0"/>
            <a:t>“Yes, but…”</a:t>
          </a:r>
        </a:p>
      </dgm:t>
    </dgm:pt>
    <dgm:pt modelId="{6C805889-5397-408C-8CDB-8B44BED1AA84}" type="parTrans" cxnId="{F5751FD9-582A-456C-B5B6-7B03B1058543}">
      <dgm:prSet/>
      <dgm:spPr/>
      <dgm:t>
        <a:bodyPr/>
        <a:lstStyle/>
        <a:p>
          <a:pPr algn="ctr"/>
          <a:endParaRPr lang="en-US"/>
        </a:p>
      </dgm:t>
    </dgm:pt>
    <dgm:pt modelId="{10586330-BC6F-4002-91E3-EE91C7B0B9A3}" type="sibTrans" cxnId="{F5751FD9-582A-456C-B5B6-7B03B1058543}">
      <dgm:prSet/>
      <dgm:spPr/>
      <dgm:t>
        <a:bodyPr/>
        <a:lstStyle/>
        <a:p>
          <a:pPr algn="ctr"/>
          <a:endParaRPr lang="en-US"/>
        </a:p>
      </dgm:t>
    </dgm:pt>
    <dgm:pt modelId="{ED3DAF06-133A-4860-8832-B849A0475C2D}">
      <dgm:prSet phldrT="[Text]" custT="1"/>
      <dgm:spPr/>
      <dgm:t>
        <a:bodyPr/>
        <a:lstStyle/>
        <a:p>
          <a:pPr algn="ctr" defTabSz="914400">
            <a:lnSpc>
              <a:spcPct val="100000"/>
            </a:lnSpc>
            <a:buFont typeface="Wingdings" panose="05000000000000000000" pitchFamily="2" charset="2"/>
            <a:buChar char="§"/>
          </a:pPr>
          <a:r>
            <a:rPr lang="en-US" sz="1200" dirty="0"/>
            <a:t>Exempt from the Rules:   I know the rules but want to be excused from them.</a:t>
          </a:r>
        </a:p>
      </dgm:t>
    </dgm:pt>
    <dgm:pt modelId="{76CD85A0-DCFD-4937-BC92-75BFDB3A1EA1}" type="parTrans" cxnId="{C82336F0-FF87-4861-921A-E7D3610DCFB3}">
      <dgm:prSet/>
      <dgm:spPr/>
      <dgm:t>
        <a:bodyPr/>
        <a:lstStyle/>
        <a:p>
          <a:pPr algn="ctr"/>
          <a:endParaRPr lang="en-US"/>
        </a:p>
      </dgm:t>
    </dgm:pt>
    <dgm:pt modelId="{AA6084D6-9B20-4D94-8064-AE82C5931460}" type="sibTrans" cxnId="{C82336F0-FF87-4861-921A-E7D3610DCFB3}">
      <dgm:prSet/>
      <dgm:spPr/>
      <dgm:t>
        <a:bodyPr/>
        <a:lstStyle/>
        <a:p>
          <a:pPr algn="ctr"/>
          <a:endParaRPr lang="en-US"/>
        </a:p>
      </dgm:t>
    </dgm:pt>
    <dgm:pt modelId="{19B78C26-3F78-4D62-B9B9-FFB78EDB5352}">
      <dgm:prSet phldrT="[Text]"/>
      <dgm:spPr/>
      <dgm:t>
        <a:bodyPr/>
        <a:lstStyle/>
        <a:p>
          <a:pPr algn="ctr"/>
          <a:r>
            <a:rPr lang="en-US" dirty="0"/>
            <a:t>Sociopathology</a:t>
          </a:r>
        </a:p>
      </dgm:t>
    </dgm:pt>
    <dgm:pt modelId="{FA0BE1C0-6895-4916-A742-08AFEF419229}" type="parTrans" cxnId="{A880EBB3-C327-45E8-A4C7-E3CDFBC2B575}">
      <dgm:prSet/>
      <dgm:spPr/>
      <dgm:t>
        <a:bodyPr/>
        <a:lstStyle/>
        <a:p>
          <a:pPr algn="ctr"/>
          <a:endParaRPr lang="en-US"/>
        </a:p>
      </dgm:t>
    </dgm:pt>
    <dgm:pt modelId="{D7907F85-6695-495D-923B-30E4C7D26918}" type="sibTrans" cxnId="{A880EBB3-C327-45E8-A4C7-E3CDFBC2B575}">
      <dgm:prSet/>
      <dgm:spPr/>
      <dgm:t>
        <a:bodyPr/>
        <a:lstStyle/>
        <a:p>
          <a:pPr algn="ctr"/>
          <a:endParaRPr lang="en-US"/>
        </a:p>
      </dgm:t>
    </dgm:pt>
    <dgm:pt modelId="{3615845A-9B68-4CB0-A45D-6B30A8CAA6D8}">
      <dgm:prSet phldrT="[Text]" custT="1"/>
      <dgm:spPr/>
      <dgm:t>
        <a:bodyPr/>
        <a:lstStyle/>
        <a:p>
          <a:pPr algn="ctr">
            <a:lnSpc>
              <a:spcPct val="90000"/>
            </a:lnSpc>
            <a:buFont typeface="Wingdings" panose="05000000000000000000" pitchFamily="2" charset="2"/>
            <a:buNone/>
          </a:pPr>
          <a:r>
            <a:rPr lang="en-US" sz="1400" b="1" dirty="0"/>
            <a:t>“F-You!”</a:t>
          </a:r>
        </a:p>
      </dgm:t>
    </dgm:pt>
    <dgm:pt modelId="{3B2FE24D-C3B5-442E-AB44-7E654DD0BF4C}" type="parTrans" cxnId="{C740E390-C391-4C31-92FF-7F0E1293BAA3}">
      <dgm:prSet/>
      <dgm:spPr/>
      <dgm:t>
        <a:bodyPr/>
        <a:lstStyle/>
        <a:p>
          <a:pPr algn="ctr"/>
          <a:endParaRPr lang="en-US"/>
        </a:p>
      </dgm:t>
    </dgm:pt>
    <dgm:pt modelId="{39DB3EB6-03AE-46E1-966A-CED3AD492F62}" type="sibTrans" cxnId="{C740E390-C391-4C31-92FF-7F0E1293BAA3}">
      <dgm:prSet/>
      <dgm:spPr/>
      <dgm:t>
        <a:bodyPr/>
        <a:lstStyle/>
        <a:p>
          <a:pPr algn="ctr"/>
          <a:endParaRPr lang="en-US"/>
        </a:p>
      </dgm:t>
    </dgm:pt>
    <dgm:pt modelId="{5AA34349-BAC5-45B1-9213-ED21CDA54C11}">
      <dgm:prSet phldrT="[Text]" custT="1"/>
      <dgm:spPr/>
      <dgm:t>
        <a:bodyPr/>
        <a:lstStyle/>
        <a:p>
          <a:pPr algn="ctr">
            <a:lnSpc>
              <a:spcPct val="100000"/>
            </a:lnSpc>
            <a:buFont typeface="Wingdings" panose="05000000000000000000" pitchFamily="2" charset="2"/>
            <a:buChar char="§"/>
          </a:pPr>
          <a:r>
            <a:rPr lang="en-US" sz="1200" dirty="0"/>
            <a:t>Defy the Rules:           I’m above the rules; they’re for chumps!</a:t>
          </a:r>
        </a:p>
      </dgm:t>
    </dgm:pt>
    <dgm:pt modelId="{54E5ED2D-9480-40E2-BEDF-25A0E41EE4E4}" type="parTrans" cxnId="{9FA6D3F7-4BAF-43C0-AF89-C7459C5F1E5B}">
      <dgm:prSet/>
      <dgm:spPr/>
      <dgm:t>
        <a:bodyPr/>
        <a:lstStyle/>
        <a:p>
          <a:pPr algn="ctr"/>
          <a:endParaRPr lang="en-US"/>
        </a:p>
      </dgm:t>
    </dgm:pt>
    <dgm:pt modelId="{3BF1F4E2-03F3-495E-8DD4-F92F44E40C96}" type="sibTrans" cxnId="{9FA6D3F7-4BAF-43C0-AF89-C7459C5F1E5B}">
      <dgm:prSet/>
      <dgm:spPr/>
      <dgm:t>
        <a:bodyPr/>
        <a:lstStyle/>
        <a:p>
          <a:pPr algn="ctr"/>
          <a:endParaRPr lang="en-US"/>
        </a:p>
      </dgm:t>
    </dgm:pt>
    <dgm:pt modelId="{992E9236-2357-4190-8AD2-304BE215F16C}">
      <dgm:prSet phldrT="[Text]"/>
      <dgm:spPr/>
      <dgm:t>
        <a:bodyPr/>
        <a:lstStyle/>
        <a:p>
          <a:pPr algn="ctr"/>
          <a:r>
            <a:rPr lang="en-US" dirty="0"/>
            <a:t>Psychosis</a:t>
          </a:r>
        </a:p>
      </dgm:t>
    </dgm:pt>
    <dgm:pt modelId="{17DA09E5-B061-461C-9B39-1E759A3D58FD}" type="parTrans" cxnId="{9EB01B23-4C38-409F-977E-CF1E604451FC}">
      <dgm:prSet/>
      <dgm:spPr/>
      <dgm:t>
        <a:bodyPr/>
        <a:lstStyle/>
        <a:p>
          <a:pPr algn="ctr"/>
          <a:endParaRPr lang="en-US"/>
        </a:p>
      </dgm:t>
    </dgm:pt>
    <dgm:pt modelId="{5B01BA3C-EDC1-436B-959C-D67E1721EE61}" type="sibTrans" cxnId="{9EB01B23-4C38-409F-977E-CF1E604451FC}">
      <dgm:prSet/>
      <dgm:spPr/>
      <dgm:t>
        <a:bodyPr/>
        <a:lstStyle/>
        <a:p>
          <a:pPr algn="ctr"/>
          <a:endParaRPr lang="en-US"/>
        </a:p>
      </dgm:t>
    </dgm:pt>
    <dgm:pt modelId="{75B13AA6-1684-462F-A5F5-1DA5B20A2ECA}">
      <dgm:prSet phldrT="[Text]" custT="1"/>
      <dgm:spPr/>
      <dgm:t>
        <a:bodyPr/>
        <a:lstStyle/>
        <a:p>
          <a:pPr algn="ctr">
            <a:lnSpc>
              <a:spcPct val="100000"/>
            </a:lnSpc>
            <a:buFont typeface="Wingdings" panose="05000000000000000000" pitchFamily="2" charset="2"/>
            <a:buNone/>
          </a:pPr>
          <a:r>
            <a:rPr lang="en-US" sz="1400" b="1" dirty="0"/>
            <a:t>“No!”</a:t>
          </a:r>
        </a:p>
      </dgm:t>
    </dgm:pt>
    <dgm:pt modelId="{999FAD8D-7AD3-4DF2-9E36-8B037104230C}" type="parTrans" cxnId="{DEFEFA4D-AB85-41B8-B41E-7093C841BC59}">
      <dgm:prSet/>
      <dgm:spPr/>
      <dgm:t>
        <a:bodyPr/>
        <a:lstStyle/>
        <a:p>
          <a:pPr algn="ctr"/>
          <a:endParaRPr lang="en-US"/>
        </a:p>
      </dgm:t>
    </dgm:pt>
    <dgm:pt modelId="{E198A501-2052-4D94-8610-79E6A3E27A5E}" type="sibTrans" cxnId="{DEFEFA4D-AB85-41B8-B41E-7093C841BC59}">
      <dgm:prSet/>
      <dgm:spPr/>
      <dgm:t>
        <a:bodyPr/>
        <a:lstStyle/>
        <a:p>
          <a:pPr algn="ctr"/>
          <a:endParaRPr lang="en-US"/>
        </a:p>
      </dgm:t>
    </dgm:pt>
    <dgm:pt modelId="{614294E8-E6A9-4611-87DD-1707759E6B92}">
      <dgm:prSet phldrT="[Text]" custT="1"/>
      <dgm:spPr/>
      <dgm:t>
        <a:bodyPr/>
        <a:lstStyle/>
        <a:p>
          <a:pPr algn="ctr">
            <a:lnSpc>
              <a:spcPct val="100000"/>
            </a:lnSpc>
            <a:buFont typeface="Wingdings" panose="05000000000000000000" pitchFamily="2" charset="2"/>
            <a:buChar char="§"/>
          </a:pPr>
          <a:r>
            <a:rPr lang="en-US" sz="1200" dirty="0"/>
            <a:t>Negate the Rules:</a:t>
          </a:r>
        </a:p>
      </dgm:t>
    </dgm:pt>
    <dgm:pt modelId="{E912ED35-B652-4D35-AF51-B5FF49332602}" type="parTrans" cxnId="{2FEB3750-1496-4C19-AE29-21BB85C2A9DD}">
      <dgm:prSet/>
      <dgm:spPr/>
      <dgm:t>
        <a:bodyPr/>
        <a:lstStyle/>
        <a:p>
          <a:pPr algn="ctr"/>
          <a:endParaRPr lang="en-US"/>
        </a:p>
      </dgm:t>
    </dgm:pt>
    <dgm:pt modelId="{88CF106D-444F-4756-BB09-B99B03DCFBB4}" type="sibTrans" cxnId="{2FEB3750-1496-4C19-AE29-21BB85C2A9DD}">
      <dgm:prSet/>
      <dgm:spPr/>
      <dgm:t>
        <a:bodyPr/>
        <a:lstStyle/>
        <a:p>
          <a:pPr algn="ctr"/>
          <a:endParaRPr lang="en-US"/>
        </a:p>
      </dgm:t>
    </dgm:pt>
    <dgm:pt modelId="{B299A431-F16D-470A-8EC4-74F1FA1F6D77}">
      <dgm:prSet phldrT="[Text]" custT="1"/>
      <dgm:spPr/>
      <dgm:t>
        <a:bodyPr/>
        <a:lstStyle/>
        <a:p>
          <a:pPr algn="ctr">
            <a:lnSpc>
              <a:spcPct val="90000"/>
            </a:lnSpc>
            <a:buFont typeface="Wingdings" panose="05000000000000000000" pitchFamily="2" charset="2"/>
            <a:buChar char="§"/>
          </a:pPr>
          <a:endParaRPr lang="en-US" sz="1200" dirty="0"/>
        </a:p>
      </dgm:t>
    </dgm:pt>
    <dgm:pt modelId="{1868F39A-F1E2-4339-8827-E32379867BD9}" type="parTrans" cxnId="{D9F3D1D7-C199-4055-84EC-4C90F85026A0}">
      <dgm:prSet/>
      <dgm:spPr/>
      <dgm:t>
        <a:bodyPr/>
        <a:lstStyle/>
        <a:p>
          <a:pPr algn="ctr"/>
          <a:endParaRPr lang="en-US"/>
        </a:p>
      </dgm:t>
    </dgm:pt>
    <dgm:pt modelId="{3F94D3CA-829B-4385-9EB2-4781FF179855}" type="sibTrans" cxnId="{D9F3D1D7-C199-4055-84EC-4C90F85026A0}">
      <dgm:prSet/>
      <dgm:spPr/>
      <dgm:t>
        <a:bodyPr/>
        <a:lstStyle/>
        <a:p>
          <a:pPr algn="ctr"/>
          <a:endParaRPr lang="en-US"/>
        </a:p>
      </dgm:t>
    </dgm:pt>
    <dgm:pt modelId="{E9D0D8D0-C771-4805-91EF-4B860BEB35CA}">
      <dgm:prSet phldrT="[Text]" custT="1"/>
      <dgm:spPr/>
      <dgm:t>
        <a:bodyPr/>
        <a:lstStyle/>
        <a:p>
          <a:pPr algn="ctr" defTabSz="533400">
            <a:lnSpc>
              <a:spcPct val="100000"/>
            </a:lnSpc>
            <a:buFont typeface="Wingdings" panose="05000000000000000000" pitchFamily="2" charset="2"/>
            <a:buChar char="§"/>
          </a:pPr>
          <a:endParaRPr lang="en-US" sz="1000" dirty="0"/>
        </a:p>
      </dgm:t>
    </dgm:pt>
    <dgm:pt modelId="{6E01057D-4EDE-458C-BD09-5137DF215B8E}" type="parTrans" cxnId="{6437EDBC-71B7-4DA3-8829-099F36937C22}">
      <dgm:prSet/>
      <dgm:spPr/>
      <dgm:t>
        <a:bodyPr/>
        <a:lstStyle/>
        <a:p>
          <a:pPr algn="ctr"/>
          <a:endParaRPr lang="en-US"/>
        </a:p>
      </dgm:t>
    </dgm:pt>
    <dgm:pt modelId="{49802047-C741-4EAA-9864-68A357FB8853}" type="sibTrans" cxnId="{6437EDBC-71B7-4DA3-8829-099F36937C22}">
      <dgm:prSet/>
      <dgm:spPr/>
      <dgm:t>
        <a:bodyPr/>
        <a:lstStyle/>
        <a:p>
          <a:pPr algn="ctr"/>
          <a:endParaRPr lang="en-US"/>
        </a:p>
      </dgm:t>
    </dgm:pt>
    <dgm:pt modelId="{9D6AEC82-F453-4C61-A0C9-FF037D8DC4B8}">
      <dgm:prSet phldrT="[Text]" custT="1"/>
      <dgm:spPr/>
      <dgm:t>
        <a:bodyPr/>
        <a:lstStyle/>
        <a:p>
          <a:pPr algn="ctr">
            <a:lnSpc>
              <a:spcPct val="100000"/>
            </a:lnSpc>
            <a:buFont typeface="Wingdings" panose="05000000000000000000" pitchFamily="2" charset="2"/>
            <a:buNone/>
          </a:pPr>
          <a:r>
            <a:rPr lang="en-US" sz="1200" dirty="0"/>
            <a:t>I will create my own rules so that I do not fail.</a:t>
          </a:r>
        </a:p>
      </dgm:t>
    </dgm:pt>
    <dgm:pt modelId="{4EB3D9EC-DD6C-4D00-AD63-E187AA05E438}" type="parTrans" cxnId="{EA539BD7-9C16-46F6-B2F2-C54536C50BB3}">
      <dgm:prSet/>
      <dgm:spPr/>
      <dgm:t>
        <a:bodyPr/>
        <a:lstStyle/>
        <a:p>
          <a:pPr algn="ctr"/>
          <a:endParaRPr lang="en-US"/>
        </a:p>
      </dgm:t>
    </dgm:pt>
    <dgm:pt modelId="{AA1237EC-45B9-4299-A85F-11DCF1854C7F}" type="sibTrans" cxnId="{EA539BD7-9C16-46F6-B2F2-C54536C50BB3}">
      <dgm:prSet/>
      <dgm:spPr/>
      <dgm:t>
        <a:bodyPr/>
        <a:lstStyle/>
        <a:p>
          <a:pPr algn="ctr"/>
          <a:endParaRPr lang="en-US"/>
        </a:p>
      </dgm:t>
    </dgm:pt>
    <dgm:pt modelId="{50A2C1A6-C45D-48A7-876A-659B465EBDB2}">
      <dgm:prSet phldrT="[Text]" custT="1"/>
      <dgm:spPr/>
      <dgm:t>
        <a:bodyPr/>
        <a:lstStyle/>
        <a:p>
          <a:pPr algn="ctr">
            <a:lnSpc>
              <a:spcPct val="100000"/>
            </a:lnSpc>
            <a:buFont typeface="Wingdings" panose="05000000000000000000" pitchFamily="2" charset="2"/>
            <a:buChar char="§"/>
          </a:pPr>
          <a:r>
            <a:rPr lang="en-US" sz="1200" dirty="0"/>
            <a:t>The Goal is ostracism;    to be left alone and isolated. Expulsion.</a:t>
          </a:r>
        </a:p>
      </dgm:t>
    </dgm:pt>
    <dgm:pt modelId="{0B268FBA-8108-4CA1-8EEE-93DB03073E27}" type="parTrans" cxnId="{5EAB3E12-62F9-43A3-A1B3-BC527E74A2F8}">
      <dgm:prSet/>
      <dgm:spPr/>
      <dgm:t>
        <a:bodyPr/>
        <a:lstStyle/>
        <a:p>
          <a:pPr algn="ctr"/>
          <a:endParaRPr lang="en-US"/>
        </a:p>
      </dgm:t>
    </dgm:pt>
    <dgm:pt modelId="{AD916067-1C35-4FEB-BF0B-E0C0AA68D54C}" type="sibTrans" cxnId="{5EAB3E12-62F9-43A3-A1B3-BC527E74A2F8}">
      <dgm:prSet/>
      <dgm:spPr/>
      <dgm:t>
        <a:bodyPr/>
        <a:lstStyle/>
        <a:p>
          <a:pPr algn="ctr"/>
          <a:endParaRPr lang="en-US"/>
        </a:p>
      </dgm:t>
    </dgm:pt>
    <dgm:pt modelId="{30BBE2E3-34D0-4212-8019-0C32345A580E}">
      <dgm:prSet phldrT="[Text]" custT="1"/>
      <dgm:spPr/>
      <dgm:t>
        <a:bodyPr/>
        <a:lstStyle/>
        <a:p>
          <a:pPr algn="ctr">
            <a:lnSpc>
              <a:spcPct val="90000"/>
            </a:lnSpc>
            <a:buFont typeface="Wingdings" panose="05000000000000000000" pitchFamily="2" charset="2"/>
            <a:buChar char="§"/>
          </a:pPr>
          <a:r>
            <a:rPr lang="en-US" sz="1200" dirty="0"/>
            <a:t>The Goal is to feel that one has got over,             or got even.</a:t>
          </a:r>
        </a:p>
      </dgm:t>
    </dgm:pt>
    <dgm:pt modelId="{B98AB061-1998-434A-B61F-AFDFCDF861F2}" type="parTrans" cxnId="{964BFC30-9DCB-438C-94E3-F0C70FD2E4E8}">
      <dgm:prSet/>
      <dgm:spPr/>
      <dgm:t>
        <a:bodyPr/>
        <a:lstStyle/>
        <a:p>
          <a:pPr algn="ctr"/>
          <a:endParaRPr lang="en-US"/>
        </a:p>
      </dgm:t>
    </dgm:pt>
    <dgm:pt modelId="{97F9E50F-EC80-4D46-9357-D859AD0D1B02}" type="sibTrans" cxnId="{964BFC30-9DCB-438C-94E3-F0C70FD2E4E8}">
      <dgm:prSet/>
      <dgm:spPr/>
      <dgm:t>
        <a:bodyPr/>
        <a:lstStyle/>
        <a:p>
          <a:pPr algn="ctr"/>
          <a:endParaRPr lang="en-US"/>
        </a:p>
      </dgm:t>
    </dgm:pt>
    <dgm:pt modelId="{53F869C3-69FA-418C-A09F-C116302F91D4}">
      <dgm:prSet phldrT="[Text]" custT="1"/>
      <dgm:spPr/>
      <dgm:t>
        <a:bodyPr/>
        <a:lstStyle/>
        <a:p>
          <a:pPr algn="ctr" defTabSz="533400">
            <a:lnSpc>
              <a:spcPct val="100000"/>
            </a:lnSpc>
            <a:buFont typeface="Wingdings" panose="05000000000000000000" pitchFamily="2" charset="2"/>
            <a:buChar char="§"/>
          </a:pPr>
          <a:r>
            <a:rPr lang="en-US" sz="1200" dirty="0"/>
            <a:t>The Goal is to escape judgment or to be    judged less harshly.</a:t>
          </a:r>
        </a:p>
      </dgm:t>
    </dgm:pt>
    <dgm:pt modelId="{EB6BE256-4C2C-4F56-BC51-664D5EEC421F}" type="parTrans" cxnId="{32F9F650-A0A7-4A39-BF13-591E64CF426D}">
      <dgm:prSet/>
      <dgm:spPr/>
      <dgm:t>
        <a:bodyPr/>
        <a:lstStyle/>
        <a:p>
          <a:pPr algn="ctr"/>
          <a:endParaRPr lang="en-US"/>
        </a:p>
      </dgm:t>
    </dgm:pt>
    <dgm:pt modelId="{FC2CFDDA-AC3F-486D-8345-0FD7CE4B22A7}" type="sibTrans" cxnId="{32F9F650-A0A7-4A39-BF13-591E64CF426D}">
      <dgm:prSet/>
      <dgm:spPr/>
      <dgm:t>
        <a:bodyPr/>
        <a:lstStyle/>
        <a:p>
          <a:pPr algn="ctr"/>
          <a:endParaRPr lang="en-US"/>
        </a:p>
      </dgm:t>
    </dgm:pt>
    <dgm:pt modelId="{39C94840-44EB-4651-9318-3EBA513765E3}">
      <dgm:prSet phldrT="[Text]" custT="1"/>
      <dgm:spPr/>
      <dgm:t>
        <a:bodyPr/>
        <a:lstStyle/>
        <a:p>
          <a:pPr algn="ctr" defTabSz="533400">
            <a:lnSpc>
              <a:spcPct val="100000"/>
            </a:lnSpc>
            <a:buFont typeface="Wingdings" panose="05000000000000000000" pitchFamily="2" charset="2"/>
            <a:buChar char="§"/>
          </a:pPr>
          <a:endParaRPr lang="en-US" sz="900" dirty="0"/>
        </a:p>
      </dgm:t>
    </dgm:pt>
    <dgm:pt modelId="{C6829D30-738F-4575-BCC7-93AAB954872F}" type="parTrans" cxnId="{6CA42CE1-7E1A-4D94-B553-E78EE2BF6370}">
      <dgm:prSet/>
      <dgm:spPr/>
      <dgm:t>
        <a:bodyPr/>
        <a:lstStyle/>
        <a:p>
          <a:pPr algn="ctr"/>
          <a:endParaRPr lang="en-US"/>
        </a:p>
      </dgm:t>
    </dgm:pt>
    <dgm:pt modelId="{C7F120FC-40DE-4150-BC7C-EE6015D49552}" type="sibTrans" cxnId="{6CA42CE1-7E1A-4D94-B553-E78EE2BF6370}">
      <dgm:prSet/>
      <dgm:spPr/>
      <dgm:t>
        <a:bodyPr/>
        <a:lstStyle/>
        <a:p>
          <a:pPr algn="ctr"/>
          <a:endParaRPr lang="en-US"/>
        </a:p>
      </dgm:t>
    </dgm:pt>
    <dgm:pt modelId="{D6996943-6E6D-44A3-8FA1-67D5DA12F8CE}">
      <dgm:prSet phldrT="[Text]" custT="1"/>
      <dgm:spPr/>
      <dgm:t>
        <a:bodyPr/>
        <a:lstStyle/>
        <a:p>
          <a:pPr algn="ctr">
            <a:lnSpc>
              <a:spcPct val="90000"/>
            </a:lnSpc>
            <a:buFont typeface="Wingdings" panose="05000000000000000000" pitchFamily="2" charset="2"/>
            <a:buChar char="§"/>
          </a:pPr>
          <a:endParaRPr lang="en-US" sz="1200" dirty="0"/>
        </a:p>
      </dgm:t>
    </dgm:pt>
    <dgm:pt modelId="{22679A0C-AAD1-410D-9AC4-F61D9542E89B}" type="parTrans" cxnId="{0C727779-3280-43F1-8FF6-4AA312926CA0}">
      <dgm:prSet/>
      <dgm:spPr/>
      <dgm:t>
        <a:bodyPr/>
        <a:lstStyle/>
        <a:p>
          <a:pPr algn="ctr"/>
          <a:endParaRPr lang="en-US"/>
        </a:p>
      </dgm:t>
    </dgm:pt>
    <dgm:pt modelId="{D9A697BC-BC81-4707-BEE6-BA35D38E4047}" type="sibTrans" cxnId="{0C727779-3280-43F1-8FF6-4AA312926CA0}">
      <dgm:prSet/>
      <dgm:spPr/>
      <dgm:t>
        <a:bodyPr/>
        <a:lstStyle/>
        <a:p>
          <a:pPr algn="ctr"/>
          <a:endParaRPr lang="en-US"/>
        </a:p>
      </dgm:t>
    </dgm:pt>
    <dgm:pt modelId="{1210F409-0D45-47E1-BA80-2AA66333A26A}">
      <dgm:prSet phldrT="[Text]" custT="1"/>
      <dgm:spPr/>
      <dgm:t>
        <a:bodyPr/>
        <a:lstStyle/>
        <a:p>
          <a:pPr algn="ctr">
            <a:lnSpc>
              <a:spcPct val="100000"/>
            </a:lnSpc>
            <a:buFont typeface="Wingdings" panose="05000000000000000000" pitchFamily="2" charset="2"/>
            <a:buNone/>
          </a:pPr>
          <a:endParaRPr lang="en-US" sz="800" dirty="0"/>
        </a:p>
      </dgm:t>
    </dgm:pt>
    <dgm:pt modelId="{6BC96F23-DEF9-486C-BAD3-0E07943A3E92}" type="parTrans" cxnId="{B618DA6A-3D70-47DD-AD8C-7559B309595F}">
      <dgm:prSet/>
      <dgm:spPr/>
      <dgm:t>
        <a:bodyPr/>
        <a:lstStyle/>
        <a:p>
          <a:pPr algn="ctr"/>
          <a:endParaRPr lang="en-US"/>
        </a:p>
      </dgm:t>
    </dgm:pt>
    <dgm:pt modelId="{901228FA-7994-48DD-9CB7-915A6A2A4CED}" type="sibTrans" cxnId="{B618DA6A-3D70-47DD-AD8C-7559B309595F}">
      <dgm:prSet/>
      <dgm:spPr/>
      <dgm:t>
        <a:bodyPr/>
        <a:lstStyle/>
        <a:p>
          <a:pPr algn="ctr"/>
          <a:endParaRPr lang="en-US"/>
        </a:p>
      </dgm:t>
    </dgm:pt>
    <dgm:pt modelId="{10A674E8-4970-4706-A068-FCABB48F4AEC}">
      <dgm:prSet phldrT="[Text]" custT="1"/>
      <dgm:spPr/>
      <dgm:t>
        <a:bodyPr/>
        <a:lstStyle/>
        <a:p>
          <a:pPr algn="ctr">
            <a:lnSpc>
              <a:spcPct val="100000"/>
            </a:lnSpc>
            <a:buFont typeface="Wingdings" panose="05000000000000000000" pitchFamily="2" charset="2"/>
            <a:buChar char="§"/>
          </a:pPr>
          <a:endParaRPr lang="en-US" sz="1200" dirty="0"/>
        </a:p>
      </dgm:t>
    </dgm:pt>
    <dgm:pt modelId="{8CA3DF61-BE1E-437A-92C6-DC6E0F42674C}" type="parTrans" cxnId="{F9768521-CFE8-4E38-A8AC-66AFD8B509F8}">
      <dgm:prSet/>
      <dgm:spPr/>
      <dgm:t>
        <a:bodyPr/>
        <a:lstStyle/>
        <a:p>
          <a:pPr algn="ctr"/>
          <a:endParaRPr lang="en-US"/>
        </a:p>
      </dgm:t>
    </dgm:pt>
    <dgm:pt modelId="{4631F63B-1134-492B-8D24-B3505CFDB9BC}" type="sibTrans" cxnId="{F9768521-CFE8-4E38-A8AC-66AFD8B509F8}">
      <dgm:prSet/>
      <dgm:spPr/>
      <dgm:t>
        <a:bodyPr/>
        <a:lstStyle/>
        <a:p>
          <a:pPr algn="ctr"/>
          <a:endParaRPr lang="en-US"/>
        </a:p>
      </dgm:t>
    </dgm:pt>
    <dgm:pt modelId="{7868773B-D7F2-4CC1-B110-F9D5819D2CE7}">
      <dgm:prSet phldrT="[Text]" custT="1"/>
      <dgm:spPr/>
      <dgm:t>
        <a:bodyPr/>
        <a:lstStyle/>
        <a:p>
          <a:pPr algn="ctr">
            <a:lnSpc>
              <a:spcPct val="90000"/>
            </a:lnSpc>
            <a:buFont typeface="Wingdings" panose="05000000000000000000" pitchFamily="2" charset="2"/>
            <a:buChar char="§"/>
          </a:pPr>
          <a:endParaRPr lang="en-US" sz="1200" dirty="0"/>
        </a:p>
      </dgm:t>
    </dgm:pt>
    <dgm:pt modelId="{2E13E507-E29B-40B4-A6BD-3D4DD396354F}" type="parTrans" cxnId="{C596A5D8-8E77-46FF-B658-1E2B4E5FD378}">
      <dgm:prSet/>
      <dgm:spPr/>
      <dgm:t>
        <a:bodyPr/>
        <a:lstStyle/>
        <a:p>
          <a:pPr algn="ctr"/>
          <a:endParaRPr lang="en-US"/>
        </a:p>
      </dgm:t>
    </dgm:pt>
    <dgm:pt modelId="{214DB049-70AC-43A2-B06C-4AC3C357E9AC}" type="sibTrans" cxnId="{C596A5D8-8E77-46FF-B658-1E2B4E5FD378}">
      <dgm:prSet/>
      <dgm:spPr/>
      <dgm:t>
        <a:bodyPr/>
        <a:lstStyle/>
        <a:p>
          <a:pPr algn="ctr"/>
          <a:endParaRPr lang="en-US"/>
        </a:p>
      </dgm:t>
    </dgm:pt>
    <dgm:pt modelId="{442F1131-0601-4270-A5FB-249CB448CEED}">
      <dgm:prSet phldrT="[Text]" custT="1"/>
      <dgm:spPr/>
      <dgm:t>
        <a:bodyPr/>
        <a:lstStyle/>
        <a:p>
          <a:pPr algn="ctr" defTabSz="533400">
            <a:lnSpc>
              <a:spcPct val="100000"/>
            </a:lnSpc>
            <a:buFont typeface="Wingdings" panose="05000000000000000000" pitchFamily="2" charset="2"/>
            <a:buChar char="§"/>
          </a:pPr>
          <a:endParaRPr lang="en-US" sz="1200" dirty="0"/>
        </a:p>
      </dgm:t>
    </dgm:pt>
    <dgm:pt modelId="{CD809AA9-828E-4626-880A-86A3270BE108}" type="parTrans" cxnId="{D48D2DF9-AC82-4D20-8C05-2349C80D797D}">
      <dgm:prSet/>
      <dgm:spPr/>
      <dgm:t>
        <a:bodyPr/>
        <a:lstStyle/>
        <a:p>
          <a:pPr algn="ctr"/>
          <a:endParaRPr lang="en-US"/>
        </a:p>
      </dgm:t>
    </dgm:pt>
    <dgm:pt modelId="{A7641290-4536-4105-9F01-6384DC510A86}" type="sibTrans" cxnId="{D48D2DF9-AC82-4D20-8C05-2349C80D797D}">
      <dgm:prSet/>
      <dgm:spPr/>
      <dgm:t>
        <a:bodyPr/>
        <a:lstStyle/>
        <a:p>
          <a:pPr algn="ctr"/>
          <a:endParaRPr lang="en-US"/>
        </a:p>
      </dgm:t>
    </dgm:pt>
    <dgm:pt modelId="{3A6ED4C6-C4C5-4E23-996F-252DF9789DFB}">
      <dgm:prSet phldrT="[Text]" custT="1"/>
      <dgm:spPr/>
      <dgm:t>
        <a:bodyPr/>
        <a:lstStyle/>
        <a:p>
          <a:pPr algn="ctr">
            <a:lnSpc>
              <a:spcPct val="100000"/>
            </a:lnSpc>
            <a:buFont typeface="Wingdings" panose="05000000000000000000" pitchFamily="2" charset="2"/>
            <a:buNone/>
          </a:pPr>
          <a:endParaRPr lang="en-US" sz="900" b="1" dirty="0"/>
        </a:p>
      </dgm:t>
    </dgm:pt>
    <dgm:pt modelId="{BB871FC9-F165-4E88-9240-A34BC94F7D05}" type="parTrans" cxnId="{ACB98030-2109-49E6-91F5-98EAD9EF7A25}">
      <dgm:prSet/>
      <dgm:spPr/>
      <dgm:t>
        <a:bodyPr/>
        <a:lstStyle/>
        <a:p>
          <a:endParaRPr lang="en-US"/>
        </a:p>
      </dgm:t>
    </dgm:pt>
    <dgm:pt modelId="{2D4DC2CC-5A0C-46F7-81B8-70242DF53D4F}" type="sibTrans" cxnId="{ACB98030-2109-49E6-91F5-98EAD9EF7A25}">
      <dgm:prSet/>
      <dgm:spPr/>
      <dgm:t>
        <a:bodyPr/>
        <a:lstStyle/>
        <a:p>
          <a:endParaRPr lang="en-US"/>
        </a:p>
      </dgm:t>
    </dgm:pt>
    <dgm:pt modelId="{8B5AC5AE-5A4C-444B-BA70-7883A2A450DF}">
      <dgm:prSet phldrT="[Text]" custT="1"/>
      <dgm:spPr/>
      <dgm:t>
        <a:bodyPr/>
        <a:lstStyle/>
        <a:p>
          <a:pPr algn="ctr">
            <a:lnSpc>
              <a:spcPct val="100000"/>
            </a:lnSpc>
            <a:buFont typeface="Wingdings" panose="05000000000000000000" pitchFamily="2" charset="2"/>
            <a:buChar char="§"/>
          </a:pPr>
          <a:endParaRPr lang="en-US" sz="1200" dirty="0"/>
        </a:p>
      </dgm:t>
    </dgm:pt>
    <dgm:pt modelId="{C4600D35-09B1-4EBB-8637-8567AA5DE95F}" type="parTrans" cxnId="{70A16664-AF1E-491E-8CA1-50B3B3EBF123}">
      <dgm:prSet/>
      <dgm:spPr/>
      <dgm:t>
        <a:bodyPr/>
        <a:lstStyle/>
        <a:p>
          <a:endParaRPr lang="en-US"/>
        </a:p>
      </dgm:t>
    </dgm:pt>
    <dgm:pt modelId="{A672B75D-0E68-4476-9276-88293ABA998E}" type="sibTrans" cxnId="{70A16664-AF1E-491E-8CA1-50B3B3EBF123}">
      <dgm:prSet/>
      <dgm:spPr/>
      <dgm:t>
        <a:bodyPr/>
        <a:lstStyle/>
        <a:p>
          <a:endParaRPr lang="en-US"/>
        </a:p>
      </dgm:t>
    </dgm:pt>
    <dgm:pt modelId="{42713819-5D86-4DEF-BBD8-17D78E67B581}">
      <dgm:prSet phldrT="[Text]" custT="1"/>
      <dgm:spPr/>
      <dgm:t>
        <a:bodyPr/>
        <a:lstStyle/>
        <a:p>
          <a:pPr algn="ctr">
            <a:lnSpc>
              <a:spcPct val="90000"/>
            </a:lnSpc>
            <a:buFont typeface="Wingdings" panose="05000000000000000000" pitchFamily="2" charset="2"/>
            <a:buChar char="§"/>
          </a:pPr>
          <a:endParaRPr lang="en-US" sz="1200" dirty="0"/>
        </a:p>
      </dgm:t>
    </dgm:pt>
    <dgm:pt modelId="{0E685BED-B486-4629-8F06-645B96CDB528}" type="parTrans" cxnId="{5DCF6AF3-9414-48E6-9201-3EC891AB9063}">
      <dgm:prSet/>
      <dgm:spPr/>
      <dgm:t>
        <a:bodyPr/>
        <a:lstStyle/>
        <a:p>
          <a:endParaRPr lang="en-US"/>
        </a:p>
      </dgm:t>
    </dgm:pt>
    <dgm:pt modelId="{4AF9575D-9E1E-471D-81AD-E3B8237306C1}" type="sibTrans" cxnId="{5DCF6AF3-9414-48E6-9201-3EC891AB9063}">
      <dgm:prSet/>
      <dgm:spPr/>
      <dgm:t>
        <a:bodyPr/>
        <a:lstStyle/>
        <a:p>
          <a:endParaRPr lang="en-US"/>
        </a:p>
      </dgm:t>
    </dgm:pt>
    <dgm:pt modelId="{001A6529-6B84-4191-A800-EBB9C15E5EB1}">
      <dgm:prSet phldrT="[Text]" custT="1"/>
      <dgm:spPr/>
      <dgm:t>
        <a:bodyPr/>
        <a:lstStyle/>
        <a:p>
          <a:pPr algn="ctr" defTabSz="533400">
            <a:lnSpc>
              <a:spcPct val="100000"/>
            </a:lnSpc>
            <a:buFont typeface="Wingdings" panose="05000000000000000000" pitchFamily="2" charset="2"/>
            <a:buChar char="§"/>
          </a:pPr>
          <a:endParaRPr lang="en-US" sz="1200" dirty="0"/>
        </a:p>
      </dgm:t>
    </dgm:pt>
    <dgm:pt modelId="{DAA0B143-DB96-4C4C-990B-53F135780D33}" type="parTrans" cxnId="{04A4FC28-18C0-460F-9CEB-792867C75209}">
      <dgm:prSet/>
      <dgm:spPr/>
      <dgm:t>
        <a:bodyPr/>
        <a:lstStyle/>
        <a:p>
          <a:endParaRPr lang="en-US"/>
        </a:p>
      </dgm:t>
    </dgm:pt>
    <dgm:pt modelId="{705D37A4-1D99-41E2-8874-2F4634E4B811}" type="sibTrans" cxnId="{04A4FC28-18C0-460F-9CEB-792867C75209}">
      <dgm:prSet/>
      <dgm:spPr/>
      <dgm:t>
        <a:bodyPr/>
        <a:lstStyle/>
        <a:p>
          <a:endParaRPr lang="en-US"/>
        </a:p>
      </dgm:t>
    </dgm:pt>
    <dgm:pt modelId="{EC8E9E6D-B307-4467-A616-71D7A11E79A5}" type="pres">
      <dgm:prSet presAssocID="{75EC84D1-ADE8-470F-9093-BF6B00F65EA7}" presName="Name0" presStyleCnt="0">
        <dgm:presLayoutVars>
          <dgm:dir/>
          <dgm:animLvl val="lvl"/>
          <dgm:resizeHandles val="exact"/>
        </dgm:presLayoutVars>
      </dgm:prSet>
      <dgm:spPr/>
    </dgm:pt>
    <dgm:pt modelId="{1A430E78-5E42-44E5-BE73-FAB2D52F0416}" type="pres">
      <dgm:prSet presAssocID="{2034AF26-D37C-4196-8E87-9C4A347C2208}" presName="composite" presStyleCnt="0"/>
      <dgm:spPr/>
    </dgm:pt>
    <dgm:pt modelId="{DE0ABC2E-B0A0-4A0C-816E-9CCC6E0C92F8}" type="pres">
      <dgm:prSet presAssocID="{2034AF26-D37C-4196-8E87-9C4A347C2208}" presName="parTx" presStyleLbl="alignNode1" presStyleIdx="0" presStyleCnt="3">
        <dgm:presLayoutVars>
          <dgm:chMax val="0"/>
          <dgm:chPref val="0"/>
          <dgm:bulletEnabled val="1"/>
        </dgm:presLayoutVars>
      </dgm:prSet>
      <dgm:spPr/>
    </dgm:pt>
    <dgm:pt modelId="{3491F454-36E1-476D-8763-00922679DA7C}" type="pres">
      <dgm:prSet presAssocID="{2034AF26-D37C-4196-8E87-9C4A347C2208}" presName="desTx" presStyleLbl="alignAccFollowNode1" presStyleIdx="0" presStyleCnt="3">
        <dgm:presLayoutVars>
          <dgm:bulletEnabled val="1"/>
        </dgm:presLayoutVars>
      </dgm:prSet>
      <dgm:spPr/>
    </dgm:pt>
    <dgm:pt modelId="{F28F2C7F-91A8-434C-B502-B6644AC24AB2}" type="pres">
      <dgm:prSet presAssocID="{0A2ABE89-5EB8-449B-9AF6-53E884DACDB9}" presName="space" presStyleCnt="0"/>
      <dgm:spPr/>
    </dgm:pt>
    <dgm:pt modelId="{55239043-22F2-425C-BD71-269FD0BE10DF}" type="pres">
      <dgm:prSet presAssocID="{19B78C26-3F78-4D62-B9B9-FFB78EDB5352}" presName="composite" presStyleCnt="0"/>
      <dgm:spPr/>
    </dgm:pt>
    <dgm:pt modelId="{8B8C8541-9FBF-4B23-9BB8-D6D6C73EECBD}" type="pres">
      <dgm:prSet presAssocID="{19B78C26-3F78-4D62-B9B9-FFB78EDB5352}" presName="parTx" presStyleLbl="alignNode1" presStyleIdx="1" presStyleCnt="3">
        <dgm:presLayoutVars>
          <dgm:chMax val="0"/>
          <dgm:chPref val="0"/>
          <dgm:bulletEnabled val="1"/>
        </dgm:presLayoutVars>
      </dgm:prSet>
      <dgm:spPr/>
    </dgm:pt>
    <dgm:pt modelId="{48151E26-F6B8-4843-97B9-796E57E6E84C}" type="pres">
      <dgm:prSet presAssocID="{19B78C26-3F78-4D62-B9B9-FFB78EDB5352}" presName="desTx" presStyleLbl="alignAccFollowNode1" presStyleIdx="1" presStyleCnt="3">
        <dgm:presLayoutVars>
          <dgm:bulletEnabled val="1"/>
        </dgm:presLayoutVars>
      </dgm:prSet>
      <dgm:spPr/>
    </dgm:pt>
    <dgm:pt modelId="{86AEA001-5FB6-4685-8918-8E1F5BD5353E}" type="pres">
      <dgm:prSet presAssocID="{D7907F85-6695-495D-923B-30E4C7D26918}" presName="space" presStyleCnt="0"/>
      <dgm:spPr/>
    </dgm:pt>
    <dgm:pt modelId="{5A7E4DB6-13AC-4B15-A268-5EF8771BD71B}" type="pres">
      <dgm:prSet presAssocID="{992E9236-2357-4190-8AD2-304BE215F16C}" presName="composite" presStyleCnt="0"/>
      <dgm:spPr/>
    </dgm:pt>
    <dgm:pt modelId="{307AFFC3-415B-4202-9EA6-D39CACC31B27}" type="pres">
      <dgm:prSet presAssocID="{992E9236-2357-4190-8AD2-304BE215F16C}" presName="parTx" presStyleLbl="alignNode1" presStyleIdx="2" presStyleCnt="3">
        <dgm:presLayoutVars>
          <dgm:chMax val="0"/>
          <dgm:chPref val="0"/>
          <dgm:bulletEnabled val="1"/>
        </dgm:presLayoutVars>
      </dgm:prSet>
      <dgm:spPr/>
    </dgm:pt>
    <dgm:pt modelId="{D77B2E18-3443-4CDC-97BA-1909043B4D3E}" type="pres">
      <dgm:prSet presAssocID="{992E9236-2357-4190-8AD2-304BE215F16C}" presName="desTx" presStyleLbl="alignAccFollowNode1" presStyleIdx="2" presStyleCnt="3">
        <dgm:presLayoutVars>
          <dgm:bulletEnabled val="1"/>
        </dgm:presLayoutVars>
      </dgm:prSet>
      <dgm:spPr/>
    </dgm:pt>
  </dgm:ptLst>
  <dgm:cxnLst>
    <dgm:cxn modelId="{5ED3C208-78B0-423E-B6E0-030EF9137163}" type="presOf" srcId="{75B13AA6-1684-462F-A5F5-1DA5B20A2ECA}" destId="{D77B2E18-3443-4CDC-97BA-1909043B4D3E}" srcOrd="0" destOrd="1" presId="urn:microsoft.com/office/officeart/2005/8/layout/hList1"/>
    <dgm:cxn modelId="{5EAB3E12-62F9-43A3-A1B3-BC527E74A2F8}" srcId="{992E9236-2357-4190-8AD2-304BE215F16C}" destId="{50A2C1A6-C45D-48A7-876A-659B465EBDB2}" srcOrd="6" destOrd="0" parTransId="{0B268FBA-8108-4CA1-8EEE-93DB03073E27}" sibTransId="{AD916067-1C35-4FEB-BF0B-E0C0AA68D54C}"/>
    <dgm:cxn modelId="{1A904E13-04A4-4DCD-9E60-BFC423AC5335}" type="presOf" srcId="{39C94840-44EB-4651-9318-3EBA513765E3}" destId="{3491F454-36E1-476D-8763-00922679DA7C}" srcOrd="0" destOrd="4" presId="urn:microsoft.com/office/officeart/2005/8/layout/hList1"/>
    <dgm:cxn modelId="{F9768521-CFE8-4E38-A8AC-66AFD8B509F8}" srcId="{992E9236-2357-4190-8AD2-304BE215F16C}" destId="{10A674E8-4970-4706-A068-FCABB48F4AEC}" srcOrd="0" destOrd="0" parTransId="{8CA3DF61-BE1E-437A-92C6-DC6E0F42674C}" sibTransId="{4631F63B-1134-492B-8D24-B3505CFDB9BC}"/>
    <dgm:cxn modelId="{9EB01B23-4C38-409F-977E-CF1E604451FC}" srcId="{75EC84D1-ADE8-470F-9093-BF6B00F65EA7}" destId="{992E9236-2357-4190-8AD2-304BE215F16C}" srcOrd="2" destOrd="0" parTransId="{17DA09E5-B061-461C-9B39-1E759A3D58FD}" sibTransId="{5B01BA3C-EDC1-436B-959C-D67E1721EE61}"/>
    <dgm:cxn modelId="{A2239123-C0AA-408A-80B2-18A0EF3936AD}" type="presOf" srcId="{2034AF26-D37C-4196-8E87-9C4A347C2208}" destId="{DE0ABC2E-B0A0-4A0C-816E-9CCC6E0C92F8}" srcOrd="0" destOrd="0" presId="urn:microsoft.com/office/officeart/2005/8/layout/hList1"/>
    <dgm:cxn modelId="{04A4FC28-18C0-460F-9CEB-792867C75209}" srcId="{2034AF26-D37C-4196-8E87-9C4A347C2208}" destId="{001A6529-6B84-4191-A800-EBB9C15E5EB1}" srcOrd="6" destOrd="0" parTransId="{DAA0B143-DB96-4C4C-990B-53F135780D33}" sibTransId="{705D37A4-1D99-41E2-8874-2F4634E4B811}"/>
    <dgm:cxn modelId="{ACB98030-2109-49E6-91F5-98EAD9EF7A25}" srcId="{992E9236-2357-4190-8AD2-304BE215F16C}" destId="{3A6ED4C6-C4C5-4E23-996F-252DF9789DFB}" srcOrd="2" destOrd="0" parTransId="{BB871FC9-F165-4E88-9240-A34BC94F7D05}" sibTransId="{2D4DC2CC-5A0C-46F7-81B8-70242DF53D4F}"/>
    <dgm:cxn modelId="{964BFC30-9DCB-438C-94E3-F0C70FD2E4E8}" srcId="{19B78C26-3F78-4D62-B9B9-FFB78EDB5352}" destId="{30BBE2E3-34D0-4212-8019-0C32345A580E}" srcOrd="5" destOrd="0" parTransId="{B98AB061-1998-434A-B61F-AFDFCDF861F2}" sibTransId="{97F9E50F-EC80-4D46-9357-D859AD0D1B02}"/>
    <dgm:cxn modelId="{3C4C0260-FF6E-478C-9334-EE9F6C1893E6}" type="presOf" srcId="{614294E8-E6A9-4611-87DD-1707759E6B92}" destId="{D77B2E18-3443-4CDC-97BA-1909043B4D3E}" srcOrd="0" destOrd="3" presId="urn:microsoft.com/office/officeart/2005/8/layout/hList1"/>
    <dgm:cxn modelId="{3CE56B60-D613-47C2-8C80-A7734F29926B}" type="presOf" srcId="{442F1131-0601-4270-A5FB-249CB448CEED}" destId="{3491F454-36E1-476D-8763-00922679DA7C}" srcOrd="0" destOrd="0" presId="urn:microsoft.com/office/officeart/2005/8/layout/hList1"/>
    <dgm:cxn modelId="{70A16664-AF1E-491E-8CA1-50B3B3EBF123}" srcId="{992E9236-2357-4190-8AD2-304BE215F16C}" destId="{8B5AC5AE-5A4C-444B-BA70-7883A2A450DF}" srcOrd="7" destOrd="0" parTransId="{C4600D35-09B1-4EBB-8637-8567AA5DE95F}" sibTransId="{A672B75D-0E68-4476-9276-88293ABA998E}"/>
    <dgm:cxn modelId="{B618DA6A-3D70-47DD-AD8C-7559B309595F}" srcId="{992E9236-2357-4190-8AD2-304BE215F16C}" destId="{1210F409-0D45-47E1-BA80-2AA66333A26A}" srcOrd="5" destOrd="0" parTransId="{6BC96F23-DEF9-486C-BAD3-0E07943A3E92}" sibTransId="{901228FA-7994-48DD-9CB7-915A6A2A4CED}"/>
    <dgm:cxn modelId="{DEFEFA4D-AB85-41B8-B41E-7093C841BC59}" srcId="{992E9236-2357-4190-8AD2-304BE215F16C}" destId="{75B13AA6-1684-462F-A5F5-1DA5B20A2ECA}" srcOrd="1" destOrd="0" parTransId="{999FAD8D-7AD3-4DF2-9E36-8B037104230C}" sibTransId="{E198A501-2052-4D94-8610-79E6A3E27A5E}"/>
    <dgm:cxn modelId="{D0290A4F-C340-41FE-AE73-14F428B9932E}" type="presOf" srcId="{10A674E8-4970-4706-A068-FCABB48F4AEC}" destId="{D77B2E18-3443-4CDC-97BA-1909043B4D3E}" srcOrd="0" destOrd="0" presId="urn:microsoft.com/office/officeart/2005/8/layout/hList1"/>
    <dgm:cxn modelId="{2FEB3750-1496-4C19-AE29-21BB85C2A9DD}" srcId="{992E9236-2357-4190-8AD2-304BE215F16C}" destId="{614294E8-E6A9-4611-87DD-1707759E6B92}" srcOrd="3" destOrd="0" parTransId="{E912ED35-B652-4D35-AF51-B5FF49332602}" sibTransId="{88CF106D-444F-4756-BB09-B99B03DCFBB4}"/>
    <dgm:cxn modelId="{32F9F650-A0A7-4A39-BF13-591E64CF426D}" srcId="{2034AF26-D37C-4196-8E87-9C4A347C2208}" destId="{53F869C3-69FA-418C-A09F-C116302F91D4}" srcOrd="5" destOrd="0" parTransId="{EB6BE256-4C2C-4F56-BC51-664D5EEC421F}" sibTransId="{FC2CFDDA-AC3F-486D-8345-0FD7CE4B22A7}"/>
    <dgm:cxn modelId="{A4C89955-DCEA-48D4-9829-4A81A83C599C}" type="presOf" srcId="{D6996943-6E6D-44A3-8FA1-67D5DA12F8CE}" destId="{48151E26-F6B8-4843-97B9-796E57E6E84C}" srcOrd="0" destOrd="4" presId="urn:microsoft.com/office/officeart/2005/8/layout/hList1"/>
    <dgm:cxn modelId="{2B7A3A58-72F4-471B-A217-859011102A4C}" type="presOf" srcId="{001A6529-6B84-4191-A800-EBB9C15E5EB1}" destId="{3491F454-36E1-476D-8763-00922679DA7C}" srcOrd="0" destOrd="6" presId="urn:microsoft.com/office/officeart/2005/8/layout/hList1"/>
    <dgm:cxn modelId="{86D29B58-81A1-431F-9819-1FC37C2DB73A}" type="presOf" srcId="{19B78C26-3F78-4D62-B9B9-FFB78EDB5352}" destId="{8B8C8541-9FBF-4B23-9BB8-D6D6C73EECBD}" srcOrd="0" destOrd="0" presId="urn:microsoft.com/office/officeart/2005/8/layout/hList1"/>
    <dgm:cxn modelId="{0C727779-3280-43F1-8FF6-4AA312926CA0}" srcId="{19B78C26-3F78-4D62-B9B9-FFB78EDB5352}" destId="{D6996943-6E6D-44A3-8FA1-67D5DA12F8CE}" srcOrd="4" destOrd="0" parTransId="{22679A0C-AAD1-410D-9AC4-F61D9542E89B}" sibTransId="{D9A697BC-BC81-4707-BEE6-BA35D38E4047}"/>
    <dgm:cxn modelId="{9816645A-7E15-4161-AD44-909957F0FDEC}" type="presOf" srcId="{9D6AEC82-F453-4C61-A0C9-FF037D8DC4B8}" destId="{D77B2E18-3443-4CDC-97BA-1909043B4D3E}" srcOrd="0" destOrd="4" presId="urn:microsoft.com/office/officeart/2005/8/layout/hList1"/>
    <dgm:cxn modelId="{B3EB717A-A2CA-4DBE-B74C-778E3A133947}" srcId="{75EC84D1-ADE8-470F-9093-BF6B00F65EA7}" destId="{2034AF26-D37C-4196-8E87-9C4A347C2208}" srcOrd="0" destOrd="0" parTransId="{8C392176-D498-4850-B5C7-FC40AD278E15}" sibTransId="{0A2ABE89-5EB8-449B-9AF6-53E884DACDB9}"/>
    <dgm:cxn modelId="{803A557B-22B6-474E-8F27-537F69DDF701}" type="presOf" srcId="{3A6ED4C6-C4C5-4E23-996F-252DF9789DFB}" destId="{D77B2E18-3443-4CDC-97BA-1909043B4D3E}" srcOrd="0" destOrd="2" presId="urn:microsoft.com/office/officeart/2005/8/layout/hList1"/>
    <dgm:cxn modelId="{255FF18B-8315-4944-9B1F-AF25A83367D8}" type="presOf" srcId="{30BBE2E3-34D0-4212-8019-0C32345A580E}" destId="{48151E26-F6B8-4843-97B9-796E57E6E84C}" srcOrd="0" destOrd="5" presId="urn:microsoft.com/office/officeart/2005/8/layout/hList1"/>
    <dgm:cxn modelId="{55D2F88E-C909-4C7A-99F5-CA86F914AAF3}" type="presOf" srcId="{53F869C3-69FA-418C-A09F-C116302F91D4}" destId="{3491F454-36E1-476D-8763-00922679DA7C}" srcOrd="0" destOrd="5" presId="urn:microsoft.com/office/officeart/2005/8/layout/hList1"/>
    <dgm:cxn modelId="{C740E390-C391-4C31-92FF-7F0E1293BAA3}" srcId="{19B78C26-3F78-4D62-B9B9-FFB78EDB5352}" destId="{3615845A-9B68-4CB0-A45D-6B30A8CAA6D8}" srcOrd="1" destOrd="0" parTransId="{3B2FE24D-C3B5-442E-AB44-7E654DD0BF4C}" sibTransId="{39DB3EB6-03AE-46E1-966A-CED3AD492F62}"/>
    <dgm:cxn modelId="{4D614F92-0716-4EDF-9C87-FB4171A02EEA}" type="presOf" srcId="{992E9236-2357-4190-8AD2-304BE215F16C}" destId="{307AFFC3-415B-4202-9EA6-D39CACC31B27}" srcOrd="0" destOrd="0" presId="urn:microsoft.com/office/officeart/2005/8/layout/hList1"/>
    <dgm:cxn modelId="{5362F795-90B0-4999-B2C7-D3A41C20F70B}" type="presOf" srcId="{1210F409-0D45-47E1-BA80-2AA66333A26A}" destId="{D77B2E18-3443-4CDC-97BA-1909043B4D3E}" srcOrd="0" destOrd="5" presId="urn:microsoft.com/office/officeart/2005/8/layout/hList1"/>
    <dgm:cxn modelId="{872AA09C-7DC1-4B4A-911E-21D464D39E42}" type="presOf" srcId="{50A2C1A6-C45D-48A7-876A-659B465EBDB2}" destId="{D77B2E18-3443-4CDC-97BA-1909043B4D3E}" srcOrd="0" destOrd="6" presId="urn:microsoft.com/office/officeart/2005/8/layout/hList1"/>
    <dgm:cxn modelId="{7990B7A6-AECB-4EBF-ADD1-661F9408E08C}" type="presOf" srcId="{E9D0D8D0-C771-4805-91EF-4B860BEB35CA}" destId="{3491F454-36E1-476D-8763-00922679DA7C}" srcOrd="0" destOrd="2" presId="urn:microsoft.com/office/officeart/2005/8/layout/hList1"/>
    <dgm:cxn modelId="{48284AA9-3C98-4B6F-BCFC-A1247613D26E}" type="presOf" srcId="{ED3DAF06-133A-4860-8832-B849A0475C2D}" destId="{3491F454-36E1-476D-8763-00922679DA7C}" srcOrd="0" destOrd="3" presId="urn:microsoft.com/office/officeart/2005/8/layout/hList1"/>
    <dgm:cxn modelId="{935EA6AA-BDF3-4B46-9012-018B2328CCF8}" type="presOf" srcId="{8B5AC5AE-5A4C-444B-BA70-7883A2A450DF}" destId="{D77B2E18-3443-4CDC-97BA-1909043B4D3E}" srcOrd="0" destOrd="7" presId="urn:microsoft.com/office/officeart/2005/8/layout/hList1"/>
    <dgm:cxn modelId="{A880EBB3-C327-45E8-A4C7-E3CDFBC2B575}" srcId="{75EC84D1-ADE8-470F-9093-BF6B00F65EA7}" destId="{19B78C26-3F78-4D62-B9B9-FFB78EDB5352}" srcOrd="1" destOrd="0" parTransId="{FA0BE1C0-6895-4916-A742-08AFEF419229}" sibTransId="{D7907F85-6695-495D-923B-30E4C7D26918}"/>
    <dgm:cxn modelId="{6437EDBC-71B7-4DA3-8829-099F36937C22}" srcId="{2034AF26-D37C-4196-8E87-9C4A347C2208}" destId="{E9D0D8D0-C771-4805-91EF-4B860BEB35CA}" srcOrd="2" destOrd="0" parTransId="{6E01057D-4EDE-458C-BD09-5137DF215B8E}" sibTransId="{49802047-C741-4EAA-9864-68A357FB8853}"/>
    <dgm:cxn modelId="{635B5FCE-78DD-40A6-A3A1-0F627392632F}" type="presOf" srcId="{7868773B-D7F2-4CC1-B110-F9D5819D2CE7}" destId="{48151E26-F6B8-4843-97B9-796E57E6E84C}" srcOrd="0" destOrd="0" presId="urn:microsoft.com/office/officeart/2005/8/layout/hList1"/>
    <dgm:cxn modelId="{D79DE7D0-D89D-4DC3-A7E2-7B2376D2376A}" type="presOf" srcId="{B299A431-F16D-470A-8EC4-74F1FA1F6D77}" destId="{48151E26-F6B8-4843-97B9-796E57E6E84C}" srcOrd="0" destOrd="2" presId="urn:microsoft.com/office/officeart/2005/8/layout/hList1"/>
    <dgm:cxn modelId="{9FE51BD5-5673-48A8-966F-AA21C8D93B4F}" type="presOf" srcId="{42713819-5D86-4DEF-BBD8-17D78E67B581}" destId="{48151E26-F6B8-4843-97B9-796E57E6E84C}" srcOrd="0" destOrd="6" presId="urn:microsoft.com/office/officeart/2005/8/layout/hList1"/>
    <dgm:cxn modelId="{C3A235D5-BA15-4DF7-8101-AEB42FF75893}" type="presOf" srcId="{ABEBFEAD-4481-4D9C-AD24-D105B05C9CA3}" destId="{3491F454-36E1-476D-8763-00922679DA7C}" srcOrd="0" destOrd="1" presId="urn:microsoft.com/office/officeart/2005/8/layout/hList1"/>
    <dgm:cxn modelId="{EA539BD7-9C16-46F6-B2F2-C54536C50BB3}" srcId="{992E9236-2357-4190-8AD2-304BE215F16C}" destId="{9D6AEC82-F453-4C61-A0C9-FF037D8DC4B8}" srcOrd="4" destOrd="0" parTransId="{4EB3D9EC-DD6C-4D00-AD63-E187AA05E438}" sibTransId="{AA1237EC-45B9-4299-A85F-11DCF1854C7F}"/>
    <dgm:cxn modelId="{D9F3D1D7-C199-4055-84EC-4C90F85026A0}" srcId="{19B78C26-3F78-4D62-B9B9-FFB78EDB5352}" destId="{B299A431-F16D-470A-8EC4-74F1FA1F6D77}" srcOrd="2" destOrd="0" parTransId="{1868F39A-F1E2-4339-8827-E32379867BD9}" sibTransId="{3F94D3CA-829B-4385-9EB2-4781FF179855}"/>
    <dgm:cxn modelId="{C596A5D8-8E77-46FF-B658-1E2B4E5FD378}" srcId="{19B78C26-3F78-4D62-B9B9-FFB78EDB5352}" destId="{7868773B-D7F2-4CC1-B110-F9D5819D2CE7}" srcOrd="0" destOrd="0" parTransId="{2E13E507-E29B-40B4-A6BD-3D4DD396354F}" sibTransId="{214DB049-70AC-43A2-B06C-4AC3C357E9AC}"/>
    <dgm:cxn modelId="{F5751FD9-582A-456C-B5B6-7B03B1058543}" srcId="{2034AF26-D37C-4196-8E87-9C4A347C2208}" destId="{ABEBFEAD-4481-4D9C-AD24-D105B05C9CA3}" srcOrd="1" destOrd="0" parTransId="{6C805889-5397-408C-8CDB-8B44BED1AA84}" sibTransId="{10586330-BC6F-4002-91E3-EE91C7B0B9A3}"/>
    <dgm:cxn modelId="{B89938DB-4835-4ECC-A54F-F16C0DC75E7F}" type="presOf" srcId="{75EC84D1-ADE8-470F-9093-BF6B00F65EA7}" destId="{EC8E9E6D-B307-4467-A616-71D7A11E79A5}" srcOrd="0" destOrd="0" presId="urn:microsoft.com/office/officeart/2005/8/layout/hList1"/>
    <dgm:cxn modelId="{537662E0-996E-4CFF-911C-ED790A5246B5}" type="presOf" srcId="{3615845A-9B68-4CB0-A45D-6B30A8CAA6D8}" destId="{48151E26-F6B8-4843-97B9-796E57E6E84C}" srcOrd="0" destOrd="1" presId="urn:microsoft.com/office/officeart/2005/8/layout/hList1"/>
    <dgm:cxn modelId="{6CA42CE1-7E1A-4D94-B553-E78EE2BF6370}" srcId="{2034AF26-D37C-4196-8E87-9C4A347C2208}" destId="{39C94840-44EB-4651-9318-3EBA513765E3}" srcOrd="4" destOrd="0" parTransId="{C6829D30-738F-4575-BCC7-93AAB954872F}" sibTransId="{C7F120FC-40DE-4150-BC7C-EE6015D49552}"/>
    <dgm:cxn modelId="{C82336F0-FF87-4861-921A-E7D3610DCFB3}" srcId="{2034AF26-D37C-4196-8E87-9C4A347C2208}" destId="{ED3DAF06-133A-4860-8832-B849A0475C2D}" srcOrd="3" destOrd="0" parTransId="{76CD85A0-DCFD-4937-BC92-75BFDB3A1EA1}" sibTransId="{AA6084D6-9B20-4D94-8064-AE82C5931460}"/>
    <dgm:cxn modelId="{5DCF6AF3-9414-48E6-9201-3EC891AB9063}" srcId="{19B78C26-3F78-4D62-B9B9-FFB78EDB5352}" destId="{42713819-5D86-4DEF-BBD8-17D78E67B581}" srcOrd="6" destOrd="0" parTransId="{0E685BED-B486-4629-8F06-645B96CDB528}" sibTransId="{4AF9575D-9E1E-471D-81AD-E3B8237306C1}"/>
    <dgm:cxn modelId="{583FE3F3-5454-4F4A-9489-3110ED5E5D63}" type="presOf" srcId="{5AA34349-BAC5-45B1-9213-ED21CDA54C11}" destId="{48151E26-F6B8-4843-97B9-796E57E6E84C}" srcOrd="0" destOrd="3" presId="urn:microsoft.com/office/officeart/2005/8/layout/hList1"/>
    <dgm:cxn modelId="{9FA6D3F7-4BAF-43C0-AF89-C7459C5F1E5B}" srcId="{19B78C26-3F78-4D62-B9B9-FFB78EDB5352}" destId="{5AA34349-BAC5-45B1-9213-ED21CDA54C11}" srcOrd="3" destOrd="0" parTransId="{54E5ED2D-9480-40E2-BEDF-25A0E41EE4E4}" sibTransId="{3BF1F4E2-03F3-495E-8DD4-F92F44E40C96}"/>
    <dgm:cxn modelId="{D48D2DF9-AC82-4D20-8C05-2349C80D797D}" srcId="{2034AF26-D37C-4196-8E87-9C4A347C2208}" destId="{442F1131-0601-4270-A5FB-249CB448CEED}" srcOrd="0" destOrd="0" parTransId="{CD809AA9-828E-4626-880A-86A3270BE108}" sibTransId="{A7641290-4536-4105-9F01-6384DC510A86}"/>
    <dgm:cxn modelId="{A38E278D-F077-4EB6-9CC2-1DDC34801144}" type="presParOf" srcId="{EC8E9E6D-B307-4467-A616-71D7A11E79A5}" destId="{1A430E78-5E42-44E5-BE73-FAB2D52F0416}" srcOrd="0" destOrd="0" presId="urn:microsoft.com/office/officeart/2005/8/layout/hList1"/>
    <dgm:cxn modelId="{4B2220BE-32FA-421B-AB55-113426EC9F6B}" type="presParOf" srcId="{1A430E78-5E42-44E5-BE73-FAB2D52F0416}" destId="{DE0ABC2E-B0A0-4A0C-816E-9CCC6E0C92F8}" srcOrd="0" destOrd="0" presId="urn:microsoft.com/office/officeart/2005/8/layout/hList1"/>
    <dgm:cxn modelId="{07D2F9DA-167B-46F1-AAEB-F075F8D9A042}" type="presParOf" srcId="{1A430E78-5E42-44E5-BE73-FAB2D52F0416}" destId="{3491F454-36E1-476D-8763-00922679DA7C}" srcOrd="1" destOrd="0" presId="urn:microsoft.com/office/officeart/2005/8/layout/hList1"/>
    <dgm:cxn modelId="{B477B744-0EE6-4B54-9C1E-401E64B295F1}" type="presParOf" srcId="{EC8E9E6D-B307-4467-A616-71D7A11E79A5}" destId="{F28F2C7F-91A8-434C-B502-B6644AC24AB2}" srcOrd="1" destOrd="0" presId="urn:microsoft.com/office/officeart/2005/8/layout/hList1"/>
    <dgm:cxn modelId="{3B6F4F68-D827-4CE1-B3E5-1E9F4B39F123}" type="presParOf" srcId="{EC8E9E6D-B307-4467-A616-71D7A11E79A5}" destId="{55239043-22F2-425C-BD71-269FD0BE10DF}" srcOrd="2" destOrd="0" presId="urn:microsoft.com/office/officeart/2005/8/layout/hList1"/>
    <dgm:cxn modelId="{C28FD540-BDDE-4751-AA9F-9D114BC28FF2}" type="presParOf" srcId="{55239043-22F2-425C-BD71-269FD0BE10DF}" destId="{8B8C8541-9FBF-4B23-9BB8-D6D6C73EECBD}" srcOrd="0" destOrd="0" presId="urn:microsoft.com/office/officeart/2005/8/layout/hList1"/>
    <dgm:cxn modelId="{1C7DA5F0-C52A-4CA5-ABCC-5FB4EDFA251E}" type="presParOf" srcId="{55239043-22F2-425C-BD71-269FD0BE10DF}" destId="{48151E26-F6B8-4843-97B9-796E57E6E84C}" srcOrd="1" destOrd="0" presId="urn:microsoft.com/office/officeart/2005/8/layout/hList1"/>
    <dgm:cxn modelId="{90A7556F-775C-4699-AF7A-3BD2E6AD8E81}" type="presParOf" srcId="{EC8E9E6D-B307-4467-A616-71D7A11E79A5}" destId="{86AEA001-5FB6-4685-8918-8E1F5BD5353E}" srcOrd="3" destOrd="0" presId="urn:microsoft.com/office/officeart/2005/8/layout/hList1"/>
    <dgm:cxn modelId="{4F9230EA-1C9E-4073-B58A-B07D686DEF21}" type="presParOf" srcId="{EC8E9E6D-B307-4467-A616-71D7A11E79A5}" destId="{5A7E4DB6-13AC-4B15-A268-5EF8771BD71B}" srcOrd="4" destOrd="0" presId="urn:microsoft.com/office/officeart/2005/8/layout/hList1"/>
    <dgm:cxn modelId="{CA53C526-34DE-4164-9A0F-5A1AD487EBB4}" type="presParOf" srcId="{5A7E4DB6-13AC-4B15-A268-5EF8771BD71B}" destId="{307AFFC3-415B-4202-9EA6-D39CACC31B27}" srcOrd="0" destOrd="0" presId="urn:microsoft.com/office/officeart/2005/8/layout/hList1"/>
    <dgm:cxn modelId="{CD4CEFBE-C44A-449A-81F6-2B0C1EF04AD1}" type="presParOf" srcId="{5A7E4DB6-13AC-4B15-A268-5EF8771BD71B}" destId="{D77B2E18-3443-4CDC-97BA-1909043B4D3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28D9DB-1FBB-49AE-A482-F844E1A9B30E}" type="doc">
      <dgm:prSet loTypeId="urn:microsoft.com/office/officeart/2005/8/layout/radial6" loCatId="cycle" qsTypeId="urn:microsoft.com/office/officeart/2005/8/quickstyle/simple3" qsCatId="simple" csTypeId="urn:microsoft.com/office/officeart/2005/8/colors/accent0_2" csCatId="mainScheme" phldr="1"/>
      <dgm:spPr/>
      <dgm:t>
        <a:bodyPr/>
        <a:lstStyle/>
        <a:p>
          <a:endParaRPr lang="en-US"/>
        </a:p>
      </dgm:t>
    </dgm:pt>
    <dgm:pt modelId="{443C499B-EF84-49EF-8255-1FF5E0405EEB}">
      <dgm:prSet phldrT="[Text]" custT="1"/>
      <dgm:spPr>
        <a:solidFill>
          <a:schemeClr val="bg1">
            <a:lumMod val="95000"/>
          </a:schemeClr>
        </a:solidFill>
        <a:ln>
          <a:solidFill>
            <a:schemeClr val="tx2"/>
          </a:solidFill>
        </a:ln>
      </dgm:spPr>
      <dgm:t>
        <a:bodyPr/>
        <a:lstStyle/>
        <a:p>
          <a:r>
            <a:rPr lang="en-US" sz="1900" dirty="0"/>
            <a:t>Narrative</a:t>
          </a:r>
        </a:p>
        <a:p>
          <a:r>
            <a:rPr lang="en-US" sz="1600" dirty="0"/>
            <a:t>(Life Style)</a:t>
          </a:r>
        </a:p>
      </dgm:t>
    </dgm:pt>
    <dgm:pt modelId="{712A7303-0021-4678-B7D4-72697F7B24D4}" type="parTrans" cxnId="{8B9AAAC8-0D08-4DD9-BCE0-BAD9EB7E43C1}">
      <dgm:prSet/>
      <dgm:spPr/>
      <dgm:t>
        <a:bodyPr/>
        <a:lstStyle/>
        <a:p>
          <a:endParaRPr lang="en-US"/>
        </a:p>
      </dgm:t>
    </dgm:pt>
    <dgm:pt modelId="{96E40EF8-3B33-46B7-80A4-E4A9CF583891}" type="sibTrans" cxnId="{8B9AAAC8-0D08-4DD9-BCE0-BAD9EB7E43C1}">
      <dgm:prSet/>
      <dgm:spPr/>
      <dgm:t>
        <a:bodyPr/>
        <a:lstStyle/>
        <a:p>
          <a:endParaRPr lang="en-US"/>
        </a:p>
      </dgm:t>
    </dgm:pt>
    <dgm:pt modelId="{CC547C4E-5D85-49E1-A6D9-12B7B605E10E}">
      <dgm:prSet phldrT="[Text]" custT="1"/>
      <dgm:spPr>
        <a:solidFill>
          <a:schemeClr val="bg1">
            <a:lumMod val="95000"/>
          </a:schemeClr>
        </a:solidFill>
        <a:ln>
          <a:solidFill>
            <a:schemeClr val="tx2"/>
          </a:solidFill>
        </a:ln>
      </dgm:spPr>
      <dgm:t>
        <a:bodyPr/>
        <a:lstStyle/>
        <a:p>
          <a:r>
            <a:rPr lang="en-US" sz="1200" b="0" dirty="0"/>
            <a:t>Voices</a:t>
          </a:r>
        </a:p>
      </dgm:t>
    </dgm:pt>
    <dgm:pt modelId="{D659D907-D9C3-406E-AA9F-C224897A0D78}" type="parTrans" cxnId="{521C604E-953B-4C18-A1CC-D6E4703CC1C8}">
      <dgm:prSet/>
      <dgm:spPr/>
      <dgm:t>
        <a:bodyPr/>
        <a:lstStyle/>
        <a:p>
          <a:endParaRPr lang="en-US"/>
        </a:p>
      </dgm:t>
    </dgm:pt>
    <dgm:pt modelId="{12B2BFAD-D58C-464F-A040-01E547350A38}" type="sibTrans" cxnId="{521C604E-953B-4C18-A1CC-D6E4703CC1C8}">
      <dgm:prSet/>
      <dgm:spPr/>
      <dgm:t>
        <a:bodyPr/>
        <a:lstStyle/>
        <a:p>
          <a:endParaRPr lang="en-US"/>
        </a:p>
      </dgm:t>
    </dgm:pt>
    <dgm:pt modelId="{7A3F0080-18D7-43E6-B2A8-39B26C88267B}">
      <dgm:prSet phldrT="[Text]" custT="1"/>
      <dgm:spPr>
        <a:solidFill>
          <a:schemeClr val="bg1">
            <a:lumMod val="95000"/>
          </a:schemeClr>
        </a:solidFill>
        <a:ln>
          <a:solidFill>
            <a:schemeClr val="tx2"/>
          </a:solidFill>
        </a:ln>
      </dgm:spPr>
      <dgm:t>
        <a:bodyPr/>
        <a:lstStyle/>
        <a:p>
          <a:r>
            <a:rPr lang="en-US" sz="1200" dirty="0"/>
            <a:t>Triggers/</a:t>
          </a:r>
        </a:p>
        <a:p>
          <a:r>
            <a:rPr lang="en-US" sz="1200" dirty="0"/>
            <a:t>AT</a:t>
          </a:r>
        </a:p>
      </dgm:t>
    </dgm:pt>
    <dgm:pt modelId="{EF806E0F-B149-4E46-A36C-8A5FA5E76B0B}" type="parTrans" cxnId="{B26791EF-B9AB-403A-9B15-30A37D414500}">
      <dgm:prSet/>
      <dgm:spPr/>
      <dgm:t>
        <a:bodyPr/>
        <a:lstStyle/>
        <a:p>
          <a:endParaRPr lang="en-US"/>
        </a:p>
      </dgm:t>
    </dgm:pt>
    <dgm:pt modelId="{9775C7A7-650F-4642-A0AD-F0030A31B9F1}" type="sibTrans" cxnId="{B26791EF-B9AB-403A-9B15-30A37D414500}">
      <dgm:prSet/>
      <dgm:spPr/>
      <dgm:t>
        <a:bodyPr/>
        <a:lstStyle/>
        <a:p>
          <a:endParaRPr lang="en-US"/>
        </a:p>
      </dgm:t>
    </dgm:pt>
    <dgm:pt modelId="{22ECD1B7-7779-4F18-953A-6AB62E503991}">
      <dgm:prSet phldrT="[Text]" custT="1"/>
      <dgm:spPr>
        <a:solidFill>
          <a:schemeClr val="bg1">
            <a:lumMod val="95000"/>
          </a:schemeClr>
        </a:solidFill>
        <a:ln>
          <a:solidFill>
            <a:schemeClr val="tx2"/>
          </a:solidFill>
        </a:ln>
      </dgm:spPr>
      <dgm:t>
        <a:bodyPr/>
        <a:lstStyle/>
        <a:p>
          <a:r>
            <a:rPr lang="en-US" sz="1200" dirty="0"/>
            <a:t>Messages</a:t>
          </a:r>
        </a:p>
      </dgm:t>
    </dgm:pt>
    <dgm:pt modelId="{C062897A-E78A-4DB1-A354-E524C3C27935}" type="parTrans" cxnId="{9A04874B-3999-4E4C-AC6E-F48CDB17B2F8}">
      <dgm:prSet/>
      <dgm:spPr/>
      <dgm:t>
        <a:bodyPr/>
        <a:lstStyle/>
        <a:p>
          <a:endParaRPr lang="en-US"/>
        </a:p>
      </dgm:t>
    </dgm:pt>
    <dgm:pt modelId="{26B56ADD-75B1-4558-BD90-7E76F2CB3FBA}" type="sibTrans" cxnId="{9A04874B-3999-4E4C-AC6E-F48CDB17B2F8}">
      <dgm:prSet/>
      <dgm:spPr/>
      <dgm:t>
        <a:bodyPr/>
        <a:lstStyle/>
        <a:p>
          <a:endParaRPr lang="en-US"/>
        </a:p>
      </dgm:t>
    </dgm:pt>
    <dgm:pt modelId="{2A1C455E-789F-47BF-BE91-F2DE6BE3DA09}">
      <dgm:prSet/>
      <dgm:spPr/>
    </dgm:pt>
    <dgm:pt modelId="{64FA5D52-EB4D-4BD9-8449-8BD1097CA01D}" type="parTrans" cxnId="{EFA4B9E4-D168-4954-88E3-6CB32CFE7E09}">
      <dgm:prSet/>
      <dgm:spPr/>
      <dgm:t>
        <a:bodyPr/>
        <a:lstStyle/>
        <a:p>
          <a:endParaRPr lang="en-US"/>
        </a:p>
      </dgm:t>
    </dgm:pt>
    <dgm:pt modelId="{512EA1C5-BDA6-440A-8657-9E46E0E025E4}" type="sibTrans" cxnId="{EFA4B9E4-D168-4954-88E3-6CB32CFE7E09}">
      <dgm:prSet/>
      <dgm:spPr/>
      <dgm:t>
        <a:bodyPr/>
        <a:lstStyle/>
        <a:p>
          <a:endParaRPr lang="en-US"/>
        </a:p>
      </dgm:t>
    </dgm:pt>
    <dgm:pt modelId="{1AC19D64-9D1C-42CB-8389-B937FF3E6059}" type="pres">
      <dgm:prSet presAssocID="{5328D9DB-1FBB-49AE-A482-F844E1A9B30E}" presName="Name0" presStyleCnt="0">
        <dgm:presLayoutVars>
          <dgm:chMax val="1"/>
          <dgm:dir/>
          <dgm:animLvl val="ctr"/>
          <dgm:resizeHandles val="exact"/>
        </dgm:presLayoutVars>
      </dgm:prSet>
      <dgm:spPr/>
    </dgm:pt>
    <dgm:pt modelId="{DF5E22CE-E283-474F-BB2D-2BB290FBEAA5}" type="pres">
      <dgm:prSet presAssocID="{443C499B-EF84-49EF-8255-1FF5E0405EEB}" presName="centerShape" presStyleLbl="node0" presStyleIdx="0" presStyleCnt="1"/>
      <dgm:spPr/>
    </dgm:pt>
    <dgm:pt modelId="{E83A3149-DA15-43D6-9AC8-A17DBF3C38FE}" type="pres">
      <dgm:prSet presAssocID="{CC547C4E-5D85-49E1-A6D9-12B7B605E10E}" presName="node" presStyleLbl="node1" presStyleIdx="0" presStyleCnt="3">
        <dgm:presLayoutVars>
          <dgm:bulletEnabled val="1"/>
        </dgm:presLayoutVars>
      </dgm:prSet>
      <dgm:spPr/>
    </dgm:pt>
    <dgm:pt modelId="{E66CCCD2-2CFA-44A0-A8FE-BE62C225704E}" type="pres">
      <dgm:prSet presAssocID="{CC547C4E-5D85-49E1-A6D9-12B7B605E10E}" presName="dummy" presStyleCnt="0"/>
      <dgm:spPr/>
    </dgm:pt>
    <dgm:pt modelId="{7F5DC27E-E743-49B7-9166-4F46AFFC31CA}" type="pres">
      <dgm:prSet presAssocID="{12B2BFAD-D58C-464F-A040-01E547350A38}" presName="sibTrans" presStyleLbl="sibTrans2D1" presStyleIdx="0" presStyleCnt="3"/>
      <dgm:spPr/>
    </dgm:pt>
    <dgm:pt modelId="{48B2915C-9BB1-4C70-9B1D-A5B5EBCBA414}" type="pres">
      <dgm:prSet presAssocID="{7A3F0080-18D7-43E6-B2A8-39B26C88267B}" presName="node" presStyleLbl="node1" presStyleIdx="1" presStyleCnt="3">
        <dgm:presLayoutVars>
          <dgm:bulletEnabled val="1"/>
        </dgm:presLayoutVars>
      </dgm:prSet>
      <dgm:spPr/>
    </dgm:pt>
    <dgm:pt modelId="{67108B8C-76AB-41C4-B2D1-F684C417A949}" type="pres">
      <dgm:prSet presAssocID="{7A3F0080-18D7-43E6-B2A8-39B26C88267B}" presName="dummy" presStyleCnt="0"/>
      <dgm:spPr/>
    </dgm:pt>
    <dgm:pt modelId="{85981006-0305-4B5D-AB63-854F6426FCDC}" type="pres">
      <dgm:prSet presAssocID="{9775C7A7-650F-4642-A0AD-F0030A31B9F1}" presName="sibTrans" presStyleLbl="sibTrans2D1" presStyleIdx="1" presStyleCnt="3"/>
      <dgm:spPr/>
    </dgm:pt>
    <dgm:pt modelId="{5639F3E2-F625-4BB6-82F4-82F07C83744C}" type="pres">
      <dgm:prSet presAssocID="{22ECD1B7-7779-4F18-953A-6AB62E503991}" presName="node" presStyleLbl="node1" presStyleIdx="2" presStyleCnt="3">
        <dgm:presLayoutVars>
          <dgm:bulletEnabled val="1"/>
        </dgm:presLayoutVars>
      </dgm:prSet>
      <dgm:spPr/>
    </dgm:pt>
    <dgm:pt modelId="{CDCEBA17-478A-4875-925A-8750987FFC51}" type="pres">
      <dgm:prSet presAssocID="{22ECD1B7-7779-4F18-953A-6AB62E503991}" presName="dummy" presStyleCnt="0"/>
      <dgm:spPr/>
    </dgm:pt>
    <dgm:pt modelId="{FDDD384A-BB38-46B6-B69E-06F6359CAA69}" type="pres">
      <dgm:prSet presAssocID="{26B56ADD-75B1-4558-BD90-7E76F2CB3FBA}" presName="sibTrans" presStyleLbl="sibTrans2D1" presStyleIdx="2" presStyleCnt="3"/>
      <dgm:spPr/>
    </dgm:pt>
  </dgm:ptLst>
  <dgm:cxnLst>
    <dgm:cxn modelId="{0288CB65-C001-453D-98BC-765E63BE71C6}" type="presOf" srcId="{26B56ADD-75B1-4558-BD90-7E76F2CB3FBA}" destId="{FDDD384A-BB38-46B6-B69E-06F6359CAA69}" srcOrd="0" destOrd="0" presId="urn:microsoft.com/office/officeart/2005/8/layout/radial6"/>
    <dgm:cxn modelId="{F12AE548-B9CF-42F2-B9B4-C9F0BF6140A6}" type="presOf" srcId="{9775C7A7-650F-4642-A0AD-F0030A31B9F1}" destId="{85981006-0305-4B5D-AB63-854F6426FCDC}" srcOrd="0" destOrd="0" presId="urn:microsoft.com/office/officeart/2005/8/layout/radial6"/>
    <dgm:cxn modelId="{9A04874B-3999-4E4C-AC6E-F48CDB17B2F8}" srcId="{443C499B-EF84-49EF-8255-1FF5E0405EEB}" destId="{22ECD1B7-7779-4F18-953A-6AB62E503991}" srcOrd="2" destOrd="0" parTransId="{C062897A-E78A-4DB1-A354-E524C3C27935}" sibTransId="{26B56ADD-75B1-4558-BD90-7E76F2CB3FBA}"/>
    <dgm:cxn modelId="{521C604E-953B-4C18-A1CC-D6E4703CC1C8}" srcId="{443C499B-EF84-49EF-8255-1FF5E0405EEB}" destId="{CC547C4E-5D85-49E1-A6D9-12B7B605E10E}" srcOrd="0" destOrd="0" parTransId="{D659D907-D9C3-406E-AA9F-C224897A0D78}" sibTransId="{12B2BFAD-D58C-464F-A040-01E547350A38}"/>
    <dgm:cxn modelId="{57C52F96-263F-4A2F-B3A2-B568692FA4A4}" type="presOf" srcId="{CC547C4E-5D85-49E1-A6D9-12B7B605E10E}" destId="{E83A3149-DA15-43D6-9AC8-A17DBF3C38FE}" srcOrd="0" destOrd="0" presId="urn:microsoft.com/office/officeart/2005/8/layout/radial6"/>
    <dgm:cxn modelId="{7E125DB7-7A72-498A-88D1-18AADF71AC21}" type="presOf" srcId="{5328D9DB-1FBB-49AE-A482-F844E1A9B30E}" destId="{1AC19D64-9D1C-42CB-8389-B937FF3E6059}" srcOrd="0" destOrd="0" presId="urn:microsoft.com/office/officeart/2005/8/layout/radial6"/>
    <dgm:cxn modelId="{8B9AAAC8-0D08-4DD9-BCE0-BAD9EB7E43C1}" srcId="{5328D9DB-1FBB-49AE-A482-F844E1A9B30E}" destId="{443C499B-EF84-49EF-8255-1FF5E0405EEB}" srcOrd="0" destOrd="0" parTransId="{712A7303-0021-4678-B7D4-72697F7B24D4}" sibTransId="{96E40EF8-3B33-46B7-80A4-E4A9CF583891}"/>
    <dgm:cxn modelId="{A7A1ADE2-2621-4FAC-A2E3-9366F8A5F3FB}" type="presOf" srcId="{7A3F0080-18D7-43E6-B2A8-39B26C88267B}" destId="{48B2915C-9BB1-4C70-9B1D-A5B5EBCBA414}" srcOrd="0" destOrd="0" presId="urn:microsoft.com/office/officeart/2005/8/layout/radial6"/>
    <dgm:cxn modelId="{EFA4B9E4-D168-4954-88E3-6CB32CFE7E09}" srcId="{5328D9DB-1FBB-49AE-A482-F844E1A9B30E}" destId="{2A1C455E-789F-47BF-BE91-F2DE6BE3DA09}" srcOrd="1" destOrd="0" parTransId="{64FA5D52-EB4D-4BD9-8449-8BD1097CA01D}" sibTransId="{512EA1C5-BDA6-440A-8657-9E46E0E025E4}"/>
    <dgm:cxn modelId="{801CEDE5-2248-4D11-91EA-B9144A8B11FE}" type="presOf" srcId="{22ECD1B7-7779-4F18-953A-6AB62E503991}" destId="{5639F3E2-F625-4BB6-82F4-82F07C83744C}" srcOrd="0" destOrd="0" presId="urn:microsoft.com/office/officeart/2005/8/layout/radial6"/>
    <dgm:cxn modelId="{7BF51AEA-1CDB-42DB-BC6A-8B773EF4266B}" type="presOf" srcId="{12B2BFAD-D58C-464F-A040-01E547350A38}" destId="{7F5DC27E-E743-49B7-9166-4F46AFFC31CA}" srcOrd="0" destOrd="0" presId="urn:microsoft.com/office/officeart/2005/8/layout/radial6"/>
    <dgm:cxn modelId="{B26791EF-B9AB-403A-9B15-30A37D414500}" srcId="{443C499B-EF84-49EF-8255-1FF5E0405EEB}" destId="{7A3F0080-18D7-43E6-B2A8-39B26C88267B}" srcOrd="1" destOrd="0" parTransId="{EF806E0F-B149-4E46-A36C-8A5FA5E76B0B}" sibTransId="{9775C7A7-650F-4642-A0AD-F0030A31B9F1}"/>
    <dgm:cxn modelId="{B77A81F0-1C7A-4816-A261-12CAA999AC90}" type="presOf" srcId="{443C499B-EF84-49EF-8255-1FF5E0405EEB}" destId="{DF5E22CE-E283-474F-BB2D-2BB290FBEAA5}" srcOrd="0" destOrd="0" presId="urn:microsoft.com/office/officeart/2005/8/layout/radial6"/>
    <dgm:cxn modelId="{CFF503F3-A11C-44F0-B01F-2A9BE1E12A07}" type="presParOf" srcId="{1AC19D64-9D1C-42CB-8389-B937FF3E6059}" destId="{DF5E22CE-E283-474F-BB2D-2BB290FBEAA5}" srcOrd="0" destOrd="0" presId="urn:microsoft.com/office/officeart/2005/8/layout/radial6"/>
    <dgm:cxn modelId="{396A5F54-915E-4366-84D1-D6F5B16C09E2}" type="presParOf" srcId="{1AC19D64-9D1C-42CB-8389-B937FF3E6059}" destId="{E83A3149-DA15-43D6-9AC8-A17DBF3C38FE}" srcOrd="1" destOrd="0" presId="urn:microsoft.com/office/officeart/2005/8/layout/radial6"/>
    <dgm:cxn modelId="{0FF45C84-520E-42D6-9FAC-C3A7493166A7}" type="presParOf" srcId="{1AC19D64-9D1C-42CB-8389-B937FF3E6059}" destId="{E66CCCD2-2CFA-44A0-A8FE-BE62C225704E}" srcOrd="2" destOrd="0" presId="urn:microsoft.com/office/officeart/2005/8/layout/radial6"/>
    <dgm:cxn modelId="{DBFDA288-224E-4BBD-BD20-DEA958CEF927}" type="presParOf" srcId="{1AC19D64-9D1C-42CB-8389-B937FF3E6059}" destId="{7F5DC27E-E743-49B7-9166-4F46AFFC31CA}" srcOrd="3" destOrd="0" presId="urn:microsoft.com/office/officeart/2005/8/layout/radial6"/>
    <dgm:cxn modelId="{EC947460-05D6-4798-8304-78869FF84D2F}" type="presParOf" srcId="{1AC19D64-9D1C-42CB-8389-B937FF3E6059}" destId="{48B2915C-9BB1-4C70-9B1D-A5B5EBCBA414}" srcOrd="4" destOrd="0" presId="urn:microsoft.com/office/officeart/2005/8/layout/radial6"/>
    <dgm:cxn modelId="{2BFB2CCB-9D29-42E7-B60E-F91BA6A75033}" type="presParOf" srcId="{1AC19D64-9D1C-42CB-8389-B937FF3E6059}" destId="{67108B8C-76AB-41C4-B2D1-F684C417A949}" srcOrd="5" destOrd="0" presId="urn:microsoft.com/office/officeart/2005/8/layout/radial6"/>
    <dgm:cxn modelId="{21F5DD11-98BC-400D-B5C6-4D3A3A167ED3}" type="presParOf" srcId="{1AC19D64-9D1C-42CB-8389-B937FF3E6059}" destId="{85981006-0305-4B5D-AB63-854F6426FCDC}" srcOrd="6" destOrd="0" presId="urn:microsoft.com/office/officeart/2005/8/layout/radial6"/>
    <dgm:cxn modelId="{F6A48652-BA27-42A4-B513-0F674A56E4AF}" type="presParOf" srcId="{1AC19D64-9D1C-42CB-8389-B937FF3E6059}" destId="{5639F3E2-F625-4BB6-82F4-82F07C83744C}" srcOrd="7" destOrd="0" presId="urn:microsoft.com/office/officeart/2005/8/layout/radial6"/>
    <dgm:cxn modelId="{E6F32A4A-ED96-4DC7-AEC5-6565950319D7}" type="presParOf" srcId="{1AC19D64-9D1C-42CB-8389-B937FF3E6059}" destId="{CDCEBA17-478A-4875-925A-8750987FFC51}" srcOrd="8" destOrd="0" presId="urn:microsoft.com/office/officeart/2005/8/layout/radial6"/>
    <dgm:cxn modelId="{5909AB9E-1BB1-41C7-8F71-A33F9AAA0815}" type="presParOf" srcId="{1AC19D64-9D1C-42CB-8389-B937FF3E6059}" destId="{FDDD384A-BB38-46B6-B69E-06F6359CAA69}" srcOrd="9" destOrd="0" presId="urn:microsoft.com/office/officeart/2005/8/layout/radial6"/>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E0839C-155A-4178-9D1C-59757987295C}" type="doc">
      <dgm:prSet loTypeId="urn:microsoft.com/office/officeart/2005/8/layout/gear1" loCatId="relationship" qsTypeId="urn:microsoft.com/office/officeart/2005/8/quickstyle/simple1" qsCatId="simple" csTypeId="urn:microsoft.com/office/officeart/2005/8/colors/accent0_1" csCatId="mainScheme" phldr="1"/>
      <dgm:spPr/>
    </dgm:pt>
    <dgm:pt modelId="{7175E31F-876D-4440-B1BE-1825F0C0B427}">
      <dgm:prSet phldrT="[Text]" custT="1">
        <dgm:style>
          <a:lnRef idx="1">
            <a:schemeClr val="accent2"/>
          </a:lnRef>
          <a:fillRef idx="2">
            <a:schemeClr val="accent2"/>
          </a:fillRef>
          <a:effectRef idx="1">
            <a:schemeClr val="accent2"/>
          </a:effectRef>
          <a:fontRef idx="minor">
            <a:schemeClr val="dk1"/>
          </a:fontRef>
        </dgm:style>
      </dgm:prSet>
      <dgm:spPr>
        <a:scene3d>
          <a:camera prst="orthographicFront"/>
          <a:lightRig rig="threePt" dir="t"/>
        </a:scene3d>
        <a:sp3d>
          <a:bevelT/>
        </a:sp3d>
      </dgm:spPr>
      <dgm:t>
        <a:bodyPr/>
        <a:lstStyle/>
        <a:p>
          <a:r>
            <a:rPr lang="en-US" sz="1050" b="1" dirty="0"/>
            <a:t>Anger</a:t>
          </a:r>
        </a:p>
      </dgm:t>
    </dgm:pt>
    <dgm:pt modelId="{4ECBECB2-7CD9-4828-A86A-37977C14BCE4}" type="parTrans" cxnId="{4746428F-A9FB-4ECE-898E-99DDA262E8BA}">
      <dgm:prSet/>
      <dgm:spPr/>
      <dgm:t>
        <a:bodyPr/>
        <a:lstStyle/>
        <a:p>
          <a:endParaRPr lang="en-US" sz="1600" b="1"/>
        </a:p>
      </dgm:t>
    </dgm:pt>
    <dgm:pt modelId="{81E93EF2-487E-49E0-9D0B-96FB4EB83BC1}" type="sibTrans" cxnId="{4746428F-A9FB-4ECE-898E-99DDA262E8BA}">
      <dgm:prSet/>
      <dgm:spPr>
        <a:scene3d>
          <a:camera prst="orthographicFront"/>
          <a:lightRig rig="threePt" dir="t"/>
        </a:scene3d>
        <a:sp3d>
          <a:bevelT/>
        </a:sp3d>
      </dgm:spPr>
      <dgm:t>
        <a:bodyPr/>
        <a:lstStyle/>
        <a:p>
          <a:endParaRPr lang="en-US" sz="1600" b="1"/>
        </a:p>
      </dgm:t>
    </dgm:pt>
    <dgm:pt modelId="{6A0A44DC-AE91-4328-94EB-66F802DE7075}">
      <dgm:prSet phldrT="[Text]" custT="1">
        <dgm:style>
          <a:lnRef idx="1">
            <a:schemeClr val="accent1"/>
          </a:lnRef>
          <a:fillRef idx="2">
            <a:schemeClr val="accent1"/>
          </a:fillRef>
          <a:effectRef idx="1">
            <a:schemeClr val="accent1"/>
          </a:effectRef>
          <a:fontRef idx="minor">
            <a:schemeClr val="dk1"/>
          </a:fontRef>
        </dgm:style>
      </dgm:prSet>
      <dgm:spPr>
        <a:ln/>
        <a:scene3d>
          <a:camera prst="orthographicFront"/>
          <a:lightRig rig="threePt" dir="t"/>
        </a:scene3d>
        <a:sp3d>
          <a:bevelT/>
        </a:sp3d>
      </dgm:spPr>
      <dgm:t>
        <a:bodyPr/>
        <a:lstStyle/>
        <a:p>
          <a:r>
            <a:rPr lang="en-US" sz="900" b="1" dirty="0"/>
            <a:t>Sadness</a:t>
          </a:r>
        </a:p>
      </dgm:t>
    </dgm:pt>
    <dgm:pt modelId="{BC6AF0DE-DBF9-481D-BA63-86F92C33A788}" type="parTrans" cxnId="{B929A9A5-9718-4E8A-9283-298F0848895E}">
      <dgm:prSet/>
      <dgm:spPr/>
      <dgm:t>
        <a:bodyPr/>
        <a:lstStyle/>
        <a:p>
          <a:endParaRPr lang="en-US" sz="1600" b="1"/>
        </a:p>
      </dgm:t>
    </dgm:pt>
    <dgm:pt modelId="{48BC3999-4A79-40AA-8A42-B1C4F27B24FE}" type="sibTrans" cxnId="{B929A9A5-9718-4E8A-9283-298F0848895E}">
      <dgm:prSet/>
      <dgm:spPr>
        <a:scene3d>
          <a:camera prst="orthographicFront"/>
          <a:lightRig rig="threePt" dir="t"/>
        </a:scene3d>
        <a:sp3d>
          <a:bevelT/>
        </a:sp3d>
      </dgm:spPr>
      <dgm:t>
        <a:bodyPr/>
        <a:lstStyle/>
        <a:p>
          <a:endParaRPr lang="en-US" sz="1600" b="1"/>
        </a:p>
      </dgm:t>
    </dgm:pt>
    <dgm:pt modelId="{EE196821-4AB1-420F-B8A9-D0ADCE2FFDC7}">
      <dgm:prSet phldrT="[Text]" custT="1">
        <dgm:style>
          <a:lnRef idx="1">
            <a:schemeClr val="accent6"/>
          </a:lnRef>
          <a:fillRef idx="2">
            <a:schemeClr val="accent6"/>
          </a:fillRef>
          <a:effectRef idx="1">
            <a:schemeClr val="accent6"/>
          </a:effectRef>
          <a:fontRef idx="minor">
            <a:schemeClr val="dk1"/>
          </a:fontRef>
        </dgm:style>
      </dgm:prSet>
      <dgm:spPr>
        <a:scene3d>
          <a:camera prst="orthographicFront"/>
          <a:lightRig rig="threePt" dir="t"/>
        </a:scene3d>
        <a:sp3d>
          <a:bevelT/>
        </a:sp3d>
      </dgm:spPr>
      <dgm:t>
        <a:bodyPr/>
        <a:lstStyle/>
        <a:p>
          <a:r>
            <a:rPr lang="en-US" sz="1000" b="1" dirty="0"/>
            <a:t>Fear</a:t>
          </a:r>
        </a:p>
      </dgm:t>
    </dgm:pt>
    <dgm:pt modelId="{58B58D0F-627F-4D66-8199-62CA1EC5962B}" type="parTrans" cxnId="{6624BFF1-6538-4655-8D07-A81CDC44CD65}">
      <dgm:prSet/>
      <dgm:spPr/>
      <dgm:t>
        <a:bodyPr/>
        <a:lstStyle/>
        <a:p>
          <a:endParaRPr lang="en-US" sz="1600" b="1"/>
        </a:p>
      </dgm:t>
    </dgm:pt>
    <dgm:pt modelId="{38A03A56-49CD-4E82-9D4F-F4F092B29F0A}" type="sibTrans" cxnId="{6624BFF1-6538-4655-8D07-A81CDC44CD65}">
      <dgm:prSet/>
      <dgm:spPr>
        <a:scene3d>
          <a:camera prst="orthographicFront"/>
          <a:lightRig rig="threePt" dir="t"/>
        </a:scene3d>
        <a:sp3d>
          <a:bevelT/>
        </a:sp3d>
      </dgm:spPr>
      <dgm:t>
        <a:bodyPr/>
        <a:lstStyle/>
        <a:p>
          <a:endParaRPr lang="en-US" sz="1600" b="1"/>
        </a:p>
      </dgm:t>
    </dgm:pt>
    <dgm:pt modelId="{D7C9D5CE-68F0-4921-B411-9BAC0971E17F}">
      <dgm:prSet phldrT="[Text]" custT="1">
        <dgm:style>
          <a:lnRef idx="1">
            <a:schemeClr val="accent5"/>
          </a:lnRef>
          <a:fillRef idx="2">
            <a:schemeClr val="accent5"/>
          </a:fillRef>
          <a:effectRef idx="1">
            <a:schemeClr val="accent5"/>
          </a:effectRef>
          <a:fontRef idx="minor">
            <a:schemeClr val="dk1"/>
          </a:fontRef>
        </dgm:style>
      </dgm:prSet>
      <dgm:spPr>
        <a:scene3d>
          <a:camera prst="orthographicFront"/>
          <a:lightRig rig="threePt" dir="t"/>
        </a:scene3d>
        <a:sp3d>
          <a:bevelT/>
        </a:sp3d>
      </dgm:spPr>
      <dgm:t>
        <a:bodyPr/>
        <a:lstStyle/>
        <a:p>
          <a:endParaRPr lang="en-US" sz="1000" b="1" dirty="0"/>
        </a:p>
      </dgm:t>
    </dgm:pt>
    <dgm:pt modelId="{2BB94020-684A-4659-8962-E44E2D67C865}" type="parTrans" cxnId="{E75F8994-51A1-4E52-879C-2F57F9622C83}">
      <dgm:prSet/>
      <dgm:spPr/>
      <dgm:t>
        <a:bodyPr/>
        <a:lstStyle/>
        <a:p>
          <a:endParaRPr lang="en-US" b="1"/>
        </a:p>
      </dgm:t>
    </dgm:pt>
    <dgm:pt modelId="{00E1880A-19C0-4930-96A5-1217DFDB30AF}" type="sibTrans" cxnId="{E75F8994-51A1-4E52-879C-2F57F9622C83}">
      <dgm:prSet/>
      <dgm:spPr/>
      <dgm:t>
        <a:bodyPr/>
        <a:lstStyle/>
        <a:p>
          <a:endParaRPr lang="en-US" b="1"/>
        </a:p>
      </dgm:t>
    </dgm:pt>
    <dgm:pt modelId="{49FF51B3-53B0-4604-9335-F926AC177AF2}">
      <dgm:prSet phldrT="[Text]">
        <dgm:style>
          <a:lnRef idx="1">
            <a:schemeClr val="accent5"/>
          </a:lnRef>
          <a:fillRef idx="2">
            <a:schemeClr val="accent5"/>
          </a:fillRef>
          <a:effectRef idx="1">
            <a:schemeClr val="accent5"/>
          </a:effectRef>
          <a:fontRef idx="minor">
            <a:schemeClr val="dk1"/>
          </a:fontRef>
        </dgm:style>
      </dgm:prSet>
      <dgm:spPr>
        <a:scene3d>
          <a:camera prst="orthographicFront"/>
          <a:lightRig rig="threePt" dir="t"/>
        </a:scene3d>
        <a:sp3d>
          <a:bevelT/>
        </a:sp3d>
      </dgm:spPr>
      <dgm:t>
        <a:bodyPr/>
        <a:lstStyle/>
        <a:p>
          <a:endParaRPr lang="en-US"/>
        </a:p>
      </dgm:t>
    </dgm:pt>
    <dgm:pt modelId="{C0DB30C7-DC90-4AB3-8518-4A4E6EDC6367}" type="parTrans" cxnId="{4E4FD256-9F13-4CAB-B867-ABE5A0E678E8}">
      <dgm:prSet/>
      <dgm:spPr/>
      <dgm:t>
        <a:bodyPr/>
        <a:lstStyle/>
        <a:p>
          <a:endParaRPr lang="en-US" b="1"/>
        </a:p>
      </dgm:t>
    </dgm:pt>
    <dgm:pt modelId="{9AF2FF4B-D86B-4B87-AD3B-776104B99D06}" type="sibTrans" cxnId="{4E4FD256-9F13-4CAB-B867-ABE5A0E678E8}">
      <dgm:prSet/>
      <dgm:spPr/>
      <dgm:t>
        <a:bodyPr/>
        <a:lstStyle/>
        <a:p>
          <a:endParaRPr lang="en-US" b="1"/>
        </a:p>
      </dgm:t>
    </dgm:pt>
    <dgm:pt modelId="{0741798D-3E44-487A-8C3B-5F9BC7C9AE83}">
      <dgm:prSet phldrT="[Text]">
        <dgm:style>
          <a:lnRef idx="1">
            <a:schemeClr val="accent5"/>
          </a:lnRef>
          <a:fillRef idx="2">
            <a:schemeClr val="accent5"/>
          </a:fillRef>
          <a:effectRef idx="1">
            <a:schemeClr val="accent5"/>
          </a:effectRef>
          <a:fontRef idx="minor">
            <a:schemeClr val="dk1"/>
          </a:fontRef>
        </dgm:style>
      </dgm:prSet>
      <dgm:spPr>
        <a:scene3d>
          <a:camera prst="orthographicFront"/>
          <a:lightRig rig="threePt" dir="t"/>
        </a:scene3d>
        <a:sp3d>
          <a:bevelT/>
        </a:sp3d>
      </dgm:spPr>
      <dgm:t>
        <a:bodyPr/>
        <a:lstStyle/>
        <a:p>
          <a:endParaRPr lang="en-US"/>
        </a:p>
      </dgm:t>
    </dgm:pt>
    <dgm:pt modelId="{3602E53B-4EC4-4199-BFCD-47041E26CDD2}" type="parTrans" cxnId="{376DC06F-4813-4B92-8338-2105989FDD7E}">
      <dgm:prSet/>
      <dgm:spPr/>
      <dgm:t>
        <a:bodyPr/>
        <a:lstStyle/>
        <a:p>
          <a:endParaRPr lang="en-US" b="1"/>
        </a:p>
      </dgm:t>
    </dgm:pt>
    <dgm:pt modelId="{4DEA1147-85BC-48E9-990E-70F0E20EBF23}" type="sibTrans" cxnId="{376DC06F-4813-4B92-8338-2105989FDD7E}">
      <dgm:prSet/>
      <dgm:spPr/>
      <dgm:t>
        <a:bodyPr/>
        <a:lstStyle/>
        <a:p>
          <a:endParaRPr lang="en-US" b="1"/>
        </a:p>
      </dgm:t>
    </dgm:pt>
    <dgm:pt modelId="{C26EE397-D26C-4C44-859B-1B292510C012}" type="pres">
      <dgm:prSet presAssocID="{C2E0839C-155A-4178-9D1C-59757987295C}" presName="composite" presStyleCnt="0">
        <dgm:presLayoutVars>
          <dgm:chMax val="3"/>
          <dgm:animLvl val="lvl"/>
          <dgm:resizeHandles val="exact"/>
        </dgm:presLayoutVars>
      </dgm:prSet>
      <dgm:spPr/>
    </dgm:pt>
    <dgm:pt modelId="{5F02EC42-2C07-4F9B-835A-46D1EAB4F7E5}" type="pres">
      <dgm:prSet presAssocID="{7175E31F-876D-4440-B1BE-1825F0C0B427}" presName="gear1" presStyleLbl="node1" presStyleIdx="0" presStyleCnt="3">
        <dgm:presLayoutVars>
          <dgm:chMax val="1"/>
          <dgm:bulletEnabled val="1"/>
        </dgm:presLayoutVars>
      </dgm:prSet>
      <dgm:spPr/>
    </dgm:pt>
    <dgm:pt modelId="{72CEC066-ABC7-4D9F-BC8B-B0913111ED25}" type="pres">
      <dgm:prSet presAssocID="{7175E31F-876D-4440-B1BE-1825F0C0B427}" presName="gear1srcNode" presStyleLbl="node1" presStyleIdx="0" presStyleCnt="3"/>
      <dgm:spPr/>
    </dgm:pt>
    <dgm:pt modelId="{FBE972F4-945F-4DCE-A976-A2C22D095C07}" type="pres">
      <dgm:prSet presAssocID="{7175E31F-876D-4440-B1BE-1825F0C0B427}" presName="gear1dstNode" presStyleLbl="node1" presStyleIdx="0" presStyleCnt="3"/>
      <dgm:spPr/>
    </dgm:pt>
    <dgm:pt modelId="{A6374B58-A1E9-4ABC-9D79-23AA27F7A79B}" type="pres">
      <dgm:prSet presAssocID="{6A0A44DC-AE91-4328-94EB-66F802DE7075}" presName="gear2" presStyleLbl="node1" presStyleIdx="1" presStyleCnt="3">
        <dgm:presLayoutVars>
          <dgm:chMax val="1"/>
          <dgm:bulletEnabled val="1"/>
        </dgm:presLayoutVars>
      </dgm:prSet>
      <dgm:spPr/>
    </dgm:pt>
    <dgm:pt modelId="{6BE558F7-2478-4872-8898-BD4F6D2E35B0}" type="pres">
      <dgm:prSet presAssocID="{6A0A44DC-AE91-4328-94EB-66F802DE7075}" presName="gear2srcNode" presStyleLbl="node1" presStyleIdx="1" presStyleCnt="3"/>
      <dgm:spPr/>
    </dgm:pt>
    <dgm:pt modelId="{21F246B3-2318-4001-9AF6-A756121EBD6A}" type="pres">
      <dgm:prSet presAssocID="{6A0A44DC-AE91-4328-94EB-66F802DE7075}" presName="gear2dstNode" presStyleLbl="node1" presStyleIdx="1" presStyleCnt="3"/>
      <dgm:spPr/>
    </dgm:pt>
    <dgm:pt modelId="{786FB0A0-8072-4ED5-9406-4E224642702D}" type="pres">
      <dgm:prSet presAssocID="{EE196821-4AB1-420F-B8A9-D0ADCE2FFDC7}" presName="gear3" presStyleLbl="node1" presStyleIdx="2" presStyleCnt="3"/>
      <dgm:spPr/>
    </dgm:pt>
    <dgm:pt modelId="{F76E860B-6D05-41BA-9C4D-A3C188C6C6CA}" type="pres">
      <dgm:prSet presAssocID="{EE196821-4AB1-420F-B8A9-D0ADCE2FFDC7}" presName="gear3tx" presStyleLbl="node1" presStyleIdx="2" presStyleCnt="3">
        <dgm:presLayoutVars>
          <dgm:chMax val="1"/>
          <dgm:bulletEnabled val="1"/>
        </dgm:presLayoutVars>
      </dgm:prSet>
      <dgm:spPr/>
    </dgm:pt>
    <dgm:pt modelId="{E916FD81-FBB6-4EAF-B637-5A7921DDAADF}" type="pres">
      <dgm:prSet presAssocID="{EE196821-4AB1-420F-B8A9-D0ADCE2FFDC7}" presName="gear3srcNode" presStyleLbl="node1" presStyleIdx="2" presStyleCnt="3"/>
      <dgm:spPr/>
    </dgm:pt>
    <dgm:pt modelId="{7A006D97-FDD0-4D18-8680-F3452EBCC20D}" type="pres">
      <dgm:prSet presAssocID="{EE196821-4AB1-420F-B8A9-D0ADCE2FFDC7}" presName="gear3dstNode" presStyleLbl="node1" presStyleIdx="2" presStyleCnt="3"/>
      <dgm:spPr/>
    </dgm:pt>
    <dgm:pt modelId="{73768F65-F347-426F-9870-9E7754224B25}" type="pres">
      <dgm:prSet presAssocID="{81E93EF2-487E-49E0-9D0B-96FB4EB83BC1}" presName="connector1" presStyleLbl="sibTrans2D1" presStyleIdx="0" presStyleCnt="3" custAng="19077088" custScaleX="115495" custScaleY="113273" custLinFactNeighborX="12078" custLinFactNeighborY="-60811"/>
      <dgm:spPr/>
    </dgm:pt>
    <dgm:pt modelId="{923493FB-5006-473D-8B41-ECF3C3E0C7DC}" type="pres">
      <dgm:prSet presAssocID="{48BC3999-4A79-40AA-8A42-B1C4F27B24FE}" presName="connector2" presStyleLbl="sibTrans2D1" presStyleIdx="1" presStyleCnt="3"/>
      <dgm:spPr/>
    </dgm:pt>
    <dgm:pt modelId="{7B3BF8D4-F5D7-41A3-98BE-95DF0EF2192E}" type="pres">
      <dgm:prSet presAssocID="{38A03A56-49CD-4E82-9D4F-F4F092B29F0A}" presName="connector3" presStyleLbl="sibTrans2D1" presStyleIdx="2" presStyleCnt="3"/>
      <dgm:spPr/>
    </dgm:pt>
  </dgm:ptLst>
  <dgm:cxnLst>
    <dgm:cxn modelId="{80797401-EF0A-4955-B236-2D9FFA768EFB}" type="presOf" srcId="{7175E31F-876D-4440-B1BE-1825F0C0B427}" destId="{72CEC066-ABC7-4D9F-BC8B-B0913111ED25}" srcOrd="1" destOrd="0" presId="urn:microsoft.com/office/officeart/2005/8/layout/gear1"/>
    <dgm:cxn modelId="{F422DE04-68BA-49B6-84F0-B777198FA425}" type="presOf" srcId="{7175E31F-876D-4440-B1BE-1825F0C0B427}" destId="{5F02EC42-2C07-4F9B-835A-46D1EAB4F7E5}" srcOrd="0" destOrd="0" presId="urn:microsoft.com/office/officeart/2005/8/layout/gear1"/>
    <dgm:cxn modelId="{22918B1B-4B8D-4C71-B24E-A05C79339415}" type="presOf" srcId="{EE196821-4AB1-420F-B8A9-D0ADCE2FFDC7}" destId="{786FB0A0-8072-4ED5-9406-4E224642702D}" srcOrd="0" destOrd="0" presId="urn:microsoft.com/office/officeart/2005/8/layout/gear1"/>
    <dgm:cxn modelId="{2E7E421C-9759-48D8-B78F-1E7240F55B03}" type="presOf" srcId="{7175E31F-876D-4440-B1BE-1825F0C0B427}" destId="{FBE972F4-945F-4DCE-A976-A2C22D095C07}" srcOrd="2" destOrd="0" presId="urn:microsoft.com/office/officeart/2005/8/layout/gear1"/>
    <dgm:cxn modelId="{F93B552C-6D42-460A-AB17-37075D67B216}" type="presOf" srcId="{6A0A44DC-AE91-4328-94EB-66F802DE7075}" destId="{6BE558F7-2478-4872-8898-BD4F6D2E35B0}" srcOrd="1" destOrd="0" presId="urn:microsoft.com/office/officeart/2005/8/layout/gear1"/>
    <dgm:cxn modelId="{64F53D61-CA98-4AFA-9BA1-97FBF3A03C5B}" type="presOf" srcId="{EE196821-4AB1-420F-B8A9-D0ADCE2FFDC7}" destId="{E916FD81-FBB6-4EAF-B637-5A7921DDAADF}" srcOrd="2" destOrd="0" presId="urn:microsoft.com/office/officeart/2005/8/layout/gear1"/>
    <dgm:cxn modelId="{30DC064A-9F80-4ACD-AB33-7EA6451E799A}" type="presOf" srcId="{81E93EF2-487E-49E0-9D0B-96FB4EB83BC1}" destId="{73768F65-F347-426F-9870-9E7754224B25}" srcOrd="0" destOrd="0" presId="urn:microsoft.com/office/officeart/2005/8/layout/gear1"/>
    <dgm:cxn modelId="{DC4D826D-3390-42A8-A2ED-B848F59BDABF}" type="presOf" srcId="{6A0A44DC-AE91-4328-94EB-66F802DE7075}" destId="{A6374B58-A1E9-4ABC-9D79-23AA27F7A79B}" srcOrd="0" destOrd="0" presId="urn:microsoft.com/office/officeart/2005/8/layout/gear1"/>
    <dgm:cxn modelId="{376DC06F-4813-4B92-8338-2105989FDD7E}" srcId="{C2E0839C-155A-4178-9D1C-59757987295C}" destId="{0741798D-3E44-487A-8C3B-5F9BC7C9AE83}" srcOrd="3" destOrd="0" parTransId="{3602E53B-4EC4-4199-BFCD-47041E26CDD2}" sibTransId="{4DEA1147-85BC-48E9-990E-70F0E20EBF23}"/>
    <dgm:cxn modelId="{5CC32154-B70D-4901-8384-3326A94E2B1D}" type="presOf" srcId="{6A0A44DC-AE91-4328-94EB-66F802DE7075}" destId="{21F246B3-2318-4001-9AF6-A756121EBD6A}" srcOrd="2" destOrd="0" presId="urn:microsoft.com/office/officeart/2005/8/layout/gear1"/>
    <dgm:cxn modelId="{4E4FD256-9F13-4CAB-B867-ABE5A0E678E8}" srcId="{C2E0839C-155A-4178-9D1C-59757987295C}" destId="{49FF51B3-53B0-4604-9335-F926AC177AF2}" srcOrd="4" destOrd="0" parTransId="{C0DB30C7-DC90-4AB3-8518-4A4E6EDC6367}" sibTransId="{9AF2FF4B-D86B-4B87-AD3B-776104B99D06}"/>
    <dgm:cxn modelId="{4746428F-A9FB-4ECE-898E-99DDA262E8BA}" srcId="{C2E0839C-155A-4178-9D1C-59757987295C}" destId="{7175E31F-876D-4440-B1BE-1825F0C0B427}" srcOrd="0" destOrd="0" parTransId="{4ECBECB2-7CD9-4828-A86A-37977C14BCE4}" sibTransId="{81E93EF2-487E-49E0-9D0B-96FB4EB83BC1}"/>
    <dgm:cxn modelId="{7D496692-7FC7-46B3-B5AD-1BF9E9212136}" type="presOf" srcId="{38A03A56-49CD-4E82-9D4F-F4F092B29F0A}" destId="{7B3BF8D4-F5D7-41A3-98BE-95DF0EF2192E}" srcOrd="0" destOrd="0" presId="urn:microsoft.com/office/officeart/2005/8/layout/gear1"/>
    <dgm:cxn modelId="{E75F8994-51A1-4E52-879C-2F57F9622C83}" srcId="{C2E0839C-155A-4178-9D1C-59757987295C}" destId="{D7C9D5CE-68F0-4921-B411-9BAC0971E17F}" srcOrd="5" destOrd="0" parTransId="{2BB94020-684A-4659-8962-E44E2D67C865}" sibTransId="{00E1880A-19C0-4930-96A5-1217DFDB30AF}"/>
    <dgm:cxn modelId="{B929A9A5-9718-4E8A-9283-298F0848895E}" srcId="{C2E0839C-155A-4178-9D1C-59757987295C}" destId="{6A0A44DC-AE91-4328-94EB-66F802DE7075}" srcOrd="1" destOrd="0" parTransId="{BC6AF0DE-DBF9-481D-BA63-86F92C33A788}" sibTransId="{48BC3999-4A79-40AA-8A42-B1C4F27B24FE}"/>
    <dgm:cxn modelId="{9E7F80A8-C872-47DA-8F1E-768C7343CA5A}" type="presOf" srcId="{EE196821-4AB1-420F-B8A9-D0ADCE2FFDC7}" destId="{F76E860B-6D05-41BA-9C4D-A3C188C6C6CA}" srcOrd="1" destOrd="0" presId="urn:microsoft.com/office/officeart/2005/8/layout/gear1"/>
    <dgm:cxn modelId="{DCBCC9BA-F893-4530-8BC7-B107009BE574}" type="presOf" srcId="{EE196821-4AB1-420F-B8A9-D0ADCE2FFDC7}" destId="{7A006D97-FDD0-4D18-8680-F3452EBCC20D}" srcOrd="3" destOrd="0" presId="urn:microsoft.com/office/officeart/2005/8/layout/gear1"/>
    <dgm:cxn modelId="{644FE9C2-B735-4825-84C8-FF8D2F9C73F0}" type="presOf" srcId="{C2E0839C-155A-4178-9D1C-59757987295C}" destId="{C26EE397-D26C-4C44-859B-1B292510C012}" srcOrd="0" destOrd="0" presId="urn:microsoft.com/office/officeart/2005/8/layout/gear1"/>
    <dgm:cxn modelId="{6E483DDD-222A-4DC4-A906-2DB0EFC06DB7}" type="presOf" srcId="{48BC3999-4A79-40AA-8A42-B1C4F27B24FE}" destId="{923493FB-5006-473D-8B41-ECF3C3E0C7DC}" srcOrd="0" destOrd="0" presId="urn:microsoft.com/office/officeart/2005/8/layout/gear1"/>
    <dgm:cxn modelId="{6624BFF1-6538-4655-8D07-A81CDC44CD65}" srcId="{C2E0839C-155A-4178-9D1C-59757987295C}" destId="{EE196821-4AB1-420F-B8A9-D0ADCE2FFDC7}" srcOrd="2" destOrd="0" parTransId="{58B58D0F-627F-4D66-8199-62CA1EC5962B}" sibTransId="{38A03A56-49CD-4E82-9D4F-F4F092B29F0A}"/>
    <dgm:cxn modelId="{3748A35B-6633-4A8D-B78B-C21EEB92EF5F}" type="presParOf" srcId="{C26EE397-D26C-4C44-859B-1B292510C012}" destId="{5F02EC42-2C07-4F9B-835A-46D1EAB4F7E5}" srcOrd="0" destOrd="0" presId="urn:microsoft.com/office/officeart/2005/8/layout/gear1"/>
    <dgm:cxn modelId="{4A670F32-D70D-4918-9D21-63A540E1D263}" type="presParOf" srcId="{C26EE397-D26C-4C44-859B-1B292510C012}" destId="{72CEC066-ABC7-4D9F-BC8B-B0913111ED25}" srcOrd="1" destOrd="0" presId="urn:microsoft.com/office/officeart/2005/8/layout/gear1"/>
    <dgm:cxn modelId="{90F41DE0-3A29-451C-928A-5C4EB87DB2E8}" type="presParOf" srcId="{C26EE397-D26C-4C44-859B-1B292510C012}" destId="{FBE972F4-945F-4DCE-A976-A2C22D095C07}" srcOrd="2" destOrd="0" presId="urn:microsoft.com/office/officeart/2005/8/layout/gear1"/>
    <dgm:cxn modelId="{E5943941-2114-4D61-BC70-715E212E8AFC}" type="presParOf" srcId="{C26EE397-D26C-4C44-859B-1B292510C012}" destId="{A6374B58-A1E9-4ABC-9D79-23AA27F7A79B}" srcOrd="3" destOrd="0" presId="urn:microsoft.com/office/officeart/2005/8/layout/gear1"/>
    <dgm:cxn modelId="{89BAEF08-3569-4BAE-A85D-1B1C20D206A2}" type="presParOf" srcId="{C26EE397-D26C-4C44-859B-1B292510C012}" destId="{6BE558F7-2478-4872-8898-BD4F6D2E35B0}" srcOrd="4" destOrd="0" presId="urn:microsoft.com/office/officeart/2005/8/layout/gear1"/>
    <dgm:cxn modelId="{12C5AC9E-FD89-461B-AC20-A8F68D0E42B8}" type="presParOf" srcId="{C26EE397-D26C-4C44-859B-1B292510C012}" destId="{21F246B3-2318-4001-9AF6-A756121EBD6A}" srcOrd="5" destOrd="0" presId="urn:microsoft.com/office/officeart/2005/8/layout/gear1"/>
    <dgm:cxn modelId="{A1B8DE59-387C-46F5-821B-7780268CBF4C}" type="presParOf" srcId="{C26EE397-D26C-4C44-859B-1B292510C012}" destId="{786FB0A0-8072-4ED5-9406-4E224642702D}" srcOrd="6" destOrd="0" presId="urn:microsoft.com/office/officeart/2005/8/layout/gear1"/>
    <dgm:cxn modelId="{368B823D-DF6D-44C4-996C-691BB5FAFC2D}" type="presParOf" srcId="{C26EE397-D26C-4C44-859B-1B292510C012}" destId="{F76E860B-6D05-41BA-9C4D-A3C188C6C6CA}" srcOrd="7" destOrd="0" presId="urn:microsoft.com/office/officeart/2005/8/layout/gear1"/>
    <dgm:cxn modelId="{7DACCF9E-413E-4DD3-AF5D-B39AE32525D9}" type="presParOf" srcId="{C26EE397-D26C-4C44-859B-1B292510C012}" destId="{E916FD81-FBB6-4EAF-B637-5A7921DDAADF}" srcOrd="8" destOrd="0" presId="urn:microsoft.com/office/officeart/2005/8/layout/gear1"/>
    <dgm:cxn modelId="{0D41B185-F8D8-40C5-8645-41BCEBA45B1E}" type="presParOf" srcId="{C26EE397-D26C-4C44-859B-1B292510C012}" destId="{7A006D97-FDD0-4D18-8680-F3452EBCC20D}" srcOrd="9" destOrd="0" presId="urn:microsoft.com/office/officeart/2005/8/layout/gear1"/>
    <dgm:cxn modelId="{C3941CFE-35E4-4151-AF1F-A7C5C14E31D4}" type="presParOf" srcId="{C26EE397-D26C-4C44-859B-1B292510C012}" destId="{73768F65-F347-426F-9870-9E7754224B25}" srcOrd="10" destOrd="0" presId="urn:microsoft.com/office/officeart/2005/8/layout/gear1"/>
    <dgm:cxn modelId="{445094BE-0408-41F6-A9F8-E9BFB7C0E0C7}" type="presParOf" srcId="{C26EE397-D26C-4C44-859B-1B292510C012}" destId="{923493FB-5006-473D-8B41-ECF3C3E0C7DC}" srcOrd="11" destOrd="0" presId="urn:microsoft.com/office/officeart/2005/8/layout/gear1"/>
    <dgm:cxn modelId="{CE0BFA17-1592-4E00-9899-AC53C57D0286}" type="presParOf" srcId="{C26EE397-D26C-4C44-859B-1B292510C012}" destId="{7B3BF8D4-F5D7-41A3-98BE-95DF0EF2192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0D4EC9-6502-40EE-8BF0-E3A18A720FC8}" type="doc">
      <dgm:prSet loTypeId="urn:microsoft.com/office/officeart/2005/8/layout/venn1" loCatId="relationship" qsTypeId="urn:microsoft.com/office/officeart/2005/8/quickstyle/3d3" qsCatId="3D" csTypeId="urn:microsoft.com/office/officeart/2005/8/colors/accent1_2" csCatId="accent1" phldr="1"/>
      <dgm:spPr/>
    </dgm:pt>
    <dgm:pt modelId="{F6D46944-EAB3-4B05-BB8A-F959BD488B17}">
      <dgm:prSet phldrT="[Text]" custT="1"/>
      <dgm:spPr/>
      <dgm:t>
        <a:bodyPr/>
        <a:lstStyle/>
        <a:p>
          <a:r>
            <a:rPr lang="en-US" sz="1800" b="1" dirty="0">
              <a:latin typeface="Times New Roman" panose="02020603050405020304" pitchFamily="18" charset="0"/>
              <a:cs typeface="Times New Roman" panose="02020603050405020304" pitchFamily="18" charset="0"/>
            </a:rPr>
            <a:t>Father</a:t>
          </a:r>
        </a:p>
      </dgm:t>
    </dgm:pt>
    <dgm:pt modelId="{6FDEF761-1551-4FA5-9B1B-C17516F28C52}" type="parTrans" cxnId="{F2D0D4B2-5715-4DA0-82C3-3BF0C13FD340}">
      <dgm:prSet/>
      <dgm:spPr/>
      <dgm:t>
        <a:bodyPr/>
        <a:lstStyle/>
        <a:p>
          <a:endParaRPr lang="en-US" sz="1400" b="1">
            <a:latin typeface="Times New Roman" panose="02020603050405020304" pitchFamily="18" charset="0"/>
            <a:cs typeface="Times New Roman" panose="02020603050405020304" pitchFamily="18" charset="0"/>
          </a:endParaRPr>
        </a:p>
      </dgm:t>
    </dgm:pt>
    <dgm:pt modelId="{8AFED4C4-55F9-454F-A418-41A66C98B648}" type="sibTrans" cxnId="{F2D0D4B2-5715-4DA0-82C3-3BF0C13FD340}">
      <dgm:prSet/>
      <dgm:spPr/>
      <dgm:t>
        <a:bodyPr/>
        <a:lstStyle/>
        <a:p>
          <a:endParaRPr lang="en-US" sz="1400" b="1">
            <a:latin typeface="Times New Roman" panose="02020603050405020304" pitchFamily="18" charset="0"/>
            <a:cs typeface="Times New Roman" panose="02020603050405020304" pitchFamily="18" charset="0"/>
          </a:endParaRPr>
        </a:p>
      </dgm:t>
    </dgm:pt>
    <dgm:pt modelId="{7BBCB674-DAF4-4FCE-A522-FC59F00B02F3}">
      <dgm:prSet phldrT="[Text]" custT="1"/>
      <dgm:spPr/>
      <dgm:t>
        <a:bodyPr/>
        <a:lstStyle/>
        <a:p>
          <a:r>
            <a:rPr lang="en-US" sz="1800" b="1" dirty="0">
              <a:latin typeface="Times New Roman" panose="02020603050405020304" pitchFamily="18" charset="0"/>
              <a:cs typeface="Times New Roman" panose="02020603050405020304" pitchFamily="18" charset="0"/>
            </a:rPr>
            <a:t>Mother</a:t>
          </a:r>
        </a:p>
      </dgm:t>
    </dgm:pt>
    <dgm:pt modelId="{6402B4AF-10CF-450A-AB0B-F3668112E3D4}" type="parTrans" cxnId="{30D6B20F-1536-41B5-A19B-061A9C3DFAF2}">
      <dgm:prSet/>
      <dgm:spPr/>
      <dgm:t>
        <a:bodyPr/>
        <a:lstStyle/>
        <a:p>
          <a:endParaRPr lang="en-US" sz="1400" b="1">
            <a:latin typeface="Times New Roman" panose="02020603050405020304" pitchFamily="18" charset="0"/>
            <a:cs typeface="Times New Roman" panose="02020603050405020304" pitchFamily="18" charset="0"/>
          </a:endParaRPr>
        </a:p>
      </dgm:t>
    </dgm:pt>
    <dgm:pt modelId="{49815CA7-B38A-495B-94C5-B378C7413C03}" type="sibTrans" cxnId="{30D6B20F-1536-41B5-A19B-061A9C3DFAF2}">
      <dgm:prSet/>
      <dgm:spPr/>
      <dgm:t>
        <a:bodyPr/>
        <a:lstStyle/>
        <a:p>
          <a:endParaRPr lang="en-US" sz="1400" b="1">
            <a:latin typeface="Times New Roman" panose="02020603050405020304" pitchFamily="18" charset="0"/>
            <a:cs typeface="Times New Roman" panose="02020603050405020304" pitchFamily="18" charset="0"/>
          </a:endParaRPr>
        </a:p>
      </dgm:t>
    </dgm:pt>
    <dgm:pt modelId="{EC893D02-7445-4569-A6C6-5306B1275F57}">
      <dgm:prSet phldrT="[Text]" custT="1"/>
      <dgm:spPr/>
      <dgm:t>
        <a:bodyPr/>
        <a:lstStyle/>
        <a:p>
          <a:r>
            <a:rPr lang="en-US" sz="1800" b="1" dirty="0">
              <a:latin typeface="Times New Roman" panose="02020603050405020304" pitchFamily="18" charset="0"/>
              <a:cs typeface="Times New Roman" panose="02020603050405020304" pitchFamily="18" charset="0"/>
            </a:rPr>
            <a:t>D1</a:t>
          </a:r>
        </a:p>
      </dgm:t>
    </dgm:pt>
    <dgm:pt modelId="{7A344661-C421-4418-B491-48D6FE065015}" type="parTrans" cxnId="{57D5D1F8-0B1F-4A28-B4F8-22C88C6CA4E5}">
      <dgm:prSet/>
      <dgm:spPr/>
      <dgm:t>
        <a:bodyPr/>
        <a:lstStyle/>
        <a:p>
          <a:endParaRPr lang="en-US" sz="1400" b="1">
            <a:latin typeface="Times New Roman" panose="02020603050405020304" pitchFamily="18" charset="0"/>
            <a:cs typeface="Times New Roman" panose="02020603050405020304" pitchFamily="18" charset="0"/>
          </a:endParaRPr>
        </a:p>
      </dgm:t>
    </dgm:pt>
    <dgm:pt modelId="{C034F506-B491-4354-BB48-82769347B3AD}" type="sibTrans" cxnId="{57D5D1F8-0B1F-4A28-B4F8-22C88C6CA4E5}">
      <dgm:prSet/>
      <dgm:spPr/>
      <dgm:t>
        <a:bodyPr/>
        <a:lstStyle/>
        <a:p>
          <a:endParaRPr lang="en-US" sz="1400" b="1">
            <a:latin typeface="Times New Roman" panose="02020603050405020304" pitchFamily="18" charset="0"/>
            <a:cs typeface="Times New Roman" panose="02020603050405020304" pitchFamily="18" charset="0"/>
          </a:endParaRPr>
        </a:p>
      </dgm:t>
    </dgm:pt>
    <dgm:pt modelId="{B838571E-6B94-4000-B01B-88C5E18BF923}">
      <dgm:prSet phldrT="[Text]" custT="1"/>
      <dgm:spPr/>
      <dgm:t>
        <a:bodyPr/>
        <a:lstStyle/>
        <a:p>
          <a:r>
            <a:rPr lang="en-US" sz="1800" b="1" dirty="0">
              <a:latin typeface="Times New Roman" panose="02020603050405020304" pitchFamily="18" charset="0"/>
              <a:cs typeface="Times New Roman" panose="02020603050405020304" pitchFamily="18" charset="0"/>
            </a:rPr>
            <a:t>S1</a:t>
          </a:r>
        </a:p>
      </dgm:t>
    </dgm:pt>
    <dgm:pt modelId="{850DE968-8A1E-46A9-87D8-45877DB7DAAE}" type="parTrans" cxnId="{E7E9D634-5760-4D24-B616-D3037F42382D}">
      <dgm:prSet/>
      <dgm:spPr/>
      <dgm:t>
        <a:bodyPr/>
        <a:lstStyle/>
        <a:p>
          <a:endParaRPr lang="en-US" sz="1400" b="1">
            <a:latin typeface="Times New Roman" panose="02020603050405020304" pitchFamily="18" charset="0"/>
            <a:cs typeface="Times New Roman" panose="02020603050405020304" pitchFamily="18" charset="0"/>
          </a:endParaRPr>
        </a:p>
      </dgm:t>
    </dgm:pt>
    <dgm:pt modelId="{BEFAB0ED-47E9-4E3C-9E87-FCD464DDE475}" type="sibTrans" cxnId="{E7E9D634-5760-4D24-B616-D3037F42382D}">
      <dgm:prSet/>
      <dgm:spPr/>
      <dgm:t>
        <a:bodyPr/>
        <a:lstStyle/>
        <a:p>
          <a:endParaRPr lang="en-US" sz="1400" b="1">
            <a:latin typeface="Times New Roman" panose="02020603050405020304" pitchFamily="18" charset="0"/>
            <a:cs typeface="Times New Roman" panose="02020603050405020304" pitchFamily="18" charset="0"/>
          </a:endParaRPr>
        </a:p>
      </dgm:t>
    </dgm:pt>
    <dgm:pt modelId="{85B4EF01-82A3-4453-9370-E74821C7BDBB}">
      <dgm:prSet phldrT="[Text]" custT="1"/>
      <dgm:spPr/>
      <dgm:t>
        <a:bodyPr/>
        <a:lstStyle/>
        <a:p>
          <a:r>
            <a:rPr lang="en-US" sz="1800" b="1" dirty="0">
              <a:latin typeface="Times New Roman" panose="02020603050405020304" pitchFamily="18" charset="0"/>
              <a:cs typeface="Times New Roman" panose="02020603050405020304" pitchFamily="18" charset="0"/>
            </a:rPr>
            <a:t>S2</a:t>
          </a:r>
        </a:p>
      </dgm:t>
    </dgm:pt>
    <dgm:pt modelId="{1F8CFBC6-E3C1-47C7-9E50-CB1B7A230947}" type="parTrans" cxnId="{04F60118-4CBC-41E8-883F-03E41467E65C}">
      <dgm:prSet/>
      <dgm:spPr/>
      <dgm:t>
        <a:bodyPr/>
        <a:lstStyle/>
        <a:p>
          <a:endParaRPr lang="en-US" sz="1400" b="1">
            <a:latin typeface="Times New Roman" panose="02020603050405020304" pitchFamily="18" charset="0"/>
            <a:cs typeface="Times New Roman" panose="02020603050405020304" pitchFamily="18" charset="0"/>
          </a:endParaRPr>
        </a:p>
      </dgm:t>
    </dgm:pt>
    <dgm:pt modelId="{9F9AB087-31EF-4D07-9D73-2072C61D2C59}" type="sibTrans" cxnId="{04F60118-4CBC-41E8-883F-03E41467E65C}">
      <dgm:prSet/>
      <dgm:spPr/>
      <dgm:t>
        <a:bodyPr/>
        <a:lstStyle/>
        <a:p>
          <a:endParaRPr lang="en-US" sz="1400" b="1">
            <a:latin typeface="Times New Roman" panose="02020603050405020304" pitchFamily="18" charset="0"/>
            <a:cs typeface="Times New Roman" panose="02020603050405020304" pitchFamily="18" charset="0"/>
          </a:endParaRPr>
        </a:p>
      </dgm:t>
    </dgm:pt>
    <dgm:pt modelId="{FCC539F0-6AA7-424F-B551-F772E709F6C5}" type="pres">
      <dgm:prSet presAssocID="{120D4EC9-6502-40EE-8BF0-E3A18A720FC8}" presName="compositeShape" presStyleCnt="0">
        <dgm:presLayoutVars>
          <dgm:chMax val="7"/>
          <dgm:dir/>
          <dgm:resizeHandles val="exact"/>
        </dgm:presLayoutVars>
      </dgm:prSet>
      <dgm:spPr/>
    </dgm:pt>
    <dgm:pt modelId="{7593B65A-D111-47FE-AD13-AF5EC8EAEF84}" type="pres">
      <dgm:prSet presAssocID="{F6D46944-EAB3-4B05-BB8A-F959BD488B17}" presName="circ1" presStyleLbl="vennNode1" presStyleIdx="0" presStyleCnt="5"/>
      <dgm:spPr/>
    </dgm:pt>
    <dgm:pt modelId="{732EB1DB-61DC-42F8-AADD-C1220D741D6E}" type="pres">
      <dgm:prSet presAssocID="{F6D46944-EAB3-4B05-BB8A-F959BD488B17}" presName="circ1Tx" presStyleLbl="revTx" presStyleIdx="0" presStyleCnt="0" custLinFactNeighborX="0" custLinFactNeighborY="34384">
        <dgm:presLayoutVars>
          <dgm:chMax val="0"/>
          <dgm:chPref val="0"/>
          <dgm:bulletEnabled val="1"/>
        </dgm:presLayoutVars>
      </dgm:prSet>
      <dgm:spPr/>
    </dgm:pt>
    <dgm:pt modelId="{4E22B91A-44FA-4156-A72C-CE284EBA5BFA}" type="pres">
      <dgm:prSet presAssocID="{85B4EF01-82A3-4453-9370-E74821C7BDBB}" presName="circ2" presStyleLbl="vennNode1" presStyleIdx="1" presStyleCnt="5"/>
      <dgm:spPr/>
    </dgm:pt>
    <dgm:pt modelId="{84ADE2A7-2915-49BD-AC3F-EA2B5E67D131}" type="pres">
      <dgm:prSet presAssocID="{85B4EF01-82A3-4453-9370-E74821C7BDBB}" presName="circ2Tx" presStyleLbl="revTx" presStyleIdx="0" presStyleCnt="0">
        <dgm:presLayoutVars>
          <dgm:chMax val="0"/>
          <dgm:chPref val="0"/>
          <dgm:bulletEnabled val="1"/>
        </dgm:presLayoutVars>
      </dgm:prSet>
      <dgm:spPr/>
    </dgm:pt>
    <dgm:pt modelId="{3AD310BF-FB91-4FBC-928E-480E432FF78B}" type="pres">
      <dgm:prSet presAssocID="{B838571E-6B94-4000-B01B-88C5E18BF923}" presName="circ3" presStyleLbl="vennNode1" presStyleIdx="2" presStyleCnt="5"/>
      <dgm:spPr/>
    </dgm:pt>
    <dgm:pt modelId="{38B2B4FA-A16D-4193-BFCE-FECB5D652C3A}" type="pres">
      <dgm:prSet presAssocID="{B838571E-6B94-4000-B01B-88C5E18BF923}" presName="circ3Tx" presStyleLbl="revTx" presStyleIdx="0" presStyleCnt="0">
        <dgm:presLayoutVars>
          <dgm:chMax val="0"/>
          <dgm:chPref val="0"/>
          <dgm:bulletEnabled val="1"/>
        </dgm:presLayoutVars>
      </dgm:prSet>
      <dgm:spPr/>
    </dgm:pt>
    <dgm:pt modelId="{86402750-D705-4657-979C-0E94B49D69A6}" type="pres">
      <dgm:prSet presAssocID="{7BBCB674-DAF4-4FCE-A522-FC59F00B02F3}" presName="circ4" presStyleLbl="vennNode1" presStyleIdx="3" presStyleCnt="5"/>
      <dgm:spPr/>
    </dgm:pt>
    <dgm:pt modelId="{7E71328F-EE87-41F0-B980-DF07C54BF77E}" type="pres">
      <dgm:prSet presAssocID="{7BBCB674-DAF4-4FCE-A522-FC59F00B02F3}" presName="circ4Tx" presStyleLbl="revTx" presStyleIdx="0" presStyleCnt="0">
        <dgm:presLayoutVars>
          <dgm:chMax val="0"/>
          <dgm:chPref val="0"/>
          <dgm:bulletEnabled val="1"/>
        </dgm:presLayoutVars>
      </dgm:prSet>
      <dgm:spPr/>
    </dgm:pt>
    <dgm:pt modelId="{4FF02508-BA07-4ACC-A8E3-443FE76AA51D}" type="pres">
      <dgm:prSet presAssocID="{EC893D02-7445-4569-A6C6-5306B1275F57}" presName="circ5" presStyleLbl="vennNode1" presStyleIdx="4" presStyleCnt="5"/>
      <dgm:spPr/>
    </dgm:pt>
    <dgm:pt modelId="{CDBE89D9-1FB7-481D-BE63-27372305BE9C}" type="pres">
      <dgm:prSet presAssocID="{EC893D02-7445-4569-A6C6-5306B1275F57}" presName="circ5Tx" presStyleLbl="revTx" presStyleIdx="0" presStyleCnt="0">
        <dgm:presLayoutVars>
          <dgm:chMax val="0"/>
          <dgm:chPref val="0"/>
          <dgm:bulletEnabled val="1"/>
        </dgm:presLayoutVars>
      </dgm:prSet>
      <dgm:spPr/>
    </dgm:pt>
  </dgm:ptLst>
  <dgm:cxnLst>
    <dgm:cxn modelId="{30D6B20F-1536-41B5-A19B-061A9C3DFAF2}" srcId="{120D4EC9-6502-40EE-8BF0-E3A18A720FC8}" destId="{7BBCB674-DAF4-4FCE-A522-FC59F00B02F3}" srcOrd="3" destOrd="0" parTransId="{6402B4AF-10CF-450A-AB0B-F3668112E3D4}" sibTransId="{49815CA7-B38A-495B-94C5-B378C7413C03}"/>
    <dgm:cxn modelId="{04F60118-4CBC-41E8-883F-03E41467E65C}" srcId="{120D4EC9-6502-40EE-8BF0-E3A18A720FC8}" destId="{85B4EF01-82A3-4453-9370-E74821C7BDBB}" srcOrd="1" destOrd="0" parTransId="{1F8CFBC6-E3C1-47C7-9E50-CB1B7A230947}" sibTransId="{9F9AB087-31EF-4D07-9D73-2072C61D2C59}"/>
    <dgm:cxn modelId="{99128529-EBDC-4C57-8BBF-1415F8D5BF1E}" type="presOf" srcId="{7BBCB674-DAF4-4FCE-A522-FC59F00B02F3}" destId="{7E71328F-EE87-41F0-B980-DF07C54BF77E}" srcOrd="0" destOrd="0" presId="urn:microsoft.com/office/officeart/2005/8/layout/venn1"/>
    <dgm:cxn modelId="{B309E82C-3CF8-40A9-A511-67D4B3E27F22}" type="presOf" srcId="{120D4EC9-6502-40EE-8BF0-E3A18A720FC8}" destId="{FCC539F0-6AA7-424F-B551-F772E709F6C5}" srcOrd="0" destOrd="0" presId="urn:microsoft.com/office/officeart/2005/8/layout/venn1"/>
    <dgm:cxn modelId="{E7E9D634-5760-4D24-B616-D3037F42382D}" srcId="{120D4EC9-6502-40EE-8BF0-E3A18A720FC8}" destId="{B838571E-6B94-4000-B01B-88C5E18BF923}" srcOrd="2" destOrd="0" parTransId="{850DE968-8A1E-46A9-87D8-45877DB7DAAE}" sibTransId="{BEFAB0ED-47E9-4E3C-9E87-FCD464DDE475}"/>
    <dgm:cxn modelId="{2D9CB93B-C95D-4AAC-A1BD-6B9585002CEC}" type="presOf" srcId="{B838571E-6B94-4000-B01B-88C5E18BF923}" destId="{38B2B4FA-A16D-4193-BFCE-FECB5D652C3A}" srcOrd="0" destOrd="0" presId="urn:microsoft.com/office/officeart/2005/8/layout/venn1"/>
    <dgm:cxn modelId="{3C486D84-C2B2-40A9-ABE3-4DE1BE27D3DF}" type="presOf" srcId="{EC893D02-7445-4569-A6C6-5306B1275F57}" destId="{CDBE89D9-1FB7-481D-BE63-27372305BE9C}" srcOrd="0" destOrd="0" presId="urn:microsoft.com/office/officeart/2005/8/layout/venn1"/>
    <dgm:cxn modelId="{F2D0D4B2-5715-4DA0-82C3-3BF0C13FD340}" srcId="{120D4EC9-6502-40EE-8BF0-E3A18A720FC8}" destId="{F6D46944-EAB3-4B05-BB8A-F959BD488B17}" srcOrd="0" destOrd="0" parTransId="{6FDEF761-1551-4FA5-9B1B-C17516F28C52}" sibTransId="{8AFED4C4-55F9-454F-A418-41A66C98B648}"/>
    <dgm:cxn modelId="{FA60EAB7-A564-41FA-AB86-3A02157FC12B}" type="presOf" srcId="{F6D46944-EAB3-4B05-BB8A-F959BD488B17}" destId="{732EB1DB-61DC-42F8-AADD-C1220D741D6E}" srcOrd="0" destOrd="0" presId="urn:microsoft.com/office/officeart/2005/8/layout/venn1"/>
    <dgm:cxn modelId="{C9938AF7-A72C-4B01-AC3A-34460D6CBA98}" type="presOf" srcId="{85B4EF01-82A3-4453-9370-E74821C7BDBB}" destId="{84ADE2A7-2915-49BD-AC3F-EA2B5E67D131}" srcOrd="0" destOrd="0" presId="urn:microsoft.com/office/officeart/2005/8/layout/venn1"/>
    <dgm:cxn modelId="{57D5D1F8-0B1F-4A28-B4F8-22C88C6CA4E5}" srcId="{120D4EC9-6502-40EE-8BF0-E3A18A720FC8}" destId="{EC893D02-7445-4569-A6C6-5306B1275F57}" srcOrd="4" destOrd="0" parTransId="{7A344661-C421-4418-B491-48D6FE065015}" sibTransId="{C034F506-B491-4354-BB48-82769347B3AD}"/>
    <dgm:cxn modelId="{D65106BF-3A0A-459A-84B5-37B491B6A047}" type="presParOf" srcId="{FCC539F0-6AA7-424F-B551-F772E709F6C5}" destId="{7593B65A-D111-47FE-AD13-AF5EC8EAEF84}" srcOrd="0" destOrd="0" presId="urn:microsoft.com/office/officeart/2005/8/layout/venn1"/>
    <dgm:cxn modelId="{DDD1CA4F-F93D-4D59-885E-0B1BDFC2F1ED}" type="presParOf" srcId="{FCC539F0-6AA7-424F-B551-F772E709F6C5}" destId="{732EB1DB-61DC-42F8-AADD-C1220D741D6E}" srcOrd="1" destOrd="0" presId="urn:microsoft.com/office/officeart/2005/8/layout/venn1"/>
    <dgm:cxn modelId="{8E38B4FB-06D5-46D1-94EB-1A9D2D6AEFEA}" type="presParOf" srcId="{FCC539F0-6AA7-424F-B551-F772E709F6C5}" destId="{4E22B91A-44FA-4156-A72C-CE284EBA5BFA}" srcOrd="2" destOrd="0" presId="urn:microsoft.com/office/officeart/2005/8/layout/venn1"/>
    <dgm:cxn modelId="{6DE706CE-E5CD-4DA1-A105-CAE69E23C5E2}" type="presParOf" srcId="{FCC539F0-6AA7-424F-B551-F772E709F6C5}" destId="{84ADE2A7-2915-49BD-AC3F-EA2B5E67D131}" srcOrd="3" destOrd="0" presId="urn:microsoft.com/office/officeart/2005/8/layout/venn1"/>
    <dgm:cxn modelId="{78B18916-2927-482F-8CF3-7C9F3C896204}" type="presParOf" srcId="{FCC539F0-6AA7-424F-B551-F772E709F6C5}" destId="{3AD310BF-FB91-4FBC-928E-480E432FF78B}" srcOrd="4" destOrd="0" presId="urn:microsoft.com/office/officeart/2005/8/layout/venn1"/>
    <dgm:cxn modelId="{0DD325BE-3B39-4E33-9172-32639C043E5E}" type="presParOf" srcId="{FCC539F0-6AA7-424F-B551-F772E709F6C5}" destId="{38B2B4FA-A16D-4193-BFCE-FECB5D652C3A}" srcOrd="5" destOrd="0" presId="urn:microsoft.com/office/officeart/2005/8/layout/venn1"/>
    <dgm:cxn modelId="{5A3F3A5F-1EFC-4658-BAEF-8BB9308B2937}" type="presParOf" srcId="{FCC539F0-6AA7-424F-B551-F772E709F6C5}" destId="{86402750-D705-4657-979C-0E94B49D69A6}" srcOrd="6" destOrd="0" presId="urn:microsoft.com/office/officeart/2005/8/layout/venn1"/>
    <dgm:cxn modelId="{D21C291A-2ED8-4C30-B961-14CFC38D2525}" type="presParOf" srcId="{FCC539F0-6AA7-424F-B551-F772E709F6C5}" destId="{7E71328F-EE87-41F0-B980-DF07C54BF77E}" srcOrd="7" destOrd="0" presId="urn:microsoft.com/office/officeart/2005/8/layout/venn1"/>
    <dgm:cxn modelId="{C2F7FF05-AE3C-441D-9030-9D6D6EEE0146}" type="presParOf" srcId="{FCC539F0-6AA7-424F-B551-F772E709F6C5}" destId="{4FF02508-BA07-4ACC-A8E3-443FE76AA51D}" srcOrd="8" destOrd="0" presId="urn:microsoft.com/office/officeart/2005/8/layout/venn1"/>
    <dgm:cxn modelId="{4BCB31DB-0854-44FA-8ECD-9426D84FFC7A}" type="presParOf" srcId="{FCC539F0-6AA7-424F-B551-F772E709F6C5}" destId="{CDBE89D9-1FB7-481D-BE63-27372305BE9C}"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40D90-B1F3-4CCB-8126-8F5CD666ECDC}">
      <dsp:nvSpPr>
        <dsp:cNvPr id="0" name=""/>
        <dsp:cNvSpPr/>
      </dsp:nvSpPr>
      <dsp:spPr>
        <a:xfrm>
          <a:off x="0" y="0"/>
          <a:ext cx="7615468" cy="2215583"/>
        </a:xfrm>
        <a:prstGeom prst="roundRect">
          <a:avLst>
            <a:gd name="adj" fmla="val 8500"/>
          </a:avLst>
        </a:prstGeom>
        <a:gradFill rotWithShape="1">
          <a:gsLst>
            <a:gs pos="0">
              <a:schemeClr val="accent4">
                <a:tint val="62000"/>
                <a:satMod val="180000"/>
              </a:schemeClr>
            </a:gs>
            <a:gs pos="65000">
              <a:schemeClr val="accent4">
                <a:tint val="32000"/>
                <a:satMod val="250000"/>
              </a:schemeClr>
            </a:gs>
            <a:gs pos="100000">
              <a:schemeClr val="accent4">
                <a:tint val="23000"/>
                <a:satMod val="300000"/>
              </a:schemeClr>
            </a:gs>
          </a:gsLst>
          <a:lin ang="16200000" scaled="0"/>
        </a:gradFill>
        <a:ln w="9525" cap="flat" cmpd="sng" algn="ctr">
          <a:solidFill>
            <a:schemeClr val="accent4"/>
          </a:solidFill>
          <a:prstDash val="solid"/>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1797854" numCol="1" spcCol="1270" anchor="t" anchorCtr="0">
          <a:noAutofit/>
        </a:bodyPr>
        <a:lstStyle/>
        <a:p>
          <a:pPr marL="0" lvl="0" indent="0" algn="l" defTabSz="1066800">
            <a:lnSpc>
              <a:spcPct val="90000"/>
            </a:lnSpc>
            <a:spcBef>
              <a:spcPct val="0"/>
            </a:spcBef>
            <a:spcAft>
              <a:spcPts val="400"/>
            </a:spcAft>
            <a:buNone/>
          </a:pPr>
          <a:r>
            <a:rPr lang="en-US" sz="2400" b="1" kern="1200" dirty="0"/>
            <a:t>Biological</a:t>
          </a:r>
          <a:r>
            <a:rPr lang="en-US" sz="2800" b="1" kern="1200" dirty="0"/>
            <a:t> </a:t>
          </a:r>
        </a:p>
      </dsp:txBody>
      <dsp:txXfrm>
        <a:off x="55158" y="55158"/>
        <a:ext cx="7505152" cy="2105267"/>
      </dsp:txXfrm>
    </dsp:sp>
    <dsp:sp modelId="{B98A03ED-AB95-4C7B-A69A-95AB54C4F722}">
      <dsp:nvSpPr>
        <dsp:cNvPr id="0" name=""/>
        <dsp:cNvSpPr/>
      </dsp:nvSpPr>
      <dsp:spPr>
        <a:xfrm>
          <a:off x="189170" y="583922"/>
          <a:ext cx="1260401" cy="1595144"/>
        </a:xfrm>
        <a:prstGeom prst="roundRect">
          <a:avLst>
            <a:gd name="adj" fmla="val 10500"/>
          </a:avLst>
        </a:prstGeom>
        <a:gradFill rotWithShape="1">
          <a:gsLst>
            <a:gs pos="0">
              <a:schemeClr val="accent4">
                <a:tint val="62000"/>
                <a:satMod val="180000"/>
              </a:schemeClr>
            </a:gs>
            <a:gs pos="65000">
              <a:schemeClr val="accent4">
                <a:tint val="32000"/>
                <a:satMod val="250000"/>
              </a:schemeClr>
            </a:gs>
            <a:gs pos="100000">
              <a:schemeClr val="accent4">
                <a:tint val="23000"/>
                <a:satMod val="300000"/>
              </a:schemeClr>
            </a:gs>
          </a:gsLst>
          <a:lin ang="16200000" scaled="0"/>
        </a:gradFill>
        <a:ln w="9525" cap="flat" cmpd="sng" algn="ctr">
          <a:solidFill>
            <a:schemeClr val="accent4"/>
          </a:solidFill>
          <a:prstDash val="solid"/>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dsp:spPr>
      <dsp:style>
        <a:lnRef idx="1">
          <a:schemeClr val="accent4"/>
        </a:lnRef>
        <a:fillRef idx="2">
          <a:schemeClr val="accent4"/>
        </a:fillRef>
        <a:effectRef idx="1">
          <a:schemeClr val="accent4"/>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200"/>
            </a:spcAft>
            <a:buNone/>
          </a:pPr>
          <a:r>
            <a:rPr lang="en-US" sz="1000" b="0" kern="1200" dirty="0"/>
            <a:t>1. Some common genetic markers for Autism, Bipolar, MDD, ADHD and Schizophrenia.</a:t>
          </a:r>
          <a:endParaRPr lang="en-US" sz="600" b="0" kern="1200" dirty="0"/>
        </a:p>
        <a:p>
          <a:pPr marL="0" lvl="0" indent="0" algn="ctr" defTabSz="444500">
            <a:lnSpc>
              <a:spcPct val="100000"/>
            </a:lnSpc>
            <a:spcBef>
              <a:spcPct val="0"/>
            </a:spcBef>
            <a:spcAft>
              <a:spcPts val="200"/>
            </a:spcAft>
            <a:buNone/>
          </a:pPr>
          <a:r>
            <a:rPr lang="en-US" sz="1000" b="0" kern="1200" dirty="0"/>
            <a:t>2. Many MZ Twin concordance rates as high as 45/55%</a:t>
          </a:r>
        </a:p>
        <a:p>
          <a:pPr marL="0" lvl="0" indent="0" algn="ctr" defTabSz="444500">
            <a:lnSpc>
              <a:spcPct val="100000"/>
            </a:lnSpc>
            <a:spcBef>
              <a:spcPct val="0"/>
            </a:spcBef>
            <a:spcAft>
              <a:spcPts val="0"/>
            </a:spcAft>
            <a:buNone/>
          </a:pPr>
          <a:r>
            <a:rPr lang="en-US" sz="1000" b="0" kern="1200" dirty="0"/>
            <a:t>3. Structural changes in the brain.</a:t>
          </a:r>
        </a:p>
      </dsp:txBody>
      <dsp:txXfrm>
        <a:off x="227932" y="622684"/>
        <a:ext cx="1182877" cy="1517620"/>
      </dsp:txXfrm>
    </dsp:sp>
    <dsp:sp modelId="{236423E5-1E46-4E85-8291-ECBAF224A29B}">
      <dsp:nvSpPr>
        <dsp:cNvPr id="0" name=""/>
        <dsp:cNvSpPr/>
      </dsp:nvSpPr>
      <dsp:spPr>
        <a:xfrm>
          <a:off x="1626614" y="583970"/>
          <a:ext cx="5901987" cy="1621543"/>
        </a:xfrm>
        <a:prstGeom prst="roundRect">
          <a:avLst>
            <a:gd name="adj" fmla="val 10500"/>
          </a:avLst>
        </a:prstGeom>
        <a:gradFill rotWithShape="1">
          <a:gsLst>
            <a:gs pos="0">
              <a:schemeClr val="accent5">
                <a:tint val="62000"/>
                <a:satMod val="180000"/>
              </a:schemeClr>
            </a:gs>
            <a:gs pos="65000">
              <a:schemeClr val="accent5">
                <a:tint val="32000"/>
                <a:satMod val="250000"/>
              </a:schemeClr>
            </a:gs>
            <a:gs pos="100000">
              <a:schemeClr val="accent5">
                <a:tint val="23000"/>
                <a:satMod val="300000"/>
              </a:schemeClr>
            </a:gs>
          </a:gsLst>
          <a:lin ang="16200000" scaled="0"/>
        </a:gradFill>
        <a:ln w="9525" cap="flat" cmpd="sng" algn="ctr">
          <a:solidFill>
            <a:schemeClr val="accent5"/>
          </a:solidFill>
          <a:prstDash val="solid"/>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dsp:spPr>
      <dsp:style>
        <a:lnRef idx="1">
          <a:schemeClr val="accent5"/>
        </a:lnRef>
        <a:fillRef idx="2">
          <a:schemeClr val="accent5"/>
        </a:fillRef>
        <a:effectRef idx="1">
          <a:schemeClr val="accent5"/>
        </a:effectRef>
        <a:fontRef idx="minor">
          <a:schemeClr val="dk1"/>
        </a:fontRef>
      </dsp:style>
      <dsp:txBody>
        <a:bodyPr spcFirstLastPara="0" vert="horz" wrap="square" lIns="91440" tIns="91440" rIns="91440" bIns="1029680" numCol="1" spcCol="1270" anchor="t" anchorCtr="0">
          <a:noAutofit/>
        </a:bodyPr>
        <a:lstStyle/>
        <a:p>
          <a:pPr marL="0" lvl="0" indent="0" algn="l" defTabSz="1066800">
            <a:lnSpc>
              <a:spcPct val="150000"/>
            </a:lnSpc>
            <a:spcBef>
              <a:spcPct val="0"/>
            </a:spcBef>
            <a:spcAft>
              <a:spcPct val="35000"/>
            </a:spcAft>
            <a:buNone/>
          </a:pPr>
          <a:r>
            <a:rPr lang="en-US" sz="2400" b="1" kern="1200" dirty="0"/>
            <a:t> Psychosocial</a:t>
          </a:r>
          <a:endParaRPr lang="en-US" sz="2800" b="1" kern="1200" dirty="0"/>
        </a:p>
      </dsp:txBody>
      <dsp:txXfrm>
        <a:off x="1676482" y="633838"/>
        <a:ext cx="5802251" cy="1521807"/>
      </dsp:txXfrm>
    </dsp:sp>
    <dsp:sp modelId="{86FD1AAF-D72D-4356-BF0B-8EF35051D4BB}">
      <dsp:nvSpPr>
        <dsp:cNvPr id="0" name=""/>
        <dsp:cNvSpPr/>
      </dsp:nvSpPr>
      <dsp:spPr>
        <a:xfrm>
          <a:off x="1810476" y="1313654"/>
          <a:ext cx="1842497" cy="729694"/>
        </a:xfrm>
        <a:prstGeom prst="roundRect">
          <a:avLst>
            <a:gd name="adj" fmla="val 10500"/>
          </a:avLst>
        </a:prstGeom>
        <a:gradFill rotWithShape="1">
          <a:gsLst>
            <a:gs pos="0">
              <a:schemeClr val="accent5">
                <a:tint val="62000"/>
                <a:satMod val="180000"/>
              </a:schemeClr>
            </a:gs>
            <a:gs pos="65000">
              <a:schemeClr val="accent5">
                <a:tint val="32000"/>
                <a:satMod val="250000"/>
              </a:schemeClr>
            </a:gs>
            <a:gs pos="100000">
              <a:schemeClr val="accent5">
                <a:tint val="23000"/>
                <a:satMod val="300000"/>
              </a:schemeClr>
            </a:gs>
          </a:gsLst>
          <a:lin ang="16200000" scaled="0"/>
        </a:gradFill>
        <a:ln w="9525" cap="flat" cmpd="sng" algn="ctr">
          <a:solidFill>
            <a:schemeClr val="accent5"/>
          </a:solidFill>
          <a:prstDash val="solid"/>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dsp:spPr>
      <dsp:style>
        <a:lnRef idx="1">
          <a:schemeClr val="accent5"/>
        </a:lnRef>
        <a:fillRef idx="2">
          <a:schemeClr val="accent5"/>
        </a:fillRef>
        <a:effectRef idx="1">
          <a:schemeClr val="accent5"/>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t>1. MZ Twin concordance rates are NOT 100%;            in utero conditions differ</a:t>
          </a:r>
        </a:p>
      </dsp:txBody>
      <dsp:txXfrm>
        <a:off x="1832917" y="1336095"/>
        <a:ext cx="1797615" cy="684812"/>
      </dsp:txXfrm>
    </dsp:sp>
    <dsp:sp modelId="{8C954543-E179-443C-AB27-9C88F93FEA34}">
      <dsp:nvSpPr>
        <dsp:cNvPr id="0" name=""/>
        <dsp:cNvSpPr/>
      </dsp:nvSpPr>
      <dsp:spPr>
        <a:xfrm>
          <a:off x="3690513" y="1313654"/>
          <a:ext cx="1842497" cy="729694"/>
        </a:xfrm>
        <a:prstGeom prst="roundRect">
          <a:avLst>
            <a:gd name="adj" fmla="val 10500"/>
          </a:avLst>
        </a:prstGeom>
        <a:gradFill rotWithShape="1">
          <a:gsLst>
            <a:gs pos="0">
              <a:schemeClr val="accent5">
                <a:tint val="62000"/>
                <a:satMod val="180000"/>
              </a:schemeClr>
            </a:gs>
            <a:gs pos="65000">
              <a:schemeClr val="accent5">
                <a:tint val="32000"/>
                <a:satMod val="250000"/>
              </a:schemeClr>
            </a:gs>
            <a:gs pos="100000">
              <a:schemeClr val="accent5">
                <a:tint val="23000"/>
                <a:satMod val="300000"/>
              </a:schemeClr>
            </a:gs>
          </a:gsLst>
          <a:lin ang="16200000" scaled="0"/>
        </a:gradFill>
        <a:ln w="9525" cap="flat" cmpd="sng" algn="ctr">
          <a:solidFill>
            <a:schemeClr val="accent5"/>
          </a:solidFill>
          <a:prstDash val="solid"/>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dsp:spPr>
      <dsp:style>
        <a:lnRef idx="1">
          <a:schemeClr val="accent5"/>
        </a:lnRef>
        <a:fillRef idx="2">
          <a:schemeClr val="accent5"/>
        </a:fillRef>
        <a:effectRef idx="1">
          <a:schemeClr val="accent5"/>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t>2. Psychosocial factors are necessary preconditions; environment/learning?</a:t>
          </a:r>
        </a:p>
      </dsp:txBody>
      <dsp:txXfrm>
        <a:off x="3712954" y="1336095"/>
        <a:ext cx="1797615" cy="684812"/>
      </dsp:txXfrm>
    </dsp:sp>
    <dsp:sp modelId="{FF35C957-F27F-4E59-B222-A4FEF558DB74}">
      <dsp:nvSpPr>
        <dsp:cNvPr id="0" name=""/>
        <dsp:cNvSpPr/>
      </dsp:nvSpPr>
      <dsp:spPr>
        <a:xfrm>
          <a:off x="5570549" y="1313654"/>
          <a:ext cx="1842497" cy="729694"/>
        </a:xfrm>
        <a:prstGeom prst="roundRect">
          <a:avLst>
            <a:gd name="adj" fmla="val 10500"/>
          </a:avLst>
        </a:prstGeom>
        <a:gradFill rotWithShape="1">
          <a:gsLst>
            <a:gs pos="0">
              <a:schemeClr val="accent5">
                <a:tint val="62000"/>
                <a:satMod val="180000"/>
              </a:schemeClr>
            </a:gs>
            <a:gs pos="65000">
              <a:schemeClr val="accent5">
                <a:tint val="32000"/>
                <a:satMod val="250000"/>
              </a:schemeClr>
            </a:gs>
            <a:gs pos="100000">
              <a:schemeClr val="accent5">
                <a:tint val="23000"/>
                <a:satMod val="300000"/>
              </a:schemeClr>
            </a:gs>
          </a:gsLst>
          <a:lin ang="16200000" scaled="0"/>
        </a:gradFill>
        <a:ln w="9525" cap="flat" cmpd="sng" algn="ctr">
          <a:solidFill>
            <a:schemeClr val="accent5"/>
          </a:solidFill>
          <a:prstDash val="solid"/>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dsp:spPr>
      <dsp:style>
        <a:lnRef idx="1">
          <a:schemeClr val="accent5"/>
        </a:lnRef>
        <a:fillRef idx="2">
          <a:schemeClr val="accent5"/>
        </a:fillRef>
        <a:effectRef idx="1">
          <a:schemeClr val="accent5"/>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t>3. If one can “recover” from psychosis than it must be a mental construct, not unlike cognitive distortions.</a:t>
          </a:r>
        </a:p>
      </dsp:txBody>
      <dsp:txXfrm>
        <a:off x="5592990" y="1336095"/>
        <a:ext cx="1797615" cy="684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16DD3-12C1-4564-8AD3-AEFFA480740F}">
      <dsp:nvSpPr>
        <dsp:cNvPr id="0" name=""/>
        <dsp:cNvSpPr/>
      </dsp:nvSpPr>
      <dsp:spPr>
        <a:xfrm>
          <a:off x="785297" y="36826"/>
          <a:ext cx="1767691" cy="1767691"/>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Dad’s ideas about women</a:t>
          </a:r>
        </a:p>
        <a:p>
          <a:pPr marL="0" lvl="0" indent="0" algn="ctr" defTabSz="533400">
            <a:lnSpc>
              <a:spcPct val="90000"/>
            </a:lnSpc>
            <a:spcBef>
              <a:spcPct val="0"/>
            </a:spcBef>
            <a:spcAft>
              <a:spcPct val="35000"/>
            </a:spcAft>
            <a:buNone/>
          </a:pPr>
          <a:r>
            <a:rPr lang="en-US" sz="1100" kern="1200" dirty="0"/>
            <a:t>(</a:t>
          </a:r>
          <a:r>
            <a:rPr lang="en-US" sz="1100" kern="1200" dirty="0" err="1"/>
            <a:t>ie</a:t>
          </a:r>
          <a:r>
            <a:rPr lang="en-US" sz="1100" kern="1200" dirty="0"/>
            <a:t>. OK to hit her)</a:t>
          </a:r>
        </a:p>
      </dsp:txBody>
      <dsp:txXfrm>
        <a:off x="1020989" y="346172"/>
        <a:ext cx="1296307" cy="795461"/>
      </dsp:txXfrm>
    </dsp:sp>
    <dsp:sp modelId="{1DE0D0DD-2CA8-448A-A887-0D1DCE8B89F5}">
      <dsp:nvSpPr>
        <dsp:cNvPr id="0" name=""/>
        <dsp:cNvSpPr/>
      </dsp:nvSpPr>
      <dsp:spPr>
        <a:xfrm>
          <a:off x="1423139" y="1141634"/>
          <a:ext cx="1767691" cy="1767691"/>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Joe’s friend’s ideas about women</a:t>
          </a:r>
        </a:p>
        <a:p>
          <a:pPr marL="0" lvl="0" indent="0" algn="ctr" defTabSz="533400">
            <a:lnSpc>
              <a:spcPct val="90000"/>
            </a:lnSpc>
            <a:spcBef>
              <a:spcPct val="0"/>
            </a:spcBef>
            <a:spcAft>
              <a:spcPct val="35000"/>
            </a:spcAft>
            <a:buNone/>
          </a:pPr>
          <a:r>
            <a:rPr lang="en-US" sz="1100" kern="1200" dirty="0"/>
            <a:t>(</a:t>
          </a:r>
          <a:r>
            <a:rPr lang="en-US" sz="1100" kern="1200" dirty="0" err="1"/>
            <a:t>ie</a:t>
          </a:r>
          <a:r>
            <a:rPr lang="en-US" sz="1100" kern="1200" dirty="0"/>
            <a:t>. OK to hit her)</a:t>
          </a:r>
        </a:p>
      </dsp:txBody>
      <dsp:txXfrm>
        <a:off x="1963758" y="1598288"/>
        <a:ext cx="1060615" cy="972230"/>
      </dsp:txXfrm>
    </dsp:sp>
    <dsp:sp modelId="{0B0E2F6A-40F6-4325-97A0-3D97DB720686}">
      <dsp:nvSpPr>
        <dsp:cNvPr id="0" name=""/>
        <dsp:cNvSpPr/>
      </dsp:nvSpPr>
      <dsp:spPr>
        <a:xfrm>
          <a:off x="147454" y="1141634"/>
          <a:ext cx="1767691" cy="1767691"/>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Son (Joe) ideas about women</a:t>
          </a:r>
        </a:p>
        <a:p>
          <a:pPr marL="0" lvl="0" indent="0" algn="ctr" defTabSz="533400">
            <a:lnSpc>
              <a:spcPct val="90000"/>
            </a:lnSpc>
            <a:spcBef>
              <a:spcPct val="0"/>
            </a:spcBef>
            <a:spcAft>
              <a:spcPct val="35000"/>
            </a:spcAft>
            <a:buNone/>
          </a:pPr>
          <a:r>
            <a:rPr lang="en-US" sz="1100" kern="1200" dirty="0"/>
            <a:t>(</a:t>
          </a:r>
          <a:r>
            <a:rPr lang="en-US" sz="1100" kern="1200" dirty="0" err="1"/>
            <a:t>ie</a:t>
          </a:r>
          <a:r>
            <a:rPr lang="en-US" sz="1100" kern="1200" dirty="0"/>
            <a:t>. OK to hit her) </a:t>
          </a:r>
        </a:p>
      </dsp:txBody>
      <dsp:txXfrm>
        <a:off x="313912" y="1598288"/>
        <a:ext cx="1060615" cy="972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88E68-D412-41E0-9C7B-896479FB9312}">
      <dsp:nvSpPr>
        <dsp:cNvPr id="0" name=""/>
        <dsp:cNvSpPr/>
      </dsp:nvSpPr>
      <dsp:spPr>
        <a:xfrm>
          <a:off x="534111" y="0"/>
          <a:ext cx="5704776" cy="3711604"/>
        </a:xfrm>
        <a:prstGeom prst="rightArrow">
          <a:avLst/>
        </a:prstGeom>
        <a:solidFill>
          <a:schemeClr val="dk2">
            <a:tint val="40000"/>
            <a:hueOff val="0"/>
            <a:satOff val="0"/>
            <a:lumOff val="0"/>
            <a:alphaOff val="0"/>
          </a:schemeClr>
        </a:solidFill>
        <a:ln>
          <a:noFill/>
        </a:ln>
        <a:effectLst>
          <a:outerShdw blurRad="63500" sx="102000" sy="102000" algn="ctr" rotWithShape="0">
            <a:prstClr val="black">
              <a:alpha val="40000"/>
            </a:prstClr>
          </a:outerShdw>
        </a:effectLst>
        <a:scene3d>
          <a:camera prst="orthographicFront"/>
          <a:lightRig rig="threePt" dir="t"/>
        </a:scene3d>
        <a:sp3d>
          <a:bevelT w="152400" h="50800" prst="softRound"/>
        </a:sp3d>
      </dsp:spPr>
      <dsp:style>
        <a:lnRef idx="0">
          <a:scrgbClr r="0" g="0" b="0"/>
        </a:lnRef>
        <a:fillRef idx="1">
          <a:scrgbClr r="0" g="0" b="0"/>
        </a:fillRef>
        <a:effectRef idx="0">
          <a:scrgbClr r="0" g="0" b="0"/>
        </a:effectRef>
        <a:fontRef idx="minor"/>
      </dsp:style>
    </dsp:sp>
    <dsp:sp modelId="{E01AA646-68A1-4461-BF57-B2A49BA4A542}">
      <dsp:nvSpPr>
        <dsp:cNvPr id="0" name=""/>
        <dsp:cNvSpPr/>
      </dsp:nvSpPr>
      <dsp:spPr>
        <a:xfrm>
          <a:off x="2806" y="1113481"/>
          <a:ext cx="1484526" cy="1484641"/>
        </a:xfrm>
        <a:prstGeom prst="roundRect">
          <a:avLst/>
        </a:prstGeom>
        <a:solidFill>
          <a:schemeClr val="lt1">
            <a:hueOff val="0"/>
            <a:satOff val="0"/>
            <a:lumOff val="0"/>
            <a:alphaOff val="0"/>
          </a:schemeClr>
        </a:solidFill>
        <a:ln w="55000" cap="flat" cmpd="thickThin"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ts val="400"/>
            </a:spcAft>
            <a:buNone/>
          </a:pPr>
          <a:r>
            <a:rPr lang="en-US" sz="1200" b="0" kern="1200" dirty="0"/>
            <a:t>Mistaken Beliefs/</a:t>
          </a:r>
        </a:p>
        <a:p>
          <a:pPr marL="0" lvl="0" indent="0" algn="ctr" defTabSz="533400">
            <a:lnSpc>
              <a:spcPct val="90000"/>
            </a:lnSpc>
            <a:spcBef>
              <a:spcPct val="0"/>
            </a:spcBef>
            <a:spcAft>
              <a:spcPts val="400"/>
            </a:spcAft>
            <a:buNone/>
          </a:pPr>
          <a:r>
            <a:rPr lang="en-US" sz="1200" b="0" kern="1200" dirty="0"/>
            <a:t> Shared Cognitive Distortions</a:t>
          </a:r>
        </a:p>
      </dsp:txBody>
      <dsp:txXfrm>
        <a:off x="75275" y="1185950"/>
        <a:ext cx="1339588" cy="1339703"/>
      </dsp:txXfrm>
    </dsp:sp>
    <dsp:sp modelId="{5731B951-633B-4364-A454-113982A93403}">
      <dsp:nvSpPr>
        <dsp:cNvPr id="0" name=""/>
        <dsp:cNvSpPr/>
      </dsp:nvSpPr>
      <dsp:spPr>
        <a:xfrm>
          <a:off x="1734754" y="1113481"/>
          <a:ext cx="1485936" cy="1484641"/>
        </a:xfrm>
        <a:prstGeom prst="roundRect">
          <a:avLst/>
        </a:prstGeom>
        <a:solidFill>
          <a:schemeClr val="lt1">
            <a:hueOff val="0"/>
            <a:satOff val="0"/>
            <a:lumOff val="0"/>
            <a:alphaOff val="0"/>
          </a:schemeClr>
        </a:solidFill>
        <a:ln w="55000" cap="flat" cmpd="thickThin"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400"/>
            </a:spcAft>
            <a:buClrTx/>
            <a:buSzTx/>
            <a:buFontTx/>
            <a:buNone/>
            <a:tabLst/>
            <a:defRPr/>
          </a:pPr>
          <a:r>
            <a:rPr lang="en-US" sz="1200" b="0" kern="1200" dirty="0"/>
            <a:t>Stereotypes</a:t>
          </a:r>
        </a:p>
        <a:p>
          <a:pPr marL="0" lvl="0" algn="ctr" defTabSz="533400">
            <a:lnSpc>
              <a:spcPct val="100000"/>
            </a:lnSpc>
            <a:spcBef>
              <a:spcPct val="0"/>
            </a:spcBef>
            <a:spcAft>
              <a:spcPts val="400"/>
            </a:spcAft>
            <a:buNone/>
          </a:pPr>
          <a:r>
            <a:rPr lang="en-US" sz="1200" b="0" kern="1200" dirty="0"/>
            <a:t>Prejudice</a:t>
          </a:r>
        </a:p>
        <a:p>
          <a:pPr marL="0" marR="0" lvl="0" indent="0" algn="ctr" defTabSz="533400" eaLnBrk="1" fontAlgn="auto" latinLnBrk="0" hangingPunct="1">
            <a:lnSpc>
              <a:spcPct val="100000"/>
            </a:lnSpc>
            <a:spcBef>
              <a:spcPct val="0"/>
            </a:spcBef>
            <a:spcAft>
              <a:spcPts val="400"/>
            </a:spcAft>
            <a:buClrTx/>
            <a:buSzTx/>
            <a:buFontTx/>
            <a:buNone/>
            <a:tabLst/>
            <a:defRPr/>
          </a:pPr>
          <a:r>
            <a:rPr lang="en-US" sz="1200" b="0" kern="1200" dirty="0"/>
            <a:t>Over-valued Beliefs</a:t>
          </a:r>
        </a:p>
        <a:p>
          <a:pPr marL="0" lvl="0" algn="ctr" defTabSz="533400">
            <a:lnSpc>
              <a:spcPct val="100000"/>
            </a:lnSpc>
            <a:spcBef>
              <a:spcPct val="0"/>
            </a:spcBef>
            <a:spcAft>
              <a:spcPts val="400"/>
            </a:spcAft>
            <a:buNone/>
          </a:pPr>
          <a:r>
            <a:rPr lang="en-US" sz="1200" b="0" kern="1200" dirty="0"/>
            <a:t>Obsessions</a:t>
          </a:r>
        </a:p>
        <a:p>
          <a:pPr marL="0" lvl="0" algn="ctr" defTabSz="533400">
            <a:lnSpc>
              <a:spcPct val="100000"/>
            </a:lnSpc>
            <a:spcBef>
              <a:spcPct val="0"/>
            </a:spcBef>
            <a:spcAft>
              <a:spcPts val="400"/>
            </a:spcAft>
            <a:buNone/>
          </a:pPr>
          <a:r>
            <a:rPr lang="en-US" sz="1200" b="0" kern="1200" dirty="0"/>
            <a:t>Fanaticism</a:t>
          </a:r>
        </a:p>
      </dsp:txBody>
      <dsp:txXfrm>
        <a:off x="1807228" y="1185955"/>
        <a:ext cx="1340988" cy="1339693"/>
      </dsp:txXfrm>
    </dsp:sp>
    <dsp:sp modelId="{C7B279B3-28DD-4193-8F14-292D1EA6075D}">
      <dsp:nvSpPr>
        <dsp:cNvPr id="0" name=""/>
        <dsp:cNvSpPr/>
      </dsp:nvSpPr>
      <dsp:spPr>
        <a:xfrm>
          <a:off x="3468112" y="1113481"/>
          <a:ext cx="1484526" cy="1484641"/>
        </a:xfrm>
        <a:prstGeom prst="roundRect">
          <a:avLst/>
        </a:prstGeom>
        <a:solidFill>
          <a:schemeClr val="lt1">
            <a:hueOff val="0"/>
            <a:satOff val="0"/>
            <a:lumOff val="0"/>
            <a:alphaOff val="0"/>
          </a:schemeClr>
        </a:solidFill>
        <a:ln w="55000" cap="flat" cmpd="thickThin"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Delusions</a:t>
          </a:r>
        </a:p>
      </dsp:txBody>
      <dsp:txXfrm>
        <a:off x="3540581" y="1185950"/>
        <a:ext cx="1339588" cy="1339703"/>
      </dsp:txXfrm>
    </dsp:sp>
    <dsp:sp modelId="{020DD28A-8573-44B6-9FCB-0D8A17A5B57C}">
      <dsp:nvSpPr>
        <dsp:cNvPr id="0" name=""/>
        <dsp:cNvSpPr/>
      </dsp:nvSpPr>
      <dsp:spPr>
        <a:xfrm>
          <a:off x="5200060" y="1113481"/>
          <a:ext cx="1508635" cy="1484641"/>
        </a:xfrm>
        <a:prstGeom prst="roundRect">
          <a:avLst/>
        </a:prstGeom>
        <a:solidFill>
          <a:schemeClr val="lt1">
            <a:hueOff val="0"/>
            <a:satOff val="0"/>
            <a:lumOff val="0"/>
            <a:alphaOff val="0"/>
          </a:schemeClr>
        </a:solidFill>
        <a:ln w="55000" cap="flat" cmpd="thickThin"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Hallucinations</a:t>
          </a:r>
        </a:p>
      </dsp:txBody>
      <dsp:txXfrm>
        <a:off x="5272534" y="1185955"/>
        <a:ext cx="1363687" cy="13396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08AD4-64C6-4F8F-AF14-8F66A3F4B6EA}">
      <dsp:nvSpPr>
        <dsp:cNvPr id="0" name=""/>
        <dsp:cNvSpPr/>
      </dsp:nvSpPr>
      <dsp:spPr>
        <a:xfrm>
          <a:off x="2296143" y="1730161"/>
          <a:ext cx="2114641" cy="2114641"/>
        </a:xfrm>
        <a:prstGeom prst="gear9">
          <a:avLst/>
        </a:prstGeom>
        <a:gradFill rotWithShape="1">
          <a:gsLst>
            <a:gs pos="0">
              <a:schemeClr val="accent6">
                <a:tint val="62000"/>
                <a:satMod val="180000"/>
              </a:schemeClr>
            </a:gs>
            <a:gs pos="65000">
              <a:schemeClr val="accent6">
                <a:tint val="32000"/>
                <a:satMod val="250000"/>
              </a:schemeClr>
            </a:gs>
            <a:gs pos="100000">
              <a:schemeClr val="accent6">
                <a:tint val="23000"/>
                <a:satMod val="300000"/>
              </a:schemeClr>
            </a:gs>
          </a:gsLst>
          <a:lin ang="16200000" scaled="0"/>
        </a:gradFill>
        <a:ln w="9525" cap="flat" cmpd="sng" algn="ctr">
          <a:solidFill>
            <a:schemeClr val="tx2"/>
          </a:solidFill>
          <a:prstDash val="solid"/>
        </a:ln>
        <a:effectLst>
          <a:outerShdw blurRad="50800" dist="38100" dir="5400000" rotWithShape="0">
            <a:srgbClr val="000000">
              <a:alpha val="35000"/>
            </a:srgbClr>
          </a:outerShdw>
        </a:effectLst>
        <a:scene3d>
          <a:camera prst="orthographicFront"/>
          <a:lightRig rig="threePt" dir="t"/>
        </a:scene3d>
        <a:sp3d>
          <a:bevelT/>
        </a:sp3d>
      </dsp:spPr>
      <dsp:style>
        <a:lnRef idx="1">
          <a:schemeClr val="accent6"/>
        </a:lnRef>
        <a:fillRef idx="2">
          <a:schemeClr val="accent6"/>
        </a:fillRef>
        <a:effectRef idx="1">
          <a:schemeClr val="accent6"/>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Trauma </a:t>
          </a:r>
        </a:p>
      </dsp:txBody>
      <dsp:txXfrm>
        <a:off x="2721280" y="2225506"/>
        <a:ext cx="1264367" cy="1086969"/>
      </dsp:txXfrm>
    </dsp:sp>
    <dsp:sp modelId="{E5DB272D-E1E1-4C3F-ABBB-EBAF82D1CA96}">
      <dsp:nvSpPr>
        <dsp:cNvPr id="0" name=""/>
        <dsp:cNvSpPr/>
      </dsp:nvSpPr>
      <dsp:spPr>
        <a:xfrm>
          <a:off x="1065806" y="1230336"/>
          <a:ext cx="1537921" cy="1537921"/>
        </a:xfrm>
        <a:prstGeom prst="gear6">
          <a:avLst/>
        </a:prstGeom>
        <a:gradFill rotWithShape="1">
          <a:gsLst>
            <a:gs pos="0">
              <a:schemeClr val="accent5">
                <a:tint val="62000"/>
                <a:satMod val="180000"/>
              </a:schemeClr>
            </a:gs>
            <a:gs pos="65000">
              <a:schemeClr val="accent5">
                <a:tint val="32000"/>
                <a:satMod val="250000"/>
              </a:schemeClr>
            </a:gs>
            <a:gs pos="100000">
              <a:schemeClr val="accent5">
                <a:tint val="23000"/>
                <a:satMod val="300000"/>
              </a:schemeClr>
            </a:gs>
          </a:gsLst>
          <a:lin ang="16200000" scaled="0"/>
        </a:gradFill>
        <a:ln w="9525" cap="flat" cmpd="sng" algn="ctr">
          <a:solidFill>
            <a:schemeClr val="tx1"/>
          </a:solidFill>
          <a:prstDash val="solid"/>
        </a:ln>
        <a:effectLst>
          <a:outerShdw blurRad="50800" dist="38100" dir="5400000" rotWithShape="0">
            <a:srgbClr val="000000">
              <a:alpha val="35000"/>
            </a:srgbClr>
          </a:outerShdw>
        </a:effectLst>
        <a:scene3d>
          <a:camera prst="orthographicFront"/>
          <a:lightRig rig="threePt" dir="t"/>
        </a:scene3d>
        <a:sp3d>
          <a:bevelT/>
        </a:sp3d>
      </dsp:spPr>
      <dsp:style>
        <a:lnRef idx="1">
          <a:schemeClr val="accent5"/>
        </a:lnRef>
        <a:fillRef idx="2">
          <a:schemeClr val="accent5"/>
        </a:fillRef>
        <a:effectRef idx="1">
          <a:schemeClr val="accent5"/>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Life Cycle</a:t>
          </a:r>
        </a:p>
      </dsp:txBody>
      <dsp:txXfrm>
        <a:off x="1452982" y="1619852"/>
        <a:ext cx="763569" cy="758889"/>
      </dsp:txXfrm>
    </dsp:sp>
    <dsp:sp modelId="{668B0CEB-3FE0-440D-8FEB-18450B29AD56}">
      <dsp:nvSpPr>
        <dsp:cNvPr id="0" name=""/>
        <dsp:cNvSpPr/>
      </dsp:nvSpPr>
      <dsp:spPr>
        <a:xfrm rot="20700000">
          <a:off x="1927199" y="169328"/>
          <a:ext cx="1506848" cy="1506848"/>
        </a:xfrm>
        <a:prstGeom prst="gear6">
          <a:avLst/>
        </a:prstGeom>
        <a:gradFill rotWithShape="1">
          <a:gsLst>
            <a:gs pos="0">
              <a:schemeClr val="accent4">
                <a:tint val="62000"/>
                <a:satMod val="180000"/>
              </a:schemeClr>
            </a:gs>
            <a:gs pos="65000">
              <a:schemeClr val="accent4">
                <a:tint val="32000"/>
                <a:satMod val="250000"/>
              </a:schemeClr>
            </a:gs>
            <a:gs pos="100000">
              <a:schemeClr val="accent4">
                <a:tint val="23000"/>
                <a:satMod val="300000"/>
              </a:schemeClr>
            </a:gs>
          </a:gsLst>
          <a:lin ang="16200000" scaled="0"/>
        </a:gradFill>
        <a:ln w="9525" cap="flat" cmpd="sng" algn="ctr">
          <a:solidFill>
            <a:schemeClr val="tx1"/>
          </a:solidFill>
          <a:prstDash val="solid"/>
        </a:ln>
        <a:effectLst>
          <a:outerShdw blurRad="50800" dist="38100" dir="5400000" rotWithShape="0">
            <a:srgbClr val="000000">
              <a:alpha val="35000"/>
            </a:srgbClr>
          </a:outerShdw>
        </a:effectLst>
        <a:scene3d>
          <a:camera prst="orthographicFront"/>
          <a:lightRig rig="threePt" dir="t"/>
        </a:scene3d>
        <a:sp3d>
          <a:bevelT/>
        </a:sp3d>
      </dsp:spPr>
      <dsp:style>
        <a:lnRef idx="1">
          <a:schemeClr val="accent4"/>
        </a:lnRef>
        <a:fillRef idx="2">
          <a:schemeClr val="accent4"/>
        </a:fillRef>
        <a:effectRef idx="1">
          <a:schemeClr val="accent4"/>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Life Tasks</a:t>
          </a:r>
        </a:p>
      </dsp:txBody>
      <dsp:txXfrm rot="-20700000">
        <a:off x="2257695" y="499824"/>
        <a:ext cx="845856" cy="845856"/>
      </dsp:txXfrm>
    </dsp:sp>
    <dsp:sp modelId="{A388481B-4D9B-474E-80CD-8C0FB882C4C7}">
      <dsp:nvSpPr>
        <dsp:cNvPr id="0" name=""/>
        <dsp:cNvSpPr/>
      </dsp:nvSpPr>
      <dsp:spPr>
        <a:xfrm>
          <a:off x="2129746" y="1413218"/>
          <a:ext cx="2706741" cy="2706741"/>
        </a:xfrm>
        <a:prstGeom prst="circularArrow">
          <a:avLst>
            <a:gd name="adj1" fmla="val 4688"/>
            <a:gd name="adj2" fmla="val 299029"/>
            <a:gd name="adj3" fmla="val 2507347"/>
            <a:gd name="adj4" fmla="val 15880407"/>
            <a:gd name="adj5" fmla="val 5469"/>
          </a:avLst>
        </a:prstGeom>
        <a:solidFill>
          <a:schemeClr val="dk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067E3B42-1C12-4DEF-BF19-44305B5319E5}">
      <dsp:nvSpPr>
        <dsp:cNvPr id="0" name=""/>
        <dsp:cNvSpPr/>
      </dsp:nvSpPr>
      <dsp:spPr>
        <a:xfrm>
          <a:off x="793443" y="891553"/>
          <a:ext cx="1966616" cy="1966616"/>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FA0061DB-188D-4A9A-892D-974615BCD46B}">
      <dsp:nvSpPr>
        <dsp:cNvPr id="0" name=""/>
        <dsp:cNvSpPr/>
      </dsp:nvSpPr>
      <dsp:spPr>
        <a:xfrm>
          <a:off x="1578650" y="-159228"/>
          <a:ext cx="2120408" cy="2120408"/>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ABC2E-B0A0-4A0C-816E-9CCC6E0C92F8}">
      <dsp:nvSpPr>
        <dsp:cNvPr id="0" name=""/>
        <dsp:cNvSpPr/>
      </dsp:nvSpPr>
      <dsp:spPr>
        <a:xfrm>
          <a:off x="1905" y="427841"/>
          <a:ext cx="1857374" cy="547200"/>
        </a:xfrm>
        <a:prstGeom prst="rect">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Neurosis</a:t>
          </a:r>
        </a:p>
      </dsp:txBody>
      <dsp:txXfrm>
        <a:off x="1905" y="427841"/>
        <a:ext cx="1857374" cy="547200"/>
      </dsp:txXfrm>
    </dsp:sp>
    <dsp:sp modelId="{3491F454-36E1-476D-8763-00922679DA7C}">
      <dsp:nvSpPr>
        <dsp:cNvPr id="0" name=""/>
        <dsp:cNvSpPr/>
      </dsp:nvSpPr>
      <dsp:spPr>
        <a:xfrm>
          <a:off x="1905" y="975041"/>
          <a:ext cx="1857374" cy="2242664"/>
        </a:xfrm>
        <a:prstGeom prst="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100000"/>
            </a:lnSpc>
            <a:spcBef>
              <a:spcPct val="0"/>
            </a:spcBef>
            <a:spcAft>
              <a:spcPct val="15000"/>
            </a:spcAft>
            <a:buFont typeface="Wingdings" panose="05000000000000000000" pitchFamily="2" charset="2"/>
            <a:buChar char="§"/>
          </a:pPr>
          <a:endParaRPr lang="en-US" sz="1200" kern="1200" dirty="0"/>
        </a:p>
        <a:p>
          <a:pPr marL="114300" lvl="1" indent="-114300" algn="ctr" defTabSz="622300">
            <a:lnSpc>
              <a:spcPct val="100000"/>
            </a:lnSpc>
            <a:spcBef>
              <a:spcPct val="0"/>
            </a:spcBef>
            <a:spcAft>
              <a:spcPct val="15000"/>
            </a:spcAft>
            <a:buFont typeface="Wingdings" panose="05000000000000000000" pitchFamily="2" charset="2"/>
            <a:buNone/>
          </a:pPr>
          <a:r>
            <a:rPr lang="en-US" sz="1400" b="1" kern="1200" dirty="0"/>
            <a:t>“Yes, but…”</a:t>
          </a:r>
        </a:p>
        <a:p>
          <a:pPr marL="57150" lvl="1" indent="-57150" algn="ctr" defTabSz="533400">
            <a:lnSpc>
              <a:spcPct val="100000"/>
            </a:lnSpc>
            <a:spcBef>
              <a:spcPct val="0"/>
            </a:spcBef>
            <a:spcAft>
              <a:spcPct val="15000"/>
            </a:spcAft>
            <a:buFont typeface="Wingdings" panose="05000000000000000000" pitchFamily="2" charset="2"/>
            <a:buChar char="§"/>
          </a:pPr>
          <a:endParaRPr lang="en-US" sz="1000" kern="1200" dirty="0"/>
        </a:p>
        <a:p>
          <a:pPr marL="114300" lvl="1" indent="-114300" algn="ctr" defTabSz="914400">
            <a:lnSpc>
              <a:spcPct val="100000"/>
            </a:lnSpc>
            <a:spcBef>
              <a:spcPct val="0"/>
            </a:spcBef>
            <a:spcAft>
              <a:spcPct val="15000"/>
            </a:spcAft>
            <a:buFont typeface="Wingdings" panose="05000000000000000000" pitchFamily="2" charset="2"/>
            <a:buChar char="§"/>
          </a:pPr>
          <a:r>
            <a:rPr lang="en-US" sz="1200" kern="1200" dirty="0"/>
            <a:t>Exempt from the Rules:   I know the rules but want to be excused from them.</a:t>
          </a:r>
        </a:p>
        <a:p>
          <a:pPr marL="57150" lvl="1" indent="-57150" algn="ctr" defTabSz="533400">
            <a:lnSpc>
              <a:spcPct val="100000"/>
            </a:lnSpc>
            <a:spcBef>
              <a:spcPct val="0"/>
            </a:spcBef>
            <a:spcAft>
              <a:spcPct val="15000"/>
            </a:spcAft>
            <a:buFont typeface="Wingdings" panose="05000000000000000000" pitchFamily="2" charset="2"/>
            <a:buChar char="§"/>
          </a:pPr>
          <a:endParaRPr lang="en-US" sz="900" kern="1200" dirty="0"/>
        </a:p>
        <a:p>
          <a:pPr marL="114300" lvl="1" indent="-114300" algn="ctr" defTabSz="533400">
            <a:lnSpc>
              <a:spcPct val="100000"/>
            </a:lnSpc>
            <a:spcBef>
              <a:spcPct val="0"/>
            </a:spcBef>
            <a:spcAft>
              <a:spcPct val="15000"/>
            </a:spcAft>
            <a:buFont typeface="Wingdings" panose="05000000000000000000" pitchFamily="2" charset="2"/>
            <a:buChar char="§"/>
          </a:pPr>
          <a:r>
            <a:rPr lang="en-US" sz="1200" kern="1200" dirty="0"/>
            <a:t>The Goal is to escape judgment or to be    judged less harshly.</a:t>
          </a:r>
        </a:p>
        <a:p>
          <a:pPr marL="114300" lvl="1" indent="-114300" algn="ctr" defTabSz="533400">
            <a:lnSpc>
              <a:spcPct val="100000"/>
            </a:lnSpc>
            <a:spcBef>
              <a:spcPct val="0"/>
            </a:spcBef>
            <a:spcAft>
              <a:spcPct val="15000"/>
            </a:spcAft>
            <a:buFont typeface="Wingdings" panose="05000000000000000000" pitchFamily="2" charset="2"/>
            <a:buChar char="§"/>
          </a:pPr>
          <a:endParaRPr lang="en-US" sz="1200" kern="1200" dirty="0"/>
        </a:p>
      </dsp:txBody>
      <dsp:txXfrm>
        <a:off x="1905" y="975041"/>
        <a:ext cx="1857374" cy="2242664"/>
      </dsp:txXfrm>
    </dsp:sp>
    <dsp:sp modelId="{8B8C8541-9FBF-4B23-9BB8-D6D6C73EECBD}">
      <dsp:nvSpPr>
        <dsp:cNvPr id="0" name=""/>
        <dsp:cNvSpPr/>
      </dsp:nvSpPr>
      <dsp:spPr>
        <a:xfrm>
          <a:off x="2119312" y="427841"/>
          <a:ext cx="1857374" cy="547200"/>
        </a:xfrm>
        <a:prstGeom prst="rect">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Sociopathology</a:t>
          </a:r>
        </a:p>
      </dsp:txBody>
      <dsp:txXfrm>
        <a:off x="2119312" y="427841"/>
        <a:ext cx="1857374" cy="547200"/>
      </dsp:txXfrm>
    </dsp:sp>
    <dsp:sp modelId="{48151E26-F6B8-4843-97B9-796E57E6E84C}">
      <dsp:nvSpPr>
        <dsp:cNvPr id="0" name=""/>
        <dsp:cNvSpPr/>
      </dsp:nvSpPr>
      <dsp:spPr>
        <a:xfrm>
          <a:off x="2119312" y="975041"/>
          <a:ext cx="1857374" cy="2242664"/>
        </a:xfrm>
        <a:prstGeom prst="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Font typeface="Wingdings" panose="05000000000000000000" pitchFamily="2" charset="2"/>
            <a:buChar char="§"/>
          </a:pPr>
          <a:endParaRPr lang="en-US" sz="1200" kern="1200" dirty="0"/>
        </a:p>
        <a:p>
          <a:pPr marL="114300" lvl="1" indent="-114300" algn="ctr" defTabSz="622300">
            <a:lnSpc>
              <a:spcPct val="90000"/>
            </a:lnSpc>
            <a:spcBef>
              <a:spcPct val="0"/>
            </a:spcBef>
            <a:spcAft>
              <a:spcPct val="15000"/>
            </a:spcAft>
            <a:buFont typeface="Wingdings" panose="05000000000000000000" pitchFamily="2" charset="2"/>
            <a:buNone/>
          </a:pPr>
          <a:r>
            <a:rPr lang="en-US" sz="1400" b="1" kern="1200" dirty="0"/>
            <a:t>“F-You!”</a:t>
          </a:r>
        </a:p>
        <a:p>
          <a:pPr marL="114300" lvl="1" indent="-114300" algn="ctr" defTabSz="533400">
            <a:lnSpc>
              <a:spcPct val="90000"/>
            </a:lnSpc>
            <a:spcBef>
              <a:spcPct val="0"/>
            </a:spcBef>
            <a:spcAft>
              <a:spcPct val="15000"/>
            </a:spcAft>
            <a:buFont typeface="Wingdings" panose="05000000000000000000" pitchFamily="2" charset="2"/>
            <a:buChar char="§"/>
          </a:pPr>
          <a:endParaRPr lang="en-US" sz="1200" kern="1200" dirty="0"/>
        </a:p>
        <a:p>
          <a:pPr marL="114300" lvl="1" indent="-114300" algn="ctr" defTabSz="533400">
            <a:lnSpc>
              <a:spcPct val="100000"/>
            </a:lnSpc>
            <a:spcBef>
              <a:spcPct val="0"/>
            </a:spcBef>
            <a:spcAft>
              <a:spcPct val="15000"/>
            </a:spcAft>
            <a:buFont typeface="Wingdings" panose="05000000000000000000" pitchFamily="2" charset="2"/>
            <a:buChar char="§"/>
          </a:pPr>
          <a:r>
            <a:rPr lang="en-US" sz="1200" kern="1200" dirty="0"/>
            <a:t>Defy the Rules:           I’m above the rules; they’re for chumps!</a:t>
          </a:r>
        </a:p>
        <a:p>
          <a:pPr marL="114300" lvl="1" indent="-114300" algn="ctr" defTabSz="533400">
            <a:lnSpc>
              <a:spcPct val="90000"/>
            </a:lnSpc>
            <a:spcBef>
              <a:spcPct val="0"/>
            </a:spcBef>
            <a:spcAft>
              <a:spcPct val="15000"/>
            </a:spcAft>
            <a:buFont typeface="Wingdings" panose="05000000000000000000" pitchFamily="2" charset="2"/>
            <a:buChar char="§"/>
          </a:pPr>
          <a:endParaRPr lang="en-US" sz="1200" kern="1200" dirty="0"/>
        </a:p>
        <a:p>
          <a:pPr marL="114300" lvl="1" indent="-114300" algn="ctr" defTabSz="533400">
            <a:lnSpc>
              <a:spcPct val="90000"/>
            </a:lnSpc>
            <a:spcBef>
              <a:spcPct val="0"/>
            </a:spcBef>
            <a:spcAft>
              <a:spcPct val="15000"/>
            </a:spcAft>
            <a:buFont typeface="Wingdings" panose="05000000000000000000" pitchFamily="2" charset="2"/>
            <a:buChar char="§"/>
          </a:pPr>
          <a:r>
            <a:rPr lang="en-US" sz="1200" kern="1200" dirty="0"/>
            <a:t>The Goal is to feel that one has got over,             or got even.</a:t>
          </a:r>
        </a:p>
        <a:p>
          <a:pPr marL="114300" lvl="1" indent="-114300" algn="ctr" defTabSz="533400">
            <a:lnSpc>
              <a:spcPct val="90000"/>
            </a:lnSpc>
            <a:spcBef>
              <a:spcPct val="0"/>
            </a:spcBef>
            <a:spcAft>
              <a:spcPct val="15000"/>
            </a:spcAft>
            <a:buFont typeface="Wingdings" panose="05000000000000000000" pitchFamily="2" charset="2"/>
            <a:buChar char="§"/>
          </a:pPr>
          <a:endParaRPr lang="en-US" sz="1200" kern="1200" dirty="0"/>
        </a:p>
      </dsp:txBody>
      <dsp:txXfrm>
        <a:off x="2119312" y="975041"/>
        <a:ext cx="1857374" cy="2242664"/>
      </dsp:txXfrm>
    </dsp:sp>
    <dsp:sp modelId="{307AFFC3-415B-4202-9EA6-D39CACC31B27}">
      <dsp:nvSpPr>
        <dsp:cNvPr id="0" name=""/>
        <dsp:cNvSpPr/>
      </dsp:nvSpPr>
      <dsp:spPr>
        <a:xfrm>
          <a:off x="4236719" y="427841"/>
          <a:ext cx="1857374" cy="547200"/>
        </a:xfrm>
        <a:prstGeom prst="rect">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Psychosis</a:t>
          </a:r>
        </a:p>
      </dsp:txBody>
      <dsp:txXfrm>
        <a:off x="4236719" y="427841"/>
        <a:ext cx="1857374" cy="547200"/>
      </dsp:txXfrm>
    </dsp:sp>
    <dsp:sp modelId="{D77B2E18-3443-4CDC-97BA-1909043B4D3E}">
      <dsp:nvSpPr>
        <dsp:cNvPr id="0" name=""/>
        <dsp:cNvSpPr/>
      </dsp:nvSpPr>
      <dsp:spPr>
        <a:xfrm>
          <a:off x="4236719" y="975041"/>
          <a:ext cx="1857374" cy="2242664"/>
        </a:xfrm>
        <a:prstGeom prst="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100000"/>
            </a:lnSpc>
            <a:spcBef>
              <a:spcPct val="0"/>
            </a:spcBef>
            <a:spcAft>
              <a:spcPct val="15000"/>
            </a:spcAft>
            <a:buFont typeface="Wingdings" panose="05000000000000000000" pitchFamily="2" charset="2"/>
            <a:buChar char="§"/>
          </a:pPr>
          <a:endParaRPr lang="en-US" sz="1200" kern="1200" dirty="0"/>
        </a:p>
        <a:p>
          <a:pPr marL="114300" lvl="1" indent="-114300" algn="ctr" defTabSz="622300">
            <a:lnSpc>
              <a:spcPct val="100000"/>
            </a:lnSpc>
            <a:spcBef>
              <a:spcPct val="0"/>
            </a:spcBef>
            <a:spcAft>
              <a:spcPct val="15000"/>
            </a:spcAft>
            <a:buFont typeface="Wingdings" panose="05000000000000000000" pitchFamily="2" charset="2"/>
            <a:buNone/>
          </a:pPr>
          <a:r>
            <a:rPr lang="en-US" sz="1400" b="1" kern="1200" dirty="0"/>
            <a:t>“No!”</a:t>
          </a:r>
        </a:p>
        <a:p>
          <a:pPr marL="57150" lvl="1" indent="-57150" algn="ctr" defTabSz="400050">
            <a:lnSpc>
              <a:spcPct val="100000"/>
            </a:lnSpc>
            <a:spcBef>
              <a:spcPct val="0"/>
            </a:spcBef>
            <a:spcAft>
              <a:spcPct val="15000"/>
            </a:spcAft>
            <a:buFont typeface="Wingdings" panose="05000000000000000000" pitchFamily="2" charset="2"/>
            <a:buNone/>
          </a:pPr>
          <a:endParaRPr lang="en-US" sz="900" b="1" kern="1200" dirty="0"/>
        </a:p>
        <a:p>
          <a:pPr marL="114300" lvl="1" indent="-114300" algn="ctr" defTabSz="533400">
            <a:lnSpc>
              <a:spcPct val="100000"/>
            </a:lnSpc>
            <a:spcBef>
              <a:spcPct val="0"/>
            </a:spcBef>
            <a:spcAft>
              <a:spcPct val="15000"/>
            </a:spcAft>
            <a:buFont typeface="Wingdings" panose="05000000000000000000" pitchFamily="2" charset="2"/>
            <a:buChar char="§"/>
          </a:pPr>
          <a:r>
            <a:rPr lang="en-US" sz="1200" kern="1200" dirty="0"/>
            <a:t>Negate the Rules:</a:t>
          </a:r>
        </a:p>
        <a:p>
          <a:pPr marL="114300" lvl="1" indent="-114300" algn="ctr" defTabSz="533400">
            <a:lnSpc>
              <a:spcPct val="100000"/>
            </a:lnSpc>
            <a:spcBef>
              <a:spcPct val="0"/>
            </a:spcBef>
            <a:spcAft>
              <a:spcPct val="15000"/>
            </a:spcAft>
            <a:buFont typeface="Wingdings" panose="05000000000000000000" pitchFamily="2" charset="2"/>
            <a:buNone/>
          </a:pPr>
          <a:r>
            <a:rPr lang="en-US" sz="1200" kern="1200" dirty="0"/>
            <a:t>I will create my own rules so that I do not fail.</a:t>
          </a:r>
        </a:p>
        <a:p>
          <a:pPr marL="57150" lvl="1" indent="-57150" algn="ctr" defTabSz="355600">
            <a:lnSpc>
              <a:spcPct val="100000"/>
            </a:lnSpc>
            <a:spcBef>
              <a:spcPct val="0"/>
            </a:spcBef>
            <a:spcAft>
              <a:spcPct val="15000"/>
            </a:spcAft>
            <a:buFont typeface="Wingdings" panose="05000000000000000000" pitchFamily="2" charset="2"/>
            <a:buNone/>
          </a:pPr>
          <a:endParaRPr lang="en-US" sz="800" kern="1200" dirty="0"/>
        </a:p>
        <a:p>
          <a:pPr marL="114300" lvl="1" indent="-114300" algn="ctr" defTabSz="533400">
            <a:lnSpc>
              <a:spcPct val="100000"/>
            </a:lnSpc>
            <a:spcBef>
              <a:spcPct val="0"/>
            </a:spcBef>
            <a:spcAft>
              <a:spcPct val="15000"/>
            </a:spcAft>
            <a:buFont typeface="Wingdings" panose="05000000000000000000" pitchFamily="2" charset="2"/>
            <a:buChar char="§"/>
          </a:pPr>
          <a:r>
            <a:rPr lang="en-US" sz="1200" kern="1200" dirty="0"/>
            <a:t>The Goal is ostracism;    to be left alone and isolated. Expulsion.</a:t>
          </a:r>
        </a:p>
        <a:p>
          <a:pPr marL="114300" lvl="1" indent="-114300" algn="ctr" defTabSz="533400">
            <a:lnSpc>
              <a:spcPct val="100000"/>
            </a:lnSpc>
            <a:spcBef>
              <a:spcPct val="0"/>
            </a:spcBef>
            <a:spcAft>
              <a:spcPct val="15000"/>
            </a:spcAft>
            <a:buFont typeface="Wingdings" panose="05000000000000000000" pitchFamily="2" charset="2"/>
            <a:buChar char="§"/>
          </a:pPr>
          <a:endParaRPr lang="en-US" sz="1200" kern="1200" dirty="0"/>
        </a:p>
      </dsp:txBody>
      <dsp:txXfrm>
        <a:off x="4236719" y="975041"/>
        <a:ext cx="1857374" cy="22426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D384A-BB38-46B6-B69E-06F6359CAA69}">
      <dsp:nvSpPr>
        <dsp:cNvPr id="0" name=""/>
        <dsp:cNvSpPr/>
      </dsp:nvSpPr>
      <dsp:spPr>
        <a:xfrm>
          <a:off x="1374925" y="501235"/>
          <a:ext cx="3346149" cy="3346149"/>
        </a:xfrm>
        <a:prstGeom prst="blockArc">
          <a:avLst>
            <a:gd name="adj1" fmla="val 9000000"/>
            <a:gd name="adj2" fmla="val 16200000"/>
            <a:gd name="adj3" fmla="val 4636"/>
          </a:avLst>
        </a:prstGeom>
        <a:gradFill rotWithShape="0">
          <a:gsLst>
            <a:gs pos="0">
              <a:schemeClr val="dk2">
                <a:tint val="60000"/>
                <a:hueOff val="0"/>
                <a:satOff val="0"/>
                <a:lumOff val="0"/>
                <a:alphaOff val="0"/>
                <a:tint val="62000"/>
                <a:satMod val="180000"/>
              </a:schemeClr>
            </a:gs>
            <a:gs pos="65000">
              <a:schemeClr val="dk2">
                <a:tint val="60000"/>
                <a:hueOff val="0"/>
                <a:satOff val="0"/>
                <a:lumOff val="0"/>
                <a:alphaOff val="0"/>
                <a:tint val="32000"/>
                <a:satMod val="250000"/>
              </a:schemeClr>
            </a:gs>
            <a:gs pos="100000">
              <a:schemeClr val="dk2">
                <a:tint val="60000"/>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sp>
    <dsp:sp modelId="{85981006-0305-4B5D-AB63-854F6426FCDC}">
      <dsp:nvSpPr>
        <dsp:cNvPr id="0" name=""/>
        <dsp:cNvSpPr/>
      </dsp:nvSpPr>
      <dsp:spPr>
        <a:xfrm>
          <a:off x="1374925" y="501235"/>
          <a:ext cx="3346149" cy="3346149"/>
        </a:xfrm>
        <a:prstGeom prst="blockArc">
          <a:avLst>
            <a:gd name="adj1" fmla="val 1800000"/>
            <a:gd name="adj2" fmla="val 9000000"/>
            <a:gd name="adj3" fmla="val 4636"/>
          </a:avLst>
        </a:prstGeom>
        <a:gradFill rotWithShape="0">
          <a:gsLst>
            <a:gs pos="0">
              <a:schemeClr val="dk2">
                <a:tint val="60000"/>
                <a:hueOff val="0"/>
                <a:satOff val="0"/>
                <a:lumOff val="0"/>
                <a:alphaOff val="0"/>
                <a:tint val="62000"/>
                <a:satMod val="180000"/>
              </a:schemeClr>
            </a:gs>
            <a:gs pos="65000">
              <a:schemeClr val="dk2">
                <a:tint val="60000"/>
                <a:hueOff val="0"/>
                <a:satOff val="0"/>
                <a:lumOff val="0"/>
                <a:alphaOff val="0"/>
                <a:tint val="32000"/>
                <a:satMod val="250000"/>
              </a:schemeClr>
            </a:gs>
            <a:gs pos="100000">
              <a:schemeClr val="dk2">
                <a:tint val="60000"/>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sp>
    <dsp:sp modelId="{7F5DC27E-E743-49B7-9166-4F46AFFC31CA}">
      <dsp:nvSpPr>
        <dsp:cNvPr id="0" name=""/>
        <dsp:cNvSpPr/>
      </dsp:nvSpPr>
      <dsp:spPr>
        <a:xfrm>
          <a:off x="1374925" y="501235"/>
          <a:ext cx="3346149" cy="3346149"/>
        </a:xfrm>
        <a:prstGeom prst="blockArc">
          <a:avLst>
            <a:gd name="adj1" fmla="val 16200000"/>
            <a:gd name="adj2" fmla="val 1800000"/>
            <a:gd name="adj3" fmla="val 4636"/>
          </a:avLst>
        </a:prstGeom>
        <a:gradFill rotWithShape="0">
          <a:gsLst>
            <a:gs pos="0">
              <a:schemeClr val="dk2">
                <a:tint val="60000"/>
                <a:hueOff val="0"/>
                <a:satOff val="0"/>
                <a:lumOff val="0"/>
                <a:alphaOff val="0"/>
                <a:tint val="62000"/>
                <a:satMod val="180000"/>
              </a:schemeClr>
            </a:gs>
            <a:gs pos="65000">
              <a:schemeClr val="dk2">
                <a:tint val="60000"/>
                <a:hueOff val="0"/>
                <a:satOff val="0"/>
                <a:lumOff val="0"/>
                <a:alphaOff val="0"/>
                <a:tint val="32000"/>
                <a:satMod val="250000"/>
              </a:schemeClr>
            </a:gs>
            <a:gs pos="100000">
              <a:schemeClr val="dk2">
                <a:tint val="60000"/>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sp>
    <dsp:sp modelId="{DF5E22CE-E283-474F-BB2D-2BB290FBEAA5}">
      <dsp:nvSpPr>
        <dsp:cNvPr id="0" name=""/>
        <dsp:cNvSpPr/>
      </dsp:nvSpPr>
      <dsp:spPr>
        <a:xfrm>
          <a:off x="2278558" y="1404868"/>
          <a:ext cx="1538882" cy="1538882"/>
        </a:xfrm>
        <a:prstGeom prst="ellipse">
          <a:avLst/>
        </a:prstGeom>
        <a:solidFill>
          <a:schemeClr val="bg1">
            <a:lumMod val="95000"/>
          </a:schemeClr>
        </a:solidFill>
        <a:ln>
          <a:solidFill>
            <a:schemeClr val="tx2"/>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Narrative</a:t>
          </a:r>
        </a:p>
        <a:p>
          <a:pPr marL="0" lvl="0" indent="0" algn="ctr" defTabSz="844550">
            <a:lnSpc>
              <a:spcPct val="90000"/>
            </a:lnSpc>
            <a:spcBef>
              <a:spcPct val="0"/>
            </a:spcBef>
            <a:spcAft>
              <a:spcPct val="35000"/>
            </a:spcAft>
            <a:buNone/>
          </a:pPr>
          <a:r>
            <a:rPr lang="en-US" sz="1600" kern="1200" dirty="0"/>
            <a:t>(Life Style)</a:t>
          </a:r>
        </a:p>
      </dsp:txBody>
      <dsp:txXfrm>
        <a:off x="2503922" y="1630232"/>
        <a:ext cx="1088154" cy="1088154"/>
      </dsp:txXfrm>
    </dsp:sp>
    <dsp:sp modelId="{E83A3149-DA15-43D6-9AC8-A17DBF3C38FE}">
      <dsp:nvSpPr>
        <dsp:cNvPr id="0" name=""/>
        <dsp:cNvSpPr/>
      </dsp:nvSpPr>
      <dsp:spPr>
        <a:xfrm>
          <a:off x="2509391" y="1406"/>
          <a:ext cx="1077217" cy="1077217"/>
        </a:xfrm>
        <a:prstGeom prst="ellipse">
          <a:avLst/>
        </a:prstGeom>
        <a:solidFill>
          <a:schemeClr val="bg1">
            <a:lumMod val="95000"/>
          </a:schemeClr>
        </a:solidFill>
        <a:ln>
          <a:solidFill>
            <a:schemeClr val="tx2"/>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t>Voices</a:t>
          </a:r>
        </a:p>
      </dsp:txBody>
      <dsp:txXfrm>
        <a:off x="2667146" y="159161"/>
        <a:ext cx="761707" cy="761707"/>
      </dsp:txXfrm>
    </dsp:sp>
    <dsp:sp modelId="{48B2915C-9BB1-4C70-9B1D-A5B5EBCBA414}">
      <dsp:nvSpPr>
        <dsp:cNvPr id="0" name=""/>
        <dsp:cNvSpPr/>
      </dsp:nvSpPr>
      <dsp:spPr>
        <a:xfrm>
          <a:off x="3924731" y="2452848"/>
          <a:ext cx="1077217" cy="1077217"/>
        </a:xfrm>
        <a:prstGeom prst="ellipse">
          <a:avLst/>
        </a:prstGeom>
        <a:solidFill>
          <a:schemeClr val="bg1">
            <a:lumMod val="95000"/>
          </a:schemeClr>
        </a:solidFill>
        <a:ln>
          <a:solidFill>
            <a:schemeClr val="tx2"/>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Triggers/</a:t>
          </a:r>
        </a:p>
        <a:p>
          <a:pPr marL="0" lvl="0" indent="0" algn="ctr" defTabSz="533400">
            <a:lnSpc>
              <a:spcPct val="90000"/>
            </a:lnSpc>
            <a:spcBef>
              <a:spcPct val="0"/>
            </a:spcBef>
            <a:spcAft>
              <a:spcPct val="35000"/>
            </a:spcAft>
            <a:buNone/>
          </a:pPr>
          <a:r>
            <a:rPr lang="en-US" sz="1200" kern="1200" dirty="0"/>
            <a:t>AT</a:t>
          </a:r>
        </a:p>
      </dsp:txBody>
      <dsp:txXfrm>
        <a:off x="4082486" y="2610603"/>
        <a:ext cx="761707" cy="761707"/>
      </dsp:txXfrm>
    </dsp:sp>
    <dsp:sp modelId="{5639F3E2-F625-4BB6-82F4-82F07C83744C}">
      <dsp:nvSpPr>
        <dsp:cNvPr id="0" name=""/>
        <dsp:cNvSpPr/>
      </dsp:nvSpPr>
      <dsp:spPr>
        <a:xfrm>
          <a:off x="1094050" y="2452848"/>
          <a:ext cx="1077217" cy="1077217"/>
        </a:xfrm>
        <a:prstGeom prst="ellipse">
          <a:avLst/>
        </a:prstGeom>
        <a:solidFill>
          <a:schemeClr val="bg1">
            <a:lumMod val="95000"/>
          </a:schemeClr>
        </a:solidFill>
        <a:ln>
          <a:solidFill>
            <a:schemeClr val="tx2"/>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Messages</a:t>
          </a:r>
        </a:p>
      </dsp:txBody>
      <dsp:txXfrm>
        <a:off x="1251805" y="2610603"/>
        <a:ext cx="761707" cy="7617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2EC42-2C07-4F9B-835A-46D1EAB4F7E5}">
      <dsp:nvSpPr>
        <dsp:cNvPr id="0" name=""/>
        <dsp:cNvSpPr/>
      </dsp:nvSpPr>
      <dsp:spPr>
        <a:xfrm>
          <a:off x="1596620" y="1181225"/>
          <a:ext cx="1443719" cy="1443719"/>
        </a:xfrm>
        <a:prstGeom prst="gear9">
          <a:avLst/>
        </a:prstGeom>
        <a:gradFill rotWithShape="1">
          <a:gsLst>
            <a:gs pos="0">
              <a:schemeClr val="accent2">
                <a:tint val="62000"/>
                <a:satMod val="180000"/>
              </a:schemeClr>
            </a:gs>
            <a:gs pos="65000">
              <a:schemeClr val="accent2">
                <a:tint val="32000"/>
                <a:satMod val="250000"/>
              </a:schemeClr>
            </a:gs>
            <a:gs pos="100000">
              <a:schemeClr val="accent2">
                <a:tint val="23000"/>
                <a:satMod val="300000"/>
              </a:schemeClr>
            </a:gs>
          </a:gsLst>
          <a:lin ang="16200000" scaled="0"/>
        </a:gradFill>
        <a:ln w="9525" cap="flat" cmpd="sng" algn="ctr">
          <a:solidFill>
            <a:schemeClr val="accent2"/>
          </a:solidFill>
          <a:prstDash val="solid"/>
        </a:ln>
        <a:effectLst>
          <a:outerShdw blurRad="50800" dist="38100" dir="5400000" rotWithShape="0">
            <a:srgbClr val="000000">
              <a:alpha val="35000"/>
            </a:srgbClr>
          </a:outerShdw>
        </a:effectLst>
        <a:scene3d>
          <a:camera prst="orthographicFront"/>
          <a:lightRig rig="threePt" dir="t"/>
        </a:scene3d>
        <a:sp3d>
          <a:bevelT/>
        </a:sp3d>
      </dsp:spPr>
      <dsp:style>
        <a:lnRef idx="1">
          <a:schemeClr val="accent2"/>
        </a:lnRef>
        <a:fillRef idx="2">
          <a:schemeClr val="accent2"/>
        </a:fillRef>
        <a:effectRef idx="1">
          <a:schemeClr val="accent2"/>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dirty="0"/>
            <a:t>Anger</a:t>
          </a:r>
        </a:p>
      </dsp:txBody>
      <dsp:txXfrm>
        <a:off x="1886872" y="1519409"/>
        <a:ext cx="863215" cy="742102"/>
      </dsp:txXfrm>
    </dsp:sp>
    <dsp:sp modelId="{A6374B58-A1E9-4ABC-9D79-23AA27F7A79B}">
      <dsp:nvSpPr>
        <dsp:cNvPr id="0" name=""/>
        <dsp:cNvSpPr/>
      </dsp:nvSpPr>
      <dsp:spPr>
        <a:xfrm>
          <a:off x="756638" y="839982"/>
          <a:ext cx="1049978" cy="1049978"/>
        </a:xfrm>
        <a:prstGeom prst="gear6">
          <a:avLst/>
        </a:prstGeom>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olidFill>
          <a:prstDash val="solid"/>
        </a:ln>
        <a:effectLst>
          <a:outerShdw blurRad="50800" dist="38100" dir="5400000" rotWithShape="0">
            <a:srgbClr val="000000">
              <a:alpha val="35000"/>
            </a:srgbClr>
          </a:outerShdw>
        </a:effectLst>
        <a:scene3d>
          <a:camera prst="orthographicFront"/>
          <a:lightRig rig="threePt" dir="t"/>
        </a:scene3d>
        <a:sp3d>
          <a:bevelT/>
        </a:sp3d>
      </dsp:spPr>
      <dsp:style>
        <a:lnRef idx="1">
          <a:schemeClr val="accent1"/>
        </a:lnRef>
        <a:fillRef idx="2">
          <a:schemeClr val="accent1"/>
        </a:fillRef>
        <a:effectRef idx="1">
          <a:schemeClr val="accent1"/>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Sadness</a:t>
          </a:r>
        </a:p>
      </dsp:txBody>
      <dsp:txXfrm>
        <a:off x="1020973" y="1105915"/>
        <a:ext cx="521308" cy="518112"/>
      </dsp:txXfrm>
    </dsp:sp>
    <dsp:sp modelId="{786FB0A0-8072-4ED5-9406-4E224642702D}">
      <dsp:nvSpPr>
        <dsp:cNvPr id="0" name=""/>
        <dsp:cNvSpPr/>
      </dsp:nvSpPr>
      <dsp:spPr>
        <a:xfrm rot="20700000">
          <a:off x="1344733" y="115604"/>
          <a:ext cx="1028764" cy="1028764"/>
        </a:xfrm>
        <a:prstGeom prst="gear6">
          <a:avLst/>
        </a:prstGeom>
        <a:gradFill rotWithShape="1">
          <a:gsLst>
            <a:gs pos="0">
              <a:schemeClr val="accent6">
                <a:tint val="62000"/>
                <a:satMod val="180000"/>
              </a:schemeClr>
            </a:gs>
            <a:gs pos="65000">
              <a:schemeClr val="accent6">
                <a:tint val="32000"/>
                <a:satMod val="250000"/>
              </a:schemeClr>
            </a:gs>
            <a:gs pos="100000">
              <a:schemeClr val="accent6">
                <a:tint val="23000"/>
                <a:satMod val="300000"/>
              </a:schemeClr>
            </a:gs>
          </a:gsLst>
          <a:lin ang="16200000" scaled="0"/>
        </a:gradFill>
        <a:ln w="9525" cap="flat" cmpd="sng" algn="ctr">
          <a:solidFill>
            <a:schemeClr val="accent6"/>
          </a:solidFill>
          <a:prstDash val="solid"/>
        </a:ln>
        <a:effectLst>
          <a:outerShdw blurRad="50800" dist="38100" dir="5400000" rotWithShape="0">
            <a:srgbClr val="000000">
              <a:alpha val="35000"/>
            </a:srgbClr>
          </a:outerShdw>
        </a:effectLst>
        <a:scene3d>
          <a:camera prst="orthographicFront"/>
          <a:lightRig rig="threePt" dir="t"/>
        </a:scene3d>
        <a:sp3d>
          <a:bevelT/>
        </a:sp3d>
      </dsp:spPr>
      <dsp:style>
        <a:lnRef idx="1">
          <a:schemeClr val="accent6"/>
        </a:lnRef>
        <a:fillRef idx="2">
          <a:schemeClr val="accent6"/>
        </a:fillRef>
        <a:effectRef idx="1">
          <a:schemeClr val="accent6"/>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Fear</a:t>
          </a:r>
        </a:p>
      </dsp:txBody>
      <dsp:txXfrm rot="-20700000">
        <a:off x="1570371" y="341242"/>
        <a:ext cx="577487" cy="577487"/>
      </dsp:txXfrm>
    </dsp:sp>
    <dsp:sp modelId="{73768F65-F347-426F-9870-9E7754224B25}">
      <dsp:nvSpPr>
        <dsp:cNvPr id="0" name=""/>
        <dsp:cNvSpPr/>
      </dsp:nvSpPr>
      <dsp:spPr>
        <a:xfrm rot="19077088">
          <a:off x="1549277" y="-273889"/>
          <a:ext cx="2134302" cy="2093241"/>
        </a:xfrm>
        <a:prstGeom prst="circularArrow">
          <a:avLst>
            <a:gd name="adj1" fmla="val 4687"/>
            <a:gd name="adj2" fmla="val 299029"/>
            <a:gd name="adj3" fmla="val 2461278"/>
            <a:gd name="adj4" fmla="val 15985032"/>
            <a:gd name="adj5" fmla="val 5469"/>
          </a:avLst>
        </a:prstGeom>
        <a:solidFill>
          <a:schemeClr val="dk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923493FB-5006-473D-8B41-ECF3C3E0C7DC}">
      <dsp:nvSpPr>
        <dsp:cNvPr id="0" name=""/>
        <dsp:cNvSpPr/>
      </dsp:nvSpPr>
      <dsp:spPr>
        <a:xfrm>
          <a:off x="570689" y="614396"/>
          <a:ext cx="1342659" cy="1342659"/>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7B3BF8D4-F5D7-41A3-98BE-95DF0EF2192E}">
      <dsp:nvSpPr>
        <dsp:cNvPr id="0" name=""/>
        <dsp:cNvSpPr/>
      </dsp:nvSpPr>
      <dsp:spPr>
        <a:xfrm>
          <a:off x="1106769" y="-102998"/>
          <a:ext cx="1447657" cy="1447657"/>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B65A-D111-47FE-AD13-AF5EC8EAEF84}">
      <dsp:nvSpPr>
        <dsp:cNvPr id="0" name=""/>
        <dsp:cNvSpPr/>
      </dsp:nvSpPr>
      <dsp:spPr>
        <a:xfrm>
          <a:off x="1759317" y="1025547"/>
          <a:ext cx="1172878" cy="117287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732EB1DB-61DC-42F8-AADD-C1220D741D6E}">
      <dsp:nvSpPr>
        <dsp:cNvPr id="0" name=""/>
        <dsp:cNvSpPr/>
      </dsp:nvSpPr>
      <dsp:spPr>
        <a:xfrm>
          <a:off x="1665487" y="341265"/>
          <a:ext cx="1360538" cy="787503"/>
        </a:xfrm>
        <a:prstGeom prst="rect">
          <a:avLst/>
        </a:prstGeom>
        <a:noFill/>
        <a:ln w="9525"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Father</a:t>
          </a:r>
        </a:p>
      </dsp:txBody>
      <dsp:txXfrm>
        <a:off x="1665487" y="341265"/>
        <a:ext cx="1360538" cy="787503"/>
      </dsp:txXfrm>
    </dsp:sp>
    <dsp:sp modelId="{4E22B91A-44FA-4156-A72C-CE284EBA5BFA}">
      <dsp:nvSpPr>
        <dsp:cNvPr id="0" name=""/>
        <dsp:cNvSpPr/>
      </dsp:nvSpPr>
      <dsp:spPr>
        <a:xfrm>
          <a:off x="2205480" y="1349597"/>
          <a:ext cx="1172878" cy="117287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4ADE2A7-2915-49BD-AC3F-EA2B5E67D131}">
      <dsp:nvSpPr>
        <dsp:cNvPr id="0" name=""/>
        <dsp:cNvSpPr/>
      </dsp:nvSpPr>
      <dsp:spPr>
        <a:xfrm>
          <a:off x="3471719" y="1109324"/>
          <a:ext cx="1219793" cy="854525"/>
        </a:xfrm>
        <a:prstGeom prst="rect">
          <a:avLst/>
        </a:prstGeom>
        <a:noFill/>
        <a:ln w="9525"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S2</a:t>
          </a:r>
        </a:p>
      </dsp:txBody>
      <dsp:txXfrm>
        <a:off x="3471719" y="1109324"/>
        <a:ext cx="1219793" cy="854525"/>
      </dsp:txXfrm>
    </dsp:sp>
    <dsp:sp modelId="{3AD310BF-FB91-4FBC-928E-480E432FF78B}">
      <dsp:nvSpPr>
        <dsp:cNvPr id="0" name=""/>
        <dsp:cNvSpPr/>
      </dsp:nvSpPr>
      <dsp:spPr>
        <a:xfrm>
          <a:off x="2035178" y="1874376"/>
          <a:ext cx="1172878" cy="117287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8B2B4FA-A16D-4193-BFCE-FECB5D652C3A}">
      <dsp:nvSpPr>
        <dsp:cNvPr id="0" name=""/>
        <dsp:cNvSpPr/>
      </dsp:nvSpPr>
      <dsp:spPr>
        <a:xfrm>
          <a:off x="3284059" y="2567044"/>
          <a:ext cx="1219793" cy="854525"/>
        </a:xfrm>
        <a:prstGeom prst="rect">
          <a:avLst/>
        </a:prstGeom>
        <a:noFill/>
        <a:ln w="9525"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S1</a:t>
          </a:r>
        </a:p>
      </dsp:txBody>
      <dsp:txXfrm>
        <a:off x="3284059" y="2567044"/>
        <a:ext cx="1219793" cy="854525"/>
      </dsp:txXfrm>
    </dsp:sp>
    <dsp:sp modelId="{86402750-D705-4657-979C-0E94B49D69A6}">
      <dsp:nvSpPr>
        <dsp:cNvPr id="0" name=""/>
        <dsp:cNvSpPr/>
      </dsp:nvSpPr>
      <dsp:spPr>
        <a:xfrm>
          <a:off x="1483456" y="1874376"/>
          <a:ext cx="1172878" cy="117287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7E71328F-EE87-41F0-B980-DF07C54BF77E}">
      <dsp:nvSpPr>
        <dsp:cNvPr id="0" name=""/>
        <dsp:cNvSpPr/>
      </dsp:nvSpPr>
      <dsp:spPr>
        <a:xfrm>
          <a:off x="187660" y="2567044"/>
          <a:ext cx="1219793" cy="854525"/>
        </a:xfrm>
        <a:prstGeom prst="rect">
          <a:avLst/>
        </a:prstGeom>
        <a:noFill/>
        <a:ln w="9525"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Mother</a:t>
          </a:r>
        </a:p>
      </dsp:txBody>
      <dsp:txXfrm>
        <a:off x="187660" y="2567044"/>
        <a:ext cx="1219793" cy="854525"/>
      </dsp:txXfrm>
    </dsp:sp>
    <dsp:sp modelId="{4FF02508-BA07-4ACC-A8E3-443FE76AA51D}">
      <dsp:nvSpPr>
        <dsp:cNvPr id="0" name=""/>
        <dsp:cNvSpPr/>
      </dsp:nvSpPr>
      <dsp:spPr>
        <a:xfrm>
          <a:off x="1313154" y="1349597"/>
          <a:ext cx="1172878" cy="117287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CDBE89D9-1FB7-481D-BE63-27372305BE9C}">
      <dsp:nvSpPr>
        <dsp:cNvPr id="0" name=""/>
        <dsp:cNvSpPr/>
      </dsp:nvSpPr>
      <dsp:spPr>
        <a:xfrm>
          <a:off x="0" y="1109324"/>
          <a:ext cx="1219793" cy="854525"/>
        </a:xfrm>
        <a:prstGeom prst="rect">
          <a:avLst/>
        </a:prstGeom>
        <a:noFill/>
        <a:ln w="9525"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D1</a:t>
          </a:r>
        </a:p>
      </dsp:txBody>
      <dsp:txXfrm>
        <a:off x="0" y="1109324"/>
        <a:ext cx="1219793" cy="854525"/>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E988E-09DD-4B17-ABBE-17AA525A5920}" type="datetimeFigureOut">
              <a:rPr lang="en-US" smtClean="0"/>
              <a:t>6/16/2020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AB57C-825C-41FC-BB5A-4BEE40BD582A}" type="slidenum">
              <a:rPr lang="en-US" smtClean="0"/>
              <a:t>‹#›</a:t>
            </a:fld>
            <a:endParaRPr lang="en-US"/>
          </a:p>
        </p:txBody>
      </p:sp>
    </p:spTree>
    <p:extLst>
      <p:ext uri="{BB962C8B-B14F-4D97-AF65-F5344CB8AC3E}">
        <p14:creationId xmlns:p14="http://schemas.microsoft.com/office/powerpoint/2010/main" val="1410080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706438"/>
            <a:ext cx="4700587" cy="3525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4436" rtl="0" eaLnBrk="1" fontAlgn="auto" latinLnBrk="0" hangingPunct="1">
              <a:lnSpc>
                <a:spcPct val="100000"/>
              </a:lnSpc>
              <a:spcBef>
                <a:spcPts val="0"/>
              </a:spcBef>
              <a:spcAft>
                <a:spcPts val="0"/>
              </a:spcAft>
              <a:buClrTx/>
              <a:buSzTx/>
              <a:buFontTx/>
              <a:buNone/>
              <a:tabLst/>
              <a:defRPr/>
            </a:pPr>
            <a:fld id="{310BFC73-6957-4992-A4D5-F1881C24D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4436"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10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DAA4-C240-45EF-BAC0-8739E78E5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354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706438"/>
            <a:ext cx="4700587" cy="3525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4436" rtl="0" eaLnBrk="1" fontAlgn="auto" latinLnBrk="0" hangingPunct="1">
              <a:lnSpc>
                <a:spcPct val="100000"/>
              </a:lnSpc>
              <a:spcBef>
                <a:spcPts val="0"/>
              </a:spcBef>
              <a:spcAft>
                <a:spcPts val="0"/>
              </a:spcAft>
              <a:buClrTx/>
              <a:buSzTx/>
              <a:buFontTx/>
              <a:buNone/>
              <a:tabLst/>
              <a:defRPr/>
            </a:pPr>
            <a:fld id="{310BFC73-6957-4992-A4D5-F1881C24D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4436"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589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706438"/>
            <a:ext cx="4700587" cy="3525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4436" rtl="0" eaLnBrk="1" fontAlgn="auto" latinLnBrk="0" hangingPunct="1">
              <a:lnSpc>
                <a:spcPct val="100000"/>
              </a:lnSpc>
              <a:spcBef>
                <a:spcPts val="0"/>
              </a:spcBef>
              <a:spcAft>
                <a:spcPts val="0"/>
              </a:spcAft>
              <a:buClrTx/>
              <a:buSzTx/>
              <a:buFontTx/>
              <a:buNone/>
              <a:tabLst/>
              <a:defRPr/>
            </a:pPr>
            <a:fld id="{310BFC73-6957-4992-A4D5-F1881C24D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4436"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5214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9" name="Title 8"/>
          <p:cNvSpPr>
            <a:spLocks noGrp="1"/>
          </p:cNvSpPr>
          <p:nvPr>
            <p:ph type="ctrTitle" hasCustomPrompt="1"/>
          </p:nvPr>
        </p:nvSpPr>
        <p:spPr>
          <a:xfrm>
            <a:off x="685800" y="1752609"/>
            <a:ext cx="7772400" cy="1829761"/>
          </a:xfrm>
        </p:spPr>
        <p:txBody>
          <a:bodyPr vert="horz" anchor="b">
            <a:normAutofit/>
            <a:scene3d>
              <a:camera prst="orthographicFront"/>
              <a:lightRig rig="soft" dir="t"/>
            </a:scene3d>
            <a:sp3d prstMaterial="softEdge">
              <a:bevelT w="25400" h="25400"/>
            </a:sp3d>
          </a:bodyPr>
          <a:lstStyle>
            <a:lvl1pPr algn="r">
              <a:defRPr sz="1800" b="1">
                <a:solidFill>
                  <a:schemeClr val="tx2"/>
                </a:solidFill>
                <a:effectLst/>
              </a:defRPr>
            </a:lvl1pPr>
            <a:extLst/>
          </a:lstStyle>
          <a:p>
            <a:r>
              <a:rPr kumimoji="0" lang="en-US" dirty="0"/>
              <a:t>Click To Edit Master Title Style</a:t>
            </a:r>
          </a:p>
        </p:txBody>
      </p:sp>
      <p:sp>
        <p:nvSpPr>
          <p:cNvPr id="17" name="Subtitle 16"/>
          <p:cNvSpPr>
            <a:spLocks noGrp="1"/>
          </p:cNvSpPr>
          <p:nvPr>
            <p:ph type="subTitle" idx="1" hasCustomPrompt="1"/>
          </p:nvPr>
        </p:nvSpPr>
        <p:spPr>
          <a:xfrm>
            <a:off x="685800" y="3611607"/>
            <a:ext cx="7772400" cy="1199704"/>
          </a:xfrm>
        </p:spPr>
        <p:txBody>
          <a:bodyPr lIns="45720" rIns="45720"/>
          <a:lstStyle>
            <a:lvl1pPr marL="0" marR="36004" indent="0" algn="r">
              <a:buNone/>
              <a:defRPr b="1" i="1">
                <a:solidFill>
                  <a:schemeClr val="tx2"/>
                </a:solidFill>
              </a:defRPr>
            </a:lvl1pPr>
            <a:lvl2pPr marL="257169" indent="0" algn="ctr">
              <a:buNone/>
            </a:lvl2pPr>
            <a:lvl3pPr marL="514337" indent="0" algn="ctr">
              <a:buNone/>
            </a:lvl3pPr>
            <a:lvl4pPr marL="771506" indent="0" algn="ctr">
              <a:buNone/>
            </a:lvl4pPr>
            <a:lvl5pPr marL="1028675" indent="0" algn="ctr">
              <a:buNone/>
            </a:lvl5pPr>
            <a:lvl6pPr marL="1285843" indent="0" algn="ctr">
              <a:buNone/>
            </a:lvl6pPr>
            <a:lvl7pPr marL="1543011" indent="0" algn="ctr">
              <a:buNone/>
            </a:lvl7pPr>
            <a:lvl8pPr marL="1800180" indent="0" algn="ctr">
              <a:buNone/>
            </a:lvl8pPr>
            <a:lvl9pPr marL="2057349" indent="0" algn="ctr">
              <a:buNone/>
            </a:lvl9pPr>
            <a:extLst/>
          </a:lstStyle>
          <a:p>
            <a:r>
              <a:rPr kumimoji="0" lang="en-US" dirty="0"/>
              <a:t>Click To Edit Master Subtitle Style</a:t>
            </a:r>
          </a:p>
        </p:txBody>
      </p:sp>
      <p:grpSp>
        <p:nvGrpSpPr>
          <p:cNvPr id="2" name="Group 1"/>
          <p:cNvGrpSpPr/>
          <p:nvPr userDrawn="1"/>
        </p:nvGrpSpPr>
        <p:grpSpPr>
          <a:xfrm>
            <a:off x="-3764"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013"/>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013"/>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013"/>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6727032" y="6407944"/>
            <a:ext cx="1920240" cy="365760"/>
          </a:xfrm>
          <a:prstGeom prst="rect">
            <a:avLst/>
          </a:prstGeom>
        </p:spPr>
        <p:txBody>
          <a:bodyPr/>
          <a:lstStyle>
            <a:lvl1pPr>
              <a:defRPr>
                <a:solidFill>
                  <a:srgbClr val="FFFFFF"/>
                </a:solidFill>
              </a:defRPr>
            </a:lvl1pPr>
            <a:extLst/>
          </a:lstStyle>
          <a:p>
            <a:endParaRPr lang="en-US" dirty="0"/>
          </a:p>
        </p:txBody>
      </p:sp>
      <p:sp>
        <p:nvSpPr>
          <p:cNvPr id="19" name="Footer Placeholder 18"/>
          <p:cNvSpPr>
            <a:spLocks noGrp="1"/>
          </p:cNvSpPr>
          <p:nvPr>
            <p:ph type="ftr" sz="quarter" idx="11"/>
          </p:nvPr>
        </p:nvSpPr>
        <p:spPr>
          <a:xfrm>
            <a:off x="4380076" y="6407952"/>
            <a:ext cx="2350681" cy="365125"/>
          </a:xfrm>
          <a:prstGeom prst="rect">
            <a:avLst/>
          </a:prstGeom>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B43A371-2875-41C8-9A68-B89FC3460C79}" type="slidenum">
              <a:rPr lang="en-US" smtClean="0"/>
              <a:t>‹#›</a:t>
            </a:fld>
            <a:endParaRPr lang="en-US"/>
          </a:p>
        </p:txBody>
      </p:sp>
    </p:spTree>
    <p:extLst>
      <p:ext uri="{BB962C8B-B14F-4D97-AF65-F5344CB8AC3E}">
        <p14:creationId xmlns:p14="http://schemas.microsoft.com/office/powerpoint/2010/main" val="1326036926"/>
      </p:ext>
    </p:extLst>
  </p:cSld>
  <p:clrMapOvr>
    <a:masterClrMapping/>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3"/>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p>
            <a:endParaRPr lang="en-US"/>
          </a:p>
        </p:txBody>
      </p:sp>
      <p:sp>
        <p:nvSpPr>
          <p:cNvPr id="5" name="Footer Placeholder 4"/>
          <p:cNvSpPr>
            <a:spLocks noGrp="1"/>
          </p:cNvSpPr>
          <p:nvPr>
            <p:ph type="ftr" sz="quarter" idx="11"/>
          </p:nvPr>
        </p:nvSpPr>
        <p:spPr>
          <a:xfrm>
            <a:off x="4380076" y="6407952"/>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2855480019"/>
      </p:ext>
    </p:extLst>
  </p:cSld>
  <p:clrMapOvr>
    <a:masterClrMapping/>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8"/>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p>
            <a:endParaRPr lang="en-US"/>
          </a:p>
        </p:txBody>
      </p:sp>
      <p:sp>
        <p:nvSpPr>
          <p:cNvPr id="5" name="Footer Placeholder 4"/>
          <p:cNvSpPr>
            <a:spLocks noGrp="1"/>
          </p:cNvSpPr>
          <p:nvPr>
            <p:ph type="ftr" sz="quarter" idx="11"/>
          </p:nvPr>
        </p:nvSpPr>
        <p:spPr>
          <a:xfrm>
            <a:off x="4380076" y="6407952"/>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253510334"/>
      </p:ext>
    </p:extLst>
  </p:cSld>
  <p:clrMapOvr>
    <a:masterClrMapping/>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9" name="Title 8"/>
          <p:cNvSpPr>
            <a:spLocks noGrp="1"/>
          </p:cNvSpPr>
          <p:nvPr>
            <p:ph type="ctrTitle" hasCustomPrompt="1"/>
          </p:nvPr>
        </p:nvSpPr>
        <p:spPr>
          <a:xfrm>
            <a:off x="685800" y="1752609"/>
            <a:ext cx="7772400" cy="1829761"/>
          </a:xfrm>
        </p:spPr>
        <p:txBody>
          <a:bodyPr vert="horz" anchor="b">
            <a:normAutofit/>
            <a:scene3d>
              <a:camera prst="orthographicFront"/>
              <a:lightRig rig="soft" dir="t"/>
            </a:scene3d>
            <a:sp3d prstMaterial="softEdge">
              <a:bevelT w="25400" h="25400"/>
            </a:sp3d>
          </a:bodyPr>
          <a:lstStyle>
            <a:lvl1pPr algn="r">
              <a:defRPr sz="1800" b="1">
                <a:solidFill>
                  <a:schemeClr val="tx2"/>
                </a:solidFill>
                <a:effectLst/>
              </a:defRPr>
            </a:lvl1pPr>
            <a:extLst/>
          </a:lstStyle>
          <a:p>
            <a:r>
              <a:rPr kumimoji="0" lang="en-US" dirty="0"/>
              <a:t>Click To Edit Master Title Style</a:t>
            </a:r>
          </a:p>
        </p:txBody>
      </p:sp>
      <p:sp>
        <p:nvSpPr>
          <p:cNvPr id="17" name="Subtitle 16"/>
          <p:cNvSpPr>
            <a:spLocks noGrp="1"/>
          </p:cNvSpPr>
          <p:nvPr>
            <p:ph type="subTitle" idx="1" hasCustomPrompt="1"/>
          </p:nvPr>
        </p:nvSpPr>
        <p:spPr>
          <a:xfrm>
            <a:off x="685800" y="3611607"/>
            <a:ext cx="7772400" cy="1199704"/>
          </a:xfrm>
        </p:spPr>
        <p:txBody>
          <a:bodyPr lIns="45720" rIns="45720"/>
          <a:lstStyle>
            <a:lvl1pPr marL="0" marR="36004" indent="0" algn="r">
              <a:buNone/>
              <a:defRPr b="1" i="1">
                <a:solidFill>
                  <a:schemeClr val="tx2"/>
                </a:solidFill>
              </a:defRPr>
            </a:lvl1pPr>
            <a:lvl2pPr marL="257169" indent="0" algn="ctr">
              <a:buNone/>
            </a:lvl2pPr>
            <a:lvl3pPr marL="514337" indent="0" algn="ctr">
              <a:buNone/>
            </a:lvl3pPr>
            <a:lvl4pPr marL="771506" indent="0" algn="ctr">
              <a:buNone/>
            </a:lvl4pPr>
            <a:lvl5pPr marL="1028675" indent="0" algn="ctr">
              <a:buNone/>
            </a:lvl5pPr>
            <a:lvl6pPr marL="1285843" indent="0" algn="ctr">
              <a:buNone/>
            </a:lvl6pPr>
            <a:lvl7pPr marL="1543011" indent="0" algn="ctr">
              <a:buNone/>
            </a:lvl7pPr>
            <a:lvl8pPr marL="1800180" indent="0" algn="ctr">
              <a:buNone/>
            </a:lvl8pPr>
            <a:lvl9pPr marL="2057349" indent="0" algn="ctr">
              <a:buNone/>
            </a:lvl9pPr>
            <a:extLst/>
          </a:lstStyle>
          <a:p>
            <a:r>
              <a:rPr kumimoji="0" lang="en-US" dirty="0"/>
              <a:t>Click To Edit Master Subtitle Style</a:t>
            </a:r>
          </a:p>
        </p:txBody>
      </p:sp>
      <p:grpSp>
        <p:nvGrpSpPr>
          <p:cNvPr id="2" name="Group 1"/>
          <p:cNvGrpSpPr/>
          <p:nvPr userDrawn="1"/>
        </p:nvGrpSpPr>
        <p:grpSpPr>
          <a:xfrm>
            <a:off x="-3764"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013"/>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013"/>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013"/>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6727032" y="6407944"/>
            <a:ext cx="1920240" cy="365760"/>
          </a:xfrm>
          <a:prstGeom prst="rect">
            <a:avLst/>
          </a:prstGeom>
        </p:spPr>
        <p:txBody>
          <a:bodyPr/>
          <a:lstStyle>
            <a:lvl1pPr>
              <a:defRPr>
                <a:solidFill>
                  <a:srgbClr val="FFFFFF"/>
                </a:solidFill>
              </a:defRPr>
            </a:lvl1pPr>
            <a:extLst/>
          </a:lstStyle>
          <a:p>
            <a:endParaRPr lang="en-US" dirty="0"/>
          </a:p>
        </p:txBody>
      </p:sp>
      <p:sp>
        <p:nvSpPr>
          <p:cNvPr id="19" name="Footer Placeholder 18"/>
          <p:cNvSpPr>
            <a:spLocks noGrp="1"/>
          </p:cNvSpPr>
          <p:nvPr>
            <p:ph type="ftr" sz="quarter" idx="11"/>
          </p:nvPr>
        </p:nvSpPr>
        <p:spPr>
          <a:xfrm>
            <a:off x="4380076" y="6407952"/>
            <a:ext cx="2350681" cy="365125"/>
          </a:xfrm>
          <a:prstGeom prst="rect">
            <a:avLst/>
          </a:prstGeom>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B43A371-2875-41C8-9A68-B89FC3460C79}" type="slidenum">
              <a:rPr lang="en-US" smtClean="0"/>
              <a:t>‹#›</a:t>
            </a:fld>
            <a:endParaRPr lang="en-US"/>
          </a:p>
        </p:txBody>
      </p:sp>
    </p:spTree>
    <p:extLst>
      <p:ext uri="{BB962C8B-B14F-4D97-AF65-F5344CB8AC3E}">
        <p14:creationId xmlns:p14="http://schemas.microsoft.com/office/powerpoint/2010/main" val="1517553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
        <p:nvSpPr>
          <p:cNvPr id="7" name="Title 6"/>
          <p:cNvSpPr>
            <a:spLocks noGrp="1"/>
          </p:cNvSpPr>
          <p:nvPr>
            <p:ph type="title" hasCustomPrompt="1"/>
          </p:nvPr>
        </p:nvSpPr>
        <p:spPr/>
        <p:txBody>
          <a:bodyPr rtlCol="0"/>
          <a:lstStyle/>
          <a:p>
            <a:r>
              <a:rPr kumimoji="0" lang="en-US" dirty="0"/>
              <a:t>Click To Edit Master Title Style</a:t>
            </a:r>
          </a:p>
        </p:txBody>
      </p:sp>
    </p:spTree>
    <p:extLst>
      <p:ext uri="{BB962C8B-B14F-4D97-AF65-F5344CB8AC3E}">
        <p14:creationId xmlns:p14="http://schemas.microsoft.com/office/powerpoint/2010/main" val="2413016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27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1294">
                <a:solidFill>
                  <a:schemeClr val="tx1"/>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727032" y="6407944"/>
            <a:ext cx="1920240" cy="365760"/>
          </a:xfrm>
          <a:prstGeom prst="rect">
            <a:avLst/>
          </a:prstGeom>
        </p:spPr>
        <p:txBody>
          <a:bodyPr/>
          <a:lstStyle/>
          <a:p>
            <a:endParaRPr lang="en-US"/>
          </a:p>
        </p:txBody>
      </p:sp>
      <p:sp>
        <p:nvSpPr>
          <p:cNvPr id="5" name="Footer Placeholder 4"/>
          <p:cNvSpPr>
            <a:spLocks noGrp="1"/>
          </p:cNvSpPr>
          <p:nvPr>
            <p:ph type="ftr" sz="quarter" idx="11"/>
          </p:nvPr>
        </p:nvSpPr>
        <p:spPr>
          <a:xfrm>
            <a:off x="4380076" y="6407952"/>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013"/>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013"/>
          </a:p>
        </p:txBody>
      </p:sp>
    </p:spTree>
    <p:extLst>
      <p:ext uri="{BB962C8B-B14F-4D97-AF65-F5344CB8AC3E}">
        <p14:creationId xmlns:p14="http://schemas.microsoft.com/office/powerpoint/2010/main" val="144350175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6"/>
            <a:ext cx="4038600" cy="4525963"/>
          </a:xfrm>
        </p:spPr>
        <p:txBody>
          <a:bodyPr/>
          <a:lstStyle>
            <a:lvl1pPr>
              <a:defRPr sz="1575"/>
            </a:lvl1pPr>
            <a:lvl2pPr>
              <a:defRPr sz="1350"/>
            </a:lvl2pPr>
            <a:lvl3pPr>
              <a:defRPr sz="1125"/>
            </a:lvl3pPr>
            <a:lvl4pPr>
              <a:defRPr sz="1013"/>
            </a:lvl4pPr>
            <a:lvl5pPr>
              <a:defRPr sz="1013"/>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36"/>
            <a:ext cx="4038600" cy="4525963"/>
          </a:xfrm>
        </p:spPr>
        <p:txBody>
          <a:bodyPr/>
          <a:lstStyle>
            <a:lvl1pPr>
              <a:defRPr sz="1575"/>
            </a:lvl1pPr>
            <a:lvl2pPr>
              <a:defRPr sz="1350"/>
            </a:lvl2pPr>
            <a:lvl3pPr>
              <a:defRPr sz="1125"/>
            </a:lvl3pPr>
            <a:lvl4pPr>
              <a:defRPr sz="1013"/>
            </a:lvl4pPr>
            <a:lvl5pPr>
              <a:defRPr sz="1013"/>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p>
            <a:endParaRPr lang="en-US"/>
          </a:p>
        </p:txBody>
      </p:sp>
      <p:sp>
        <p:nvSpPr>
          <p:cNvPr id="6" name="Footer Placeholder 5"/>
          <p:cNvSpPr>
            <a:spLocks noGrp="1"/>
          </p:cNvSpPr>
          <p:nvPr>
            <p:ph type="ftr" sz="quarter" idx="11"/>
          </p:nvPr>
        </p:nvSpPr>
        <p:spPr>
          <a:xfrm>
            <a:off x="4380076" y="6407952"/>
            <a:ext cx="2350681"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43A371-2875-41C8-9A68-B89FC3460C79}"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42676293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1350" b="0">
                <a:solidFill>
                  <a:schemeClr val="bg1"/>
                </a:solidFill>
              </a:defRPr>
            </a:lvl1pPr>
            <a:lvl2pPr>
              <a:buNone/>
              <a:defRPr sz="1125" b="1"/>
            </a:lvl2pPr>
            <a:lvl3pPr>
              <a:buNone/>
              <a:defRPr sz="1013" b="1"/>
            </a:lvl3pPr>
            <a:lvl4pPr>
              <a:buNone/>
              <a:defRPr sz="900" b="1"/>
            </a:lvl4pPr>
            <a:lvl5pPr>
              <a:buNone/>
              <a:defRPr sz="9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30" y="5410200"/>
            <a:ext cx="4041775" cy="762000"/>
          </a:xfrm>
          <a:solidFill>
            <a:schemeClr val="accent1"/>
          </a:solidFill>
          <a:ln w="9652">
            <a:solidFill>
              <a:schemeClr val="accent1"/>
            </a:solidFill>
            <a:miter lim="800000"/>
          </a:ln>
        </p:spPr>
        <p:txBody>
          <a:bodyPr lIns="182880" anchor="ctr"/>
          <a:lstStyle>
            <a:lvl1pPr marL="0" indent="0">
              <a:buNone/>
              <a:defRPr sz="1350" b="0">
                <a:solidFill>
                  <a:schemeClr val="bg1"/>
                </a:solidFill>
              </a:defRPr>
            </a:lvl1pPr>
            <a:lvl2pPr>
              <a:buNone/>
              <a:defRPr sz="1125" b="1"/>
            </a:lvl2pPr>
            <a:lvl3pPr>
              <a:buNone/>
              <a:defRPr sz="1013" b="1"/>
            </a:lvl3pPr>
            <a:lvl4pPr>
              <a:buNone/>
              <a:defRPr sz="900" b="1"/>
            </a:lvl4pPr>
            <a:lvl5pPr>
              <a:buNone/>
              <a:defRPr sz="9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302"/>
            <a:ext cx="4040188" cy="3941763"/>
          </a:xfrm>
          <a:ln>
            <a:noFill/>
            <a:prstDash val="sysDash"/>
            <a:miter lim="800000"/>
          </a:ln>
        </p:spPr>
        <p:txBody>
          <a:bodyPr/>
          <a:lstStyle>
            <a:lvl1pPr>
              <a:defRPr sz="1350"/>
            </a:lvl1pPr>
            <a:lvl2pPr>
              <a:defRPr sz="1125"/>
            </a:lvl2pPr>
            <a:lvl3pPr>
              <a:defRPr sz="1013"/>
            </a:lvl3pPr>
            <a:lvl4pPr>
              <a:defRPr sz="900"/>
            </a:lvl4pPr>
            <a:lvl5pPr>
              <a:defRPr sz="9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9" y="1444302"/>
            <a:ext cx="4041775" cy="3941763"/>
          </a:xfrm>
          <a:ln>
            <a:noFill/>
            <a:prstDash val="sysDash"/>
            <a:miter lim="800000"/>
          </a:ln>
        </p:spPr>
        <p:txBody>
          <a:bodyPr/>
          <a:lstStyle>
            <a:lvl1pPr>
              <a:spcBef>
                <a:spcPts val="0"/>
              </a:spcBef>
              <a:defRPr sz="1350"/>
            </a:lvl1pPr>
            <a:lvl2pPr>
              <a:defRPr sz="1125"/>
            </a:lvl2pPr>
            <a:lvl3pPr>
              <a:defRPr sz="1013"/>
            </a:lvl3pPr>
            <a:lvl4pPr>
              <a:defRPr sz="900"/>
            </a:lvl4pPr>
            <a:lvl5pPr>
              <a:defRPr sz="9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6727032" y="6407944"/>
            <a:ext cx="1920240" cy="365760"/>
          </a:xfrm>
          <a:prstGeom prst="rect">
            <a:avLst/>
          </a:prstGeom>
        </p:spPr>
        <p:txBody>
          <a:bodyPr/>
          <a:lstStyle/>
          <a:p>
            <a:endParaRPr lang="en-US"/>
          </a:p>
        </p:txBody>
      </p:sp>
      <p:sp>
        <p:nvSpPr>
          <p:cNvPr id="8" name="Footer Placeholder 7"/>
          <p:cNvSpPr>
            <a:spLocks noGrp="1"/>
          </p:cNvSpPr>
          <p:nvPr>
            <p:ph type="ftr" sz="quarter" idx="11"/>
          </p:nvPr>
        </p:nvSpPr>
        <p:spPr>
          <a:xfrm>
            <a:off x="4380076" y="6407952"/>
            <a:ext cx="2350681"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87536831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27032" y="6407944"/>
            <a:ext cx="1920240" cy="365760"/>
          </a:xfrm>
          <a:prstGeom prst="rect">
            <a:avLst/>
          </a:prstGeom>
        </p:spPr>
        <p:txBody>
          <a:bodyPr/>
          <a:lstStyle/>
          <a:p>
            <a:endParaRPr lang="en-US"/>
          </a:p>
        </p:txBody>
      </p:sp>
      <p:sp>
        <p:nvSpPr>
          <p:cNvPr id="4" name="Footer Placeholder 3"/>
          <p:cNvSpPr>
            <a:spLocks noGrp="1"/>
          </p:cNvSpPr>
          <p:nvPr>
            <p:ph type="ftr" sz="quarter" idx="11"/>
          </p:nvPr>
        </p:nvSpPr>
        <p:spPr>
          <a:xfrm>
            <a:off x="4380076" y="6407952"/>
            <a:ext cx="235068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B43A371-2875-41C8-9A68-B89FC3460C79}"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86435626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949742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1406"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900"/>
            </a:lvl1pPr>
            <a:lvl2pPr>
              <a:buNone/>
              <a:defRPr sz="675"/>
            </a:lvl2pPr>
            <a:lvl3pPr>
              <a:buNone/>
              <a:defRPr sz="563"/>
            </a:lvl3pPr>
            <a:lvl4pPr>
              <a:buNone/>
              <a:defRPr sz="506"/>
            </a:lvl4pPr>
            <a:lvl5pPr>
              <a:buNone/>
              <a:defRPr sz="506"/>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1800"/>
            </a:lvl1pPr>
            <a:lvl2pPr>
              <a:defRPr sz="1575"/>
            </a:lvl2pPr>
            <a:lvl3pPr>
              <a:defRPr sz="1350"/>
            </a:lvl3pPr>
            <a:lvl4pPr>
              <a:defRPr sz="1125"/>
            </a:lvl4pPr>
            <a:lvl5pPr>
              <a:defRPr sz="112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p>
            <a:endParaRPr lang="en-US"/>
          </a:p>
        </p:txBody>
      </p:sp>
      <p:sp>
        <p:nvSpPr>
          <p:cNvPr id="6" name="Footer Placeholder 5"/>
          <p:cNvSpPr>
            <a:spLocks noGrp="1"/>
          </p:cNvSpPr>
          <p:nvPr>
            <p:ph type="ftr" sz="quarter" idx="11"/>
          </p:nvPr>
        </p:nvSpPr>
        <p:spPr>
          <a:xfrm>
            <a:off x="4380076" y="6407952"/>
            <a:ext cx="2350681"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318311582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
        <p:nvSpPr>
          <p:cNvPr id="7" name="Title 6"/>
          <p:cNvSpPr>
            <a:spLocks noGrp="1"/>
          </p:cNvSpPr>
          <p:nvPr>
            <p:ph type="title" hasCustomPrompt="1"/>
          </p:nvPr>
        </p:nvSpPr>
        <p:spPr/>
        <p:txBody>
          <a:bodyPr rtlCol="0"/>
          <a:lstStyle/>
          <a:p>
            <a:r>
              <a:rPr kumimoji="0" lang="en-US" dirty="0"/>
              <a:t>Click To Edit Master Title Style</a:t>
            </a:r>
          </a:p>
        </p:txBody>
      </p:sp>
    </p:spTree>
    <p:extLst>
      <p:ext uri="{BB962C8B-B14F-4D97-AF65-F5344CB8AC3E}">
        <p14:creationId xmlns:p14="http://schemas.microsoft.com/office/powerpoint/2010/main" val="3434691007"/>
      </p:ext>
    </p:extLst>
  </p:cSld>
  <p:clrMapOvr>
    <a:masterClrMapping/>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0287" indent="0" algn="r">
              <a:buNone/>
              <a:defRPr sz="788"/>
            </a:lvl1pPr>
            <a:lvl2pPr>
              <a:defRPr sz="675"/>
            </a:lvl2pPr>
            <a:lvl3pPr>
              <a:defRPr sz="563"/>
            </a:lvl3pPr>
            <a:lvl4pPr>
              <a:defRPr sz="506"/>
            </a:lvl4pPr>
            <a:lvl5pPr>
              <a:defRPr sz="506"/>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1800"/>
            </a:lvl1pPr>
            <a:extLst/>
          </a:lstStyle>
          <a:p>
            <a:r>
              <a:rPr kumimoji="0" lang="en-US"/>
              <a:t>Click icon to add picture</a:t>
            </a:r>
            <a:endParaRPr kumimoji="0" lang="en-US" dirty="0"/>
          </a:p>
        </p:txBody>
      </p:sp>
      <p:sp>
        <p:nvSpPr>
          <p:cNvPr id="5" name="Date Placeholder 4"/>
          <p:cNvSpPr>
            <a:spLocks noGrp="1"/>
          </p:cNvSpPr>
          <p:nvPr>
            <p:ph type="dt" sz="half" idx="10"/>
          </p:nvPr>
        </p:nvSpPr>
        <p:spPr>
          <a:xfrm>
            <a:off x="6727032" y="6407944"/>
            <a:ext cx="1920240" cy="365760"/>
          </a:xfrm>
          <a:prstGeom prst="rect">
            <a:avLst/>
          </a:prstGeom>
        </p:spPr>
        <p:txBody>
          <a:bodyPr/>
          <a:lstStyle>
            <a:lvl1pPr>
              <a:defRPr>
                <a:solidFill>
                  <a:schemeClr val="tx1"/>
                </a:solidFill>
              </a:defRPr>
            </a:lvl1pPr>
            <a:extLst/>
          </a:lstStyle>
          <a:p>
            <a:endParaRPr lang="en-US"/>
          </a:p>
        </p:txBody>
      </p:sp>
      <p:sp>
        <p:nvSpPr>
          <p:cNvPr id="6" name="Footer Placeholder 5"/>
          <p:cNvSpPr>
            <a:spLocks noGrp="1"/>
          </p:cNvSpPr>
          <p:nvPr>
            <p:ph type="ftr" sz="quarter" idx="11"/>
          </p:nvPr>
        </p:nvSpPr>
        <p:spPr>
          <a:xfrm>
            <a:off x="4380076" y="6407952"/>
            <a:ext cx="2350681" cy="365125"/>
          </a:xfrm>
          <a:prstGeom prst="rect">
            <a:avLst/>
          </a:prstGeo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B43A371-2875-41C8-9A68-B89FC3460C79}" type="slidenum">
              <a:rPr lang="en-US" smtClean="0"/>
              <a:t>‹#›</a:t>
            </a:fld>
            <a:endParaRPr lang="en-US"/>
          </a:p>
        </p:txBody>
      </p:sp>
      <p:sp>
        <p:nvSpPr>
          <p:cNvPr id="2" name="Title 1"/>
          <p:cNvSpPr>
            <a:spLocks noGrp="1"/>
          </p:cNvSpPr>
          <p:nvPr>
            <p:ph type="title"/>
          </p:nvPr>
        </p:nvSpPr>
        <p:spPr>
          <a:xfrm>
            <a:off x="228601" y="4865122"/>
            <a:ext cx="8075432" cy="562672"/>
          </a:xfrm>
          <a:noFill/>
        </p:spPr>
        <p:txBody>
          <a:bodyPr anchor="t">
            <a:sp3d prstMaterial="softEdge"/>
          </a:bodyPr>
          <a:lstStyle>
            <a:lvl1pPr marR="0" algn="r">
              <a:buNone/>
              <a:defRPr sz="1688"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51435" tIns="25718" rIns="51435" bIns="25718" anchor="ctr" compatLnSpc="1"/>
          <a:lstStyle/>
          <a:p>
            <a:pPr algn="ctr" eaLnBrk="1" latinLnBrk="0" hangingPunct="1"/>
            <a:endParaRPr kumimoji="0" lang="en-US" sz="1013"/>
          </a:p>
        </p:txBody>
      </p:sp>
      <p:cxnSp>
        <p:nvCxnSpPr>
          <p:cNvPr id="11" name="Straight Connector 10"/>
          <p:cNvCxnSpPr/>
          <p:nvPr/>
        </p:nvCxnSpPr>
        <p:spPr>
          <a:xfrm>
            <a:off x="-9237" y="5787746"/>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013"/>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013"/>
          </a:p>
        </p:txBody>
      </p:sp>
    </p:spTree>
    <p:extLst>
      <p:ext uri="{BB962C8B-B14F-4D97-AF65-F5344CB8AC3E}">
        <p14:creationId xmlns:p14="http://schemas.microsoft.com/office/powerpoint/2010/main" val="3336665899"/>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3"/>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p>
            <a:endParaRPr lang="en-US"/>
          </a:p>
        </p:txBody>
      </p:sp>
      <p:sp>
        <p:nvSpPr>
          <p:cNvPr id="5" name="Footer Placeholder 4"/>
          <p:cNvSpPr>
            <a:spLocks noGrp="1"/>
          </p:cNvSpPr>
          <p:nvPr>
            <p:ph type="ftr" sz="quarter" idx="11"/>
          </p:nvPr>
        </p:nvSpPr>
        <p:spPr>
          <a:xfrm>
            <a:off x="4380076" y="6407952"/>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2697681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8"/>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p>
            <a:endParaRPr lang="en-US"/>
          </a:p>
        </p:txBody>
      </p:sp>
      <p:sp>
        <p:nvSpPr>
          <p:cNvPr id="5" name="Footer Placeholder 4"/>
          <p:cNvSpPr>
            <a:spLocks noGrp="1"/>
          </p:cNvSpPr>
          <p:nvPr>
            <p:ph type="ftr" sz="quarter" idx="11"/>
          </p:nvPr>
        </p:nvSpPr>
        <p:spPr>
          <a:xfrm>
            <a:off x="4380076" y="6407952"/>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442000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hasCustomPrompt="1"/>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3200" b="1">
                <a:solidFill>
                  <a:schemeClr val="tx2"/>
                </a:solidFill>
                <a:effectLst/>
              </a:defRPr>
            </a:lvl1pPr>
            <a:extLst/>
          </a:lstStyle>
          <a:p>
            <a:r>
              <a:rPr kumimoji="0" lang="en-US" dirty="0"/>
              <a:t>Click To Edit Master Title Style</a:t>
            </a:r>
          </a:p>
        </p:txBody>
      </p:sp>
      <p:sp>
        <p:nvSpPr>
          <p:cNvPr id="17" name="Subtitle 16"/>
          <p:cNvSpPr>
            <a:spLocks noGrp="1"/>
          </p:cNvSpPr>
          <p:nvPr>
            <p:ph type="subTitle" idx="1" hasCustomPrompt="1"/>
          </p:nvPr>
        </p:nvSpPr>
        <p:spPr>
          <a:xfrm>
            <a:off x="685800" y="3611607"/>
            <a:ext cx="7772400" cy="1199704"/>
          </a:xfrm>
        </p:spPr>
        <p:txBody>
          <a:bodyPr lIns="45720" rIns="45720"/>
          <a:lstStyle>
            <a:lvl1pPr marL="0" marR="64008" indent="0" algn="r">
              <a:buNone/>
              <a:defRPr b="1" i="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grpSp>
        <p:nvGrpSpPr>
          <p:cNvPr id="2" name="Group 1"/>
          <p:cNvGrpSpPr/>
          <p:nvPr userDrawn="1"/>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6727032" y="6407944"/>
            <a:ext cx="1920240" cy="365760"/>
          </a:xfrm>
          <a:prstGeom prst="rect">
            <a:avLst/>
          </a:prstGeom>
        </p:spPr>
        <p:txBody>
          <a:bodyPr/>
          <a:lstStyle>
            <a:lvl1pPr>
              <a:defRPr>
                <a:solidFill>
                  <a:srgbClr val="FFFFFF"/>
                </a:solidFill>
              </a:defRPr>
            </a:lvl1pPr>
            <a:extLst/>
          </a:lstStyle>
          <a:p>
            <a:endParaRPr lang="en-US" dirty="0"/>
          </a:p>
        </p:txBody>
      </p:sp>
      <p:sp>
        <p:nvSpPr>
          <p:cNvPr id="19" name="Footer Placeholder 18"/>
          <p:cNvSpPr>
            <a:spLocks noGrp="1"/>
          </p:cNvSpPr>
          <p:nvPr>
            <p:ph type="ftr" sz="quarter" idx="11"/>
          </p:nvPr>
        </p:nvSpPr>
        <p:spPr>
          <a:xfrm>
            <a:off x="4380072" y="6407944"/>
            <a:ext cx="2350681" cy="365125"/>
          </a:xfrm>
          <a:prstGeom prst="rect">
            <a:avLst/>
          </a:prstGeom>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B43A371-2875-41C8-9A68-B89FC3460C79}" type="slidenum">
              <a:rPr lang="en-US" smtClean="0"/>
              <a:t>‹#›</a:t>
            </a:fld>
            <a:endParaRPr lang="en-US"/>
          </a:p>
        </p:txBody>
      </p:sp>
    </p:spTree>
    <p:extLst>
      <p:ext uri="{BB962C8B-B14F-4D97-AF65-F5344CB8AC3E}">
        <p14:creationId xmlns:p14="http://schemas.microsoft.com/office/powerpoint/2010/main" val="2150654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
        <p:nvSpPr>
          <p:cNvPr id="7" name="Title 6"/>
          <p:cNvSpPr>
            <a:spLocks noGrp="1"/>
          </p:cNvSpPr>
          <p:nvPr>
            <p:ph type="title" hasCustomPrompt="1"/>
          </p:nvPr>
        </p:nvSpPr>
        <p:spPr/>
        <p:txBody>
          <a:bodyPr rtlCol="0"/>
          <a:lstStyle/>
          <a:p>
            <a:r>
              <a:rPr kumimoji="0" lang="en-US" dirty="0"/>
              <a:t>Click To Edit Master Title Style</a:t>
            </a:r>
          </a:p>
        </p:txBody>
      </p:sp>
    </p:spTree>
    <p:extLst>
      <p:ext uri="{BB962C8B-B14F-4D97-AF65-F5344CB8AC3E}">
        <p14:creationId xmlns:p14="http://schemas.microsoft.com/office/powerpoint/2010/main" val="2058995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727032" y="6407944"/>
            <a:ext cx="1920240" cy="365760"/>
          </a:xfrm>
          <a:prstGeom prst="rect">
            <a:avLst/>
          </a:prstGeom>
        </p:spPr>
        <p:txBody>
          <a:bodyPr/>
          <a:lstStyle/>
          <a:p>
            <a:fld id="{1BEE4302-F568-4CE5-96ED-ECEC203AE6CA}" type="datetimeFigureOut">
              <a:rPr lang="en-US" smtClean="0"/>
              <a:t>6/16/2020</a:t>
            </a:fld>
            <a:endParaRPr lang="en-US"/>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65423975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p>
            <a:fld id="{1BEE4302-F568-4CE5-96ED-ECEC203AE6CA}" type="datetimeFigureOut">
              <a:rPr lang="en-US" smtClean="0"/>
              <a:t>6/16/2020</a:t>
            </a:fld>
            <a:endParaRPr lang="en-US"/>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43A371-2875-41C8-9A68-B89FC3460C79}"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36656082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6727032" y="6407944"/>
            <a:ext cx="1920240" cy="365760"/>
          </a:xfrm>
          <a:prstGeom prst="rect">
            <a:avLst/>
          </a:prstGeom>
        </p:spPr>
        <p:txBody>
          <a:bodyPr/>
          <a:lstStyle/>
          <a:p>
            <a:fld id="{1BEE4302-F568-4CE5-96ED-ECEC203AE6CA}" type="datetimeFigureOut">
              <a:rPr lang="en-US" smtClean="0"/>
              <a:t>6/16/2020</a:t>
            </a:fld>
            <a:endParaRPr lang="en-US"/>
          </a:p>
        </p:txBody>
      </p:sp>
      <p:sp>
        <p:nvSpPr>
          <p:cNvPr id="8" name="Footer Placeholder 7"/>
          <p:cNvSpPr>
            <a:spLocks noGrp="1"/>
          </p:cNvSpPr>
          <p:nvPr>
            <p:ph type="ftr" sz="quarter" idx="11"/>
          </p:nvPr>
        </p:nvSpPr>
        <p:spPr>
          <a:xfrm>
            <a:off x="4380072" y="6407944"/>
            <a:ext cx="2350681"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61992690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27032" y="6407944"/>
            <a:ext cx="1920240" cy="365760"/>
          </a:xfrm>
          <a:prstGeom prst="rect">
            <a:avLst/>
          </a:prstGeom>
        </p:spPr>
        <p:txBody>
          <a:bodyPr/>
          <a:lstStyle/>
          <a:p>
            <a:fld id="{1BEE4302-F568-4CE5-96ED-ECEC203AE6CA}" type="datetimeFigureOut">
              <a:rPr lang="en-US" smtClean="0"/>
              <a:t>6/16/2020</a:t>
            </a:fld>
            <a:endParaRPr lang="en-US"/>
          </a:p>
        </p:txBody>
      </p:sp>
      <p:sp>
        <p:nvSpPr>
          <p:cNvPr id="4" name="Footer Placeholder 3"/>
          <p:cNvSpPr>
            <a:spLocks noGrp="1"/>
          </p:cNvSpPr>
          <p:nvPr>
            <p:ph type="ftr" sz="quarter" idx="11"/>
          </p:nvPr>
        </p:nvSpPr>
        <p:spPr>
          <a:xfrm>
            <a:off x="4380072" y="6407944"/>
            <a:ext cx="235068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B43A371-2875-41C8-9A68-B89FC3460C79}"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7217578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2202301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27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1294">
                <a:solidFill>
                  <a:schemeClr val="tx1"/>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727032" y="6407944"/>
            <a:ext cx="1920240" cy="365760"/>
          </a:xfrm>
          <a:prstGeom prst="rect">
            <a:avLst/>
          </a:prstGeom>
        </p:spPr>
        <p:txBody>
          <a:bodyPr/>
          <a:lstStyle/>
          <a:p>
            <a:endParaRPr lang="en-US"/>
          </a:p>
        </p:txBody>
      </p:sp>
      <p:sp>
        <p:nvSpPr>
          <p:cNvPr id="5" name="Footer Placeholder 4"/>
          <p:cNvSpPr>
            <a:spLocks noGrp="1"/>
          </p:cNvSpPr>
          <p:nvPr>
            <p:ph type="ftr" sz="quarter" idx="11"/>
          </p:nvPr>
        </p:nvSpPr>
        <p:spPr>
          <a:xfrm>
            <a:off x="4380076" y="6407952"/>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013"/>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013"/>
          </a:p>
        </p:txBody>
      </p:sp>
    </p:spTree>
    <p:extLst>
      <p:ext uri="{BB962C8B-B14F-4D97-AF65-F5344CB8AC3E}">
        <p14:creationId xmlns:p14="http://schemas.microsoft.com/office/powerpoint/2010/main" val="343830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p>
            <a:fld id="{1BEE4302-F568-4CE5-96ED-ECEC203AE6CA}" type="datetimeFigureOut">
              <a:rPr lang="en-US" smtClean="0"/>
              <a:t>6/16/2020</a:t>
            </a:fld>
            <a:endParaRPr lang="en-US"/>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398074380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a:xfrm>
            <a:off x="6727032" y="6407944"/>
            <a:ext cx="1920240" cy="365760"/>
          </a:xfrm>
          <a:prstGeom prst="rect">
            <a:avLst/>
          </a:prstGeom>
        </p:spPr>
        <p:txBody>
          <a:bodyPr/>
          <a:lstStyle>
            <a:lvl1pPr>
              <a:defRPr>
                <a:solidFill>
                  <a:schemeClr val="tx1"/>
                </a:solidFill>
              </a:defRPr>
            </a:lvl1pPr>
            <a:extLst/>
          </a:lstStyle>
          <a:p>
            <a:fld id="{1BEE4302-F568-4CE5-96ED-ECEC203AE6CA}" type="datetimeFigureOut">
              <a:rPr lang="en-US" smtClean="0"/>
              <a:t>6/16/2020</a:t>
            </a:fld>
            <a:endParaRPr lang="en-US"/>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B43A371-2875-41C8-9A68-B89FC3460C79}"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4291680868"/>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p>
            <a:fld id="{1BEE4302-F568-4CE5-96ED-ECEC203AE6CA}" type="datetimeFigureOut">
              <a:rPr lang="en-US" smtClean="0"/>
              <a:t>6/16/2020</a:t>
            </a:fld>
            <a:endParaRPr lang="en-US"/>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2672372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p>
            <a:fld id="{1BEE4302-F568-4CE5-96ED-ECEC203AE6CA}" type="datetimeFigureOut">
              <a:rPr lang="en-US" smtClean="0"/>
              <a:t>6/16/2020</a:t>
            </a:fld>
            <a:endParaRPr lang="en-US"/>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2344364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hasCustomPrompt="1"/>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3200" b="1">
                <a:solidFill>
                  <a:schemeClr val="tx2"/>
                </a:solidFill>
                <a:effectLst/>
              </a:defRPr>
            </a:lvl1pPr>
            <a:extLst/>
          </a:lstStyle>
          <a:p>
            <a:r>
              <a:rPr kumimoji="0" lang="en-US" dirty="0"/>
              <a:t>Click To Edit Master Title Style</a:t>
            </a:r>
          </a:p>
        </p:txBody>
      </p:sp>
      <p:sp>
        <p:nvSpPr>
          <p:cNvPr id="17" name="Subtitle 16"/>
          <p:cNvSpPr>
            <a:spLocks noGrp="1"/>
          </p:cNvSpPr>
          <p:nvPr>
            <p:ph type="subTitle" idx="1" hasCustomPrompt="1"/>
          </p:nvPr>
        </p:nvSpPr>
        <p:spPr>
          <a:xfrm>
            <a:off x="685800" y="3611607"/>
            <a:ext cx="7772400" cy="1199704"/>
          </a:xfrm>
        </p:spPr>
        <p:txBody>
          <a:bodyPr lIns="45720" rIns="45720"/>
          <a:lstStyle>
            <a:lvl1pPr marL="0" marR="64008" indent="0" algn="r">
              <a:buNone/>
              <a:defRPr b="1" i="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grpSp>
        <p:nvGrpSpPr>
          <p:cNvPr id="2" name="Group 1"/>
          <p:cNvGrpSpPr/>
          <p:nvPr userDrawn="1"/>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6727032" y="6407944"/>
            <a:ext cx="1920240" cy="365760"/>
          </a:xfrm>
          <a:prstGeom prst="rect">
            <a:avLst/>
          </a:prstGeom>
        </p:spPr>
        <p:txBody>
          <a:bodyPr/>
          <a:lstStyle>
            <a:lvl1pPr>
              <a:defRPr>
                <a:solidFill>
                  <a:srgbClr val="FFFFFF"/>
                </a:solidFill>
              </a:defRPr>
            </a:lvl1pPr>
            <a:extLst/>
          </a:lstStyle>
          <a:p>
            <a:endParaRPr lang="en-US" dirty="0"/>
          </a:p>
        </p:txBody>
      </p:sp>
      <p:sp>
        <p:nvSpPr>
          <p:cNvPr id="19" name="Footer Placeholder 18"/>
          <p:cNvSpPr>
            <a:spLocks noGrp="1"/>
          </p:cNvSpPr>
          <p:nvPr>
            <p:ph type="ftr" sz="quarter" idx="11"/>
          </p:nvPr>
        </p:nvSpPr>
        <p:spPr>
          <a:xfrm>
            <a:off x="4380072" y="6407944"/>
            <a:ext cx="2350681" cy="365125"/>
          </a:xfrm>
          <a:prstGeom prst="rect">
            <a:avLst/>
          </a:prstGeom>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B43A371-2875-41C8-9A68-B89FC3460C79}" type="slidenum">
              <a:rPr lang="en-US" smtClean="0"/>
              <a:t>‹#›</a:t>
            </a:fld>
            <a:endParaRPr lang="en-US" dirty="0"/>
          </a:p>
        </p:txBody>
      </p:sp>
    </p:spTree>
    <p:extLst>
      <p:ext uri="{BB962C8B-B14F-4D97-AF65-F5344CB8AC3E}">
        <p14:creationId xmlns:p14="http://schemas.microsoft.com/office/powerpoint/2010/main" val="3091495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dirty="0"/>
          </a:p>
        </p:txBody>
      </p:sp>
      <p:sp>
        <p:nvSpPr>
          <p:cNvPr id="7" name="Title 6"/>
          <p:cNvSpPr>
            <a:spLocks noGrp="1"/>
          </p:cNvSpPr>
          <p:nvPr>
            <p:ph type="title" hasCustomPrompt="1"/>
          </p:nvPr>
        </p:nvSpPr>
        <p:spPr/>
        <p:txBody>
          <a:bodyPr rtlCol="0"/>
          <a:lstStyle/>
          <a:p>
            <a:r>
              <a:rPr kumimoji="0" lang="en-US" dirty="0"/>
              <a:t>Click To Edit Master Title Style</a:t>
            </a:r>
          </a:p>
        </p:txBody>
      </p:sp>
    </p:spTree>
    <p:extLst>
      <p:ext uri="{BB962C8B-B14F-4D97-AF65-F5344CB8AC3E}">
        <p14:creationId xmlns:p14="http://schemas.microsoft.com/office/powerpoint/2010/main" val="3472166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727032" y="6407944"/>
            <a:ext cx="1920240" cy="365760"/>
          </a:xfrm>
          <a:prstGeom prst="rect">
            <a:avLst/>
          </a:prstGeom>
        </p:spPr>
        <p:txBody>
          <a:bodyPr/>
          <a:lstStyle/>
          <a:p>
            <a:endParaRPr lang="en-US" dirty="0"/>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extLst>
      <p:ext uri="{BB962C8B-B14F-4D97-AF65-F5344CB8AC3E}">
        <p14:creationId xmlns:p14="http://schemas.microsoft.com/office/powerpoint/2010/main" val="134618229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p>
            <a:endParaRPr lang="en-US" dirty="0"/>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9B43A371-2875-41C8-9A68-B89FC3460C79}" type="slidenum">
              <a:rPr lang="en-US" smtClean="0"/>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871841932"/>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6727032" y="6407944"/>
            <a:ext cx="1920240" cy="365760"/>
          </a:xfrm>
          <a:prstGeom prst="rect">
            <a:avLst/>
          </a:prstGeom>
        </p:spPr>
        <p:txBody>
          <a:bodyPr/>
          <a:lstStyle/>
          <a:p>
            <a:endParaRPr lang="en-US" dirty="0"/>
          </a:p>
        </p:txBody>
      </p:sp>
      <p:sp>
        <p:nvSpPr>
          <p:cNvPr id="8" name="Footer Placeholder 7"/>
          <p:cNvSpPr>
            <a:spLocks noGrp="1"/>
          </p:cNvSpPr>
          <p:nvPr>
            <p:ph type="ftr" sz="quarter" idx="11"/>
          </p:nvPr>
        </p:nvSpPr>
        <p:spPr>
          <a:xfrm>
            <a:off x="4380072" y="6407944"/>
            <a:ext cx="2350681"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9B43A371-2875-41C8-9A68-B89FC3460C79}" type="slidenum">
              <a:rPr lang="en-US" smtClean="0"/>
              <a:t>‹#›</a:t>
            </a:fld>
            <a:endParaRPr lang="en-US" dirty="0"/>
          </a:p>
        </p:txBody>
      </p:sp>
    </p:spTree>
    <p:extLst>
      <p:ext uri="{BB962C8B-B14F-4D97-AF65-F5344CB8AC3E}">
        <p14:creationId xmlns:p14="http://schemas.microsoft.com/office/powerpoint/2010/main" val="299613303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27032" y="6407944"/>
            <a:ext cx="1920240" cy="365760"/>
          </a:xfrm>
          <a:prstGeom prst="rect">
            <a:avLst/>
          </a:prstGeom>
        </p:spPr>
        <p:txBody>
          <a:bodyPr/>
          <a:lstStyle/>
          <a:p>
            <a:endParaRPr lang="en-US" dirty="0"/>
          </a:p>
        </p:txBody>
      </p:sp>
      <p:sp>
        <p:nvSpPr>
          <p:cNvPr id="4" name="Footer Placeholder 3"/>
          <p:cNvSpPr>
            <a:spLocks noGrp="1"/>
          </p:cNvSpPr>
          <p:nvPr>
            <p:ph type="ftr" sz="quarter" idx="11"/>
          </p:nvPr>
        </p:nvSpPr>
        <p:spPr>
          <a:xfrm>
            <a:off x="4380072" y="6407944"/>
            <a:ext cx="2350681"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9B43A371-2875-41C8-9A68-B89FC3460C79}" type="slidenum">
              <a:rPr lang="en-US" smtClean="0"/>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87609371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6"/>
            <a:ext cx="4038600" cy="4525963"/>
          </a:xfrm>
        </p:spPr>
        <p:txBody>
          <a:bodyPr/>
          <a:lstStyle>
            <a:lvl1pPr>
              <a:defRPr sz="1575"/>
            </a:lvl1pPr>
            <a:lvl2pPr>
              <a:defRPr sz="1350"/>
            </a:lvl2pPr>
            <a:lvl3pPr>
              <a:defRPr sz="1125"/>
            </a:lvl3pPr>
            <a:lvl4pPr>
              <a:defRPr sz="1013"/>
            </a:lvl4pPr>
            <a:lvl5pPr>
              <a:defRPr sz="1013"/>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36"/>
            <a:ext cx="4038600" cy="4525963"/>
          </a:xfrm>
        </p:spPr>
        <p:txBody>
          <a:bodyPr/>
          <a:lstStyle>
            <a:lvl1pPr>
              <a:defRPr sz="1575"/>
            </a:lvl1pPr>
            <a:lvl2pPr>
              <a:defRPr sz="1350"/>
            </a:lvl2pPr>
            <a:lvl3pPr>
              <a:defRPr sz="1125"/>
            </a:lvl3pPr>
            <a:lvl4pPr>
              <a:defRPr sz="1013"/>
            </a:lvl4pPr>
            <a:lvl5pPr>
              <a:defRPr sz="1013"/>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p>
            <a:endParaRPr lang="en-US"/>
          </a:p>
        </p:txBody>
      </p:sp>
      <p:sp>
        <p:nvSpPr>
          <p:cNvPr id="6" name="Footer Placeholder 5"/>
          <p:cNvSpPr>
            <a:spLocks noGrp="1"/>
          </p:cNvSpPr>
          <p:nvPr>
            <p:ph type="ftr" sz="quarter" idx="11"/>
          </p:nvPr>
        </p:nvSpPr>
        <p:spPr>
          <a:xfrm>
            <a:off x="4380076" y="6407952"/>
            <a:ext cx="2350681"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43A371-2875-41C8-9A68-B89FC3460C79}"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09147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43A371-2875-41C8-9A68-B89FC3460C79}" type="slidenum">
              <a:rPr lang="en-US" smtClean="0"/>
              <a:t>‹#›</a:t>
            </a:fld>
            <a:endParaRPr lang="en-US" dirty="0"/>
          </a:p>
        </p:txBody>
      </p:sp>
    </p:spTree>
    <p:extLst>
      <p:ext uri="{BB962C8B-B14F-4D97-AF65-F5344CB8AC3E}">
        <p14:creationId xmlns:p14="http://schemas.microsoft.com/office/powerpoint/2010/main" val="2073619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p>
            <a:endParaRPr lang="en-US" dirty="0"/>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9B43A371-2875-41C8-9A68-B89FC3460C79}" type="slidenum">
              <a:rPr lang="en-US" smtClean="0"/>
              <a:t>‹#›</a:t>
            </a:fld>
            <a:endParaRPr lang="en-US" dirty="0"/>
          </a:p>
        </p:txBody>
      </p:sp>
    </p:spTree>
    <p:extLst>
      <p:ext uri="{BB962C8B-B14F-4D97-AF65-F5344CB8AC3E}">
        <p14:creationId xmlns:p14="http://schemas.microsoft.com/office/powerpoint/2010/main" val="417663909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a:xfrm>
            <a:off x="6727032" y="6407944"/>
            <a:ext cx="1920240" cy="365760"/>
          </a:xfrm>
          <a:prstGeom prst="rect">
            <a:avLst/>
          </a:prstGeom>
        </p:spPr>
        <p:txBody>
          <a:bodyPr/>
          <a:lstStyle>
            <a:lvl1pPr>
              <a:defRPr>
                <a:solidFill>
                  <a:schemeClr val="tx1"/>
                </a:solidFill>
              </a:defRPr>
            </a:lvl1pPr>
            <a:extLst/>
          </a:lstStyle>
          <a:p>
            <a:endParaRPr lang="en-US" dirty="0"/>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B43A371-2875-41C8-9A68-B89FC3460C79}"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extLst>
      <p:ext uri="{BB962C8B-B14F-4D97-AF65-F5344CB8AC3E}">
        <p14:creationId xmlns:p14="http://schemas.microsoft.com/office/powerpoint/2010/main" val="48606562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p>
            <a:endParaRPr lang="en-US" dirty="0"/>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dirty="0"/>
          </a:p>
        </p:txBody>
      </p:sp>
    </p:spTree>
    <p:extLst>
      <p:ext uri="{BB962C8B-B14F-4D97-AF65-F5344CB8AC3E}">
        <p14:creationId xmlns:p14="http://schemas.microsoft.com/office/powerpoint/2010/main" val="1984855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p>
            <a:endParaRPr lang="en-US" dirty="0"/>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B43A371-2875-41C8-9A68-B89FC3460C79}" type="slidenum">
              <a:rPr lang="en-US" smtClean="0"/>
              <a:t>‹#›</a:t>
            </a:fld>
            <a:endParaRPr lang="en-US" dirty="0"/>
          </a:p>
        </p:txBody>
      </p:sp>
    </p:spTree>
    <p:extLst>
      <p:ext uri="{BB962C8B-B14F-4D97-AF65-F5344CB8AC3E}">
        <p14:creationId xmlns:p14="http://schemas.microsoft.com/office/powerpoint/2010/main" val="3811652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5988050" y="561975"/>
            <a:ext cx="2909455" cy="2886075"/>
          </a:xfrm>
          <a:prstGeom prst="rect">
            <a:avLst/>
          </a:prstGeom>
          <a:noFill/>
          <a:ln w="15240" cmpd="sng">
            <a:solidFill>
              <a:srgbClr val="000000"/>
            </a:solidFill>
            <a:prstDash val="solid"/>
          </a:ln>
        </p:spPr>
        <p:txBody>
          <a:bodyPr vert="horz" lIns="0" tIns="0" rIns="0" bIns="0" anchor="t"/>
          <a:lstStyle/>
          <a:p>
            <a:pPr algn="l"/>
            <a:r>
              <a:rPr lang="en-US" sz="100"/>
              <a:t> </a:t>
            </a:r>
          </a:p>
        </p:txBody>
      </p:sp>
      <p:sp>
        <p:nvSpPr>
          <p:cNvPr id="5" name="Text Placeholder 4"/>
          <p:cNvSpPr>
            <a:spLocks noGrp="1"/>
          </p:cNvSpPr>
          <p:nvPr>
            <p:ph type="body" idx="10"/>
          </p:nvPr>
        </p:nvSpPr>
        <p:spPr>
          <a:xfrm>
            <a:off x="6151419" y="3574116"/>
            <a:ext cx="2746086" cy="2544296"/>
          </a:xfrm>
          <a:prstGeom prst="rect">
            <a:avLst/>
          </a:prstGeom>
          <a:noFill/>
          <a:ln w="15240" cmpd="sng">
            <a:solidFill>
              <a:srgbClr val="000000"/>
            </a:solidFill>
            <a:prstDash val="solid"/>
          </a:ln>
        </p:spPr>
        <p:txBody>
          <a:bodyPr vert="horz" lIns="0" tIns="0" rIns="0" bIns="0" anchor="t"/>
          <a:lstStyle/>
          <a:p>
            <a:pPr algn="l"/>
            <a:r>
              <a:rPr lang="en-US" sz="100"/>
              <a:t> </a:t>
            </a:r>
          </a:p>
        </p:txBody>
      </p:sp>
      <p:sp>
        <p:nvSpPr>
          <p:cNvPr id="10" name="Text Placeholder 9"/>
          <p:cNvSpPr>
            <a:spLocks noGrp="1"/>
          </p:cNvSpPr>
          <p:nvPr>
            <p:ph type="body" idx="10"/>
          </p:nvPr>
        </p:nvSpPr>
        <p:spPr>
          <a:xfrm>
            <a:off x="191078" y="201706"/>
            <a:ext cx="2805545" cy="360269"/>
          </a:xfrm>
          <a:prstGeom prst="rect">
            <a:avLst/>
          </a:prstGeom>
          <a:noFill/>
          <a:ln w="0" cmpd="sng">
            <a:noFill/>
            <a:prstDash val="solid"/>
          </a:ln>
        </p:spPr>
        <p:txBody>
          <a:bodyPr vert="horz" lIns="0" tIns="29845" rIns="0" bIns="0" anchor="t"/>
          <a:lstStyle>
            <a:lvl1pPr marL="0" marR="0" indent="0" algn="l">
              <a:lnSpc>
                <a:spcPts val="1235"/>
              </a:lnSpc>
              <a:spcAft>
                <a:spcPts val="1310"/>
              </a:spcAft>
              <a:defRPr/>
            </a:lvl1pPr>
          </a:lstStyle>
          <a:p>
            <a:pPr marL="0" marR="0" indent="0" algn="l">
              <a:lnSpc>
                <a:spcPts val="1400"/>
              </a:lnSpc>
              <a:spcAft>
                <a:spcPts val="1485"/>
              </a:spcAft>
            </a:pPr>
            <a:r>
              <a:rPr lang="en-US" sz="1279" i="1" spc="-18">
                <a:solidFill>
                  <a:srgbClr val="000000"/>
                </a:solidFill>
                <a:latin typeface="Calibri" panose="02020603050405020304" pitchFamily="2"/>
              </a:rPr>
              <a:t>Basic Concepts in Family Systems Therapy </a:t>
            </a:r>
          </a:p>
        </p:txBody>
      </p:sp>
      <p:sp>
        <p:nvSpPr>
          <p:cNvPr id="11" name="Text Placeholder 10"/>
          <p:cNvSpPr>
            <a:spLocks noGrp="1"/>
          </p:cNvSpPr>
          <p:nvPr>
            <p:ph type="body" idx="10"/>
          </p:nvPr>
        </p:nvSpPr>
        <p:spPr>
          <a:xfrm>
            <a:off x="2407804" y="601196"/>
            <a:ext cx="3325091" cy="350744"/>
          </a:xfrm>
          <a:prstGeom prst="rect">
            <a:avLst/>
          </a:prstGeom>
          <a:noFill/>
          <a:ln w="0" cmpd="sng">
            <a:noFill/>
            <a:prstDash val="solid"/>
          </a:ln>
        </p:spPr>
        <p:txBody>
          <a:bodyPr vert="horz" lIns="0" tIns="50800" rIns="0" bIns="0" anchor="t"/>
          <a:lstStyle>
            <a:lvl1pPr marL="322747" marR="0" indent="0" algn="ctr">
              <a:lnSpc>
                <a:spcPts val="1324"/>
              </a:lnSpc>
              <a:spcBef>
                <a:spcPts val="9"/>
              </a:spcBef>
              <a:spcAft>
                <a:spcPts val="0"/>
              </a:spcAft>
              <a:defRPr/>
            </a:lvl1pPr>
          </a:lstStyle>
          <a:p>
            <a:pPr marL="0" marR="0" indent="0" algn="r">
              <a:lnSpc>
                <a:spcPts val="1100"/>
              </a:lnSpc>
              <a:spcAft>
                <a:spcPts val="0"/>
              </a:spcAft>
            </a:pPr>
            <a:r>
              <a:rPr lang="en-US" sz="1015" spc="-18">
                <a:solidFill>
                  <a:srgbClr val="000000"/>
                </a:solidFill>
                <a:latin typeface="Calibri" panose="02020603050405020304" pitchFamily="2"/>
              </a:rPr>
              <a:t>New families and blended families begin with the couple as the </a:t>
            </a:r>
          </a:p>
          <a:p>
            <a:pPr marL="365760" marR="0" indent="0" algn="ctr">
              <a:lnSpc>
                <a:spcPts val="1500"/>
              </a:lnSpc>
              <a:spcBef>
                <a:spcPts val="10"/>
              </a:spcBef>
              <a:spcAft>
                <a:spcPts val="0"/>
              </a:spcAft>
            </a:pPr>
            <a:r>
              <a:rPr lang="en-US" sz="1015" spc="0">
                <a:solidFill>
                  <a:srgbClr val="000000"/>
                </a:solidFill>
                <a:latin typeface="Calibri" panose="02020603050405020304" pitchFamily="2"/>
              </a:rPr>
              <a:t>nucleus. Parenting units range from single-parent to </a:t>
            </a:r>
            <a:br/>
            <a:endParaRPr/>
          </a:p>
        </p:txBody>
      </p:sp>
      <p:sp>
        <p:nvSpPr>
          <p:cNvPr id="12" name="Text Placeholder 11"/>
          <p:cNvSpPr>
            <a:spLocks noGrp="1"/>
          </p:cNvSpPr>
          <p:nvPr>
            <p:ph type="body" idx="10"/>
          </p:nvPr>
        </p:nvSpPr>
        <p:spPr>
          <a:xfrm>
            <a:off x="2407805" y="951940"/>
            <a:ext cx="2477077" cy="1135156"/>
          </a:xfrm>
          <a:prstGeom prst="rect">
            <a:avLst/>
          </a:prstGeom>
          <a:noFill/>
          <a:ln w="0" cmpd="sng">
            <a:noFill/>
            <a:prstDash val="solid"/>
          </a:ln>
        </p:spPr>
        <p:txBody>
          <a:bodyPr vert="horz" lIns="0" tIns="0" rIns="0" bIns="0" anchor="t"/>
          <a:lstStyle>
            <a:lvl1pPr marL="322747" marR="0" indent="0" algn="ctr">
              <a:lnSpc>
                <a:spcPts val="1324"/>
              </a:lnSpc>
              <a:spcAft>
                <a:spcPts val="7558"/>
              </a:spcAft>
              <a:defRPr/>
            </a:lvl1pPr>
          </a:lstStyle>
          <a:p>
            <a:pPr marL="365760" marR="0" indent="0" algn="ctr">
              <a:lnSpc>
                <a:spcPts val="1500"/>
              </a:lnSpc>
              <a:spcAft>
                <a:spcPts val="8565"/>
              </a:spcAft>
            </a:pPr>
            <a:r>
              <a:rPr lang="en-US" sz="1015" spc="0">
                <a:solidFill>
                  <a:srgbClr val="000000"/>
                </a:solidFill>
                <a:latin typeface="Calibri" panose="02020603050405020304" pitchFamily="2"/>
              </a:rPr>
              <a:t>grandparental/multiple-adults </a:t>
            </a:r>
          </a:p>
        </p:txBody>
      </p:sp>
      <p:sp>
        <p:nvSpPr>
          <p:cNvPr id="13" name="Text Placeholder 12"/>
          <p:cNvSpPr>
            <a:spLocks noGrp="1"/>
          </p:cNvSpPr>
          <p:nvPr>
            <p:ph type="body" idx="10"/>
          </p:nvPr>
        </p:nvSpPr>
        <p:spPr>
          <a:xfrm>
            <a:off x="1025237" y="2087096"/>
            <a:ext cx="1939636" cy="1325656"/>
          </a:xfrm>
          <a:prstGeom prst="rect">
            <a:avLst/>
          </a:prstGeom>
          <a:noFill/>
          <a:ln w="0" cmpd="sng">
            <a:noFill/>
            <a:prstDash val="solid"/>
          </a:ln>
        </p:spPr>
        <p:txBody>
          <a:bodyPr vert="horz" lIns="0" tIns="0" rIns="0" bIns="0" anchor="t"/>
          <a:lstStyle>
            <a:lvl1pPr marL="0" marR="0" indent="0" algn="l">
              <a:lnSpc>
                <a:spcPts val="1324"/>
              </a:lnSpc>
              <a:spcAft>
                <a:spcPts val="7770"/>
              </a:spcAft>
              <a:defRPr/>
            </a:lvl1pPr>
          </a:lstStyle>
          <a:p>
            <a:pPr marL="0" marR="0" indent="0" algn="l">
              <a:lnSpc>
                <a:spcPts val="1500"/>
              </a:lnSpc>
              <a:spcAft>
                <a:spcPts val="8805"/>
              </a:spcAft>
            </a:pPr>
            <a:r>
              <a:rPr lang="en-US" sz="1015" b="1" spc="-22">
                <a:solidFill>
                  <a:srgbClr val="000000"/>
                </a:solidFill>
                <a:latin typeface="Calibri" panose="02020603050405020304" pitchFamily="2"/>
              </a:rPr>
              <a:t>Intergenerational Transmission </a:t>
            </a:r>
            <a:r>
              <a:rPr lang="en-US" sz="1015" spc="-22">
                <a:solidFill>
                  <a:srgbClr val="000000"/>
                </a:solidFill>
                <a:latin typeface="Calibri" panose="02020603050405020304" pitchFamily="2"/>
              </a:rPr>
              <a:t>Merging of Partner Families/Histories </a:t>
            </a:r>
          </a:p>
        </p:txBody>
      </p:sp>
      <p:sp>
        <p:nvSpPr>
          <p:cNvPr id="14" name="Text Placeholder 13"/>
          <p:cNvSpPr>
            <a:spLocks noGrp="1"/>
          </p:cNvSpPr>
          <p:nvPr>
            <p:ph type="body" idx="10"/>
          </p:nvPr>
        </p:nvSpPr>
        <p:spPr>
          <a:xfrm>
            <a:off x="4175991" y="2087096"/>
            <a:ext cx="811645" cy="303679"/>
          </a:xfrm>
          <a:prstGeom prst="rect">
            <a:avLst/>
          </a:prstGeom>
          <a:noFill/>
          <a:ln w="0" cmpd="sng">
            <a:noFill/>
            <a:prstDash val="solid"/>
          </a:ln>
        </p:spPr>
        <p:txBody>
          <a:bodyPr vert="horz" lIns="0" tIns="0" rIns="0" bIns="0" anchor="t"/>
          <a:lstStyle>
            <a:lvl1pPr marL="40343" marR="0" indent="0" algn="l">
              <a:lnSpc>
                <a:spcPts val="1147"/>
              </a:lnSpc>
              <a:spcAft>
                <a:spcPts val="0"/>
              </a:spcAft>
              <a:defRPr/>
            </a:lvl1pPr>
          </a:lstStyle>
          <a:p>
            <a:pPr marL="45720" marR="0" indent="0" algn="l">
              <a:lnSpc>
                <a:spcPts val="1300"/>
              </a:lnSpc>
              <a:spcAft>
                <a:spcPts val="0"/>
              </a:spcAft>
            </a:pPr>
            <a:r>
              <a:rPr lang="en-US" sz="1015" b="1" spc="-26">
                <a:solidFill>
                  <a:srgbClr val="000000"/>
                </a:solidFill>
                <a:latin typeface="Calibri" panose="02020603050405020304" pitchFamily="2"/>
              </a:rPr>
              <a:t>Partner/Couple </a:t>
            </a:r>
            <a:r>
              <a:rPr lang="en-US" sz="1015" spc="-26">
                <a:solidFill>
                  <a:srgbClr val="000000"/>
                </a:solidFill>
                <a:latin typeface="Calibri" panose="02020603050405020304" pitchFamily="2"/>
              </a:rPr>
              <a:t>Pair- Bonding </a:t>
            </a:r>
          </a:p>
        </p:txBody>
      </p:sp>
      <p:sp>
        <p:nvSpPr>
          <p:cNvPr id="15" name="Text Placeholder 14"/>
          <p:cNvSpPr>
            <a:spLocks noGrp="1"/>
          </p:cNvSpPr>
          <p:nvPr>
            <p:ph type="body" idx="10"/>
          </p:nvPr>
        </p:nvSpPr>
        <p:spPr>
          <a:xfrm>
            <a:off x="3937577" y="3445249"/>
            <a:ext cx="1213427" cy="276785"/>
          </a:xfrm>
          <a:prstGeom prst="rect">
            <a:avLst/>
          </a:prstGeom>
          <a:noFill/>
          <a:ln w="0" cmpd="sng">
            <a:noFill/>
            <a:prstDash val="solid"/>
          </a:ln>
        </p:spPr>
        <p:txBody>
          <a:bodyPr vert="horz" lIns="0" tIns="43180" rIns="0" bIns="0" anchor="t"/>
          <a:lstStyle>
            <a:lvl1pPr marL="0" marR="0" indent="0" algn="ctr">
              <a:lnSpc>
                <a:spcPts val="1059"/>
              </a:lnSpc>
              <a:spcAft>
                <a:spcPts val="697"/>
              </a:spcAft>
              <a:defRPr/>
            </a:lvl1pPr>
          </a:lstStyle>
          <a:p>
            <a:pPr marL="0" marR="0" indent="0" algn="ctr">
              <a:lnSpc>
                <a:spcPts val="1200"/>
              </a:lnSpc>
              <a:spcAft>
                <a:spcPts val="790"/>
              </a:spcAft>
            </a:pPr>
            <a:r>
              <a:rPr lang="en-US" sz="1015" b="1" spc="-18">
                <a:solidFill>
                  <a:srgbClr val="000000"/>
                </a:solidFill>
                <a:latin typeface="Calibri" panose="02020603050405020304" pitchFamily="2"/>
              </a:rPr>
              <a:t>Family Life-Cycle </a:t>
            </a:r>
          </a:p>
        </p:txBody>
      </p:sp>
      <p:sp>
        <p:nvSpPr>
          <p:cNvPr id="16" name="Text Placeholder 15"/>
          <p:cNvSpPr>
            <a:spLocks noGrp="1"/>
          </p:cNvSpPr>
          <p:nvPr>
            <p:ph type="body" idx="10"/>
          </p:nvPr>
        </p:nvSpPr>
        <p:spPr>
          <a:xfrm>
            <a:off x="3937577" y="3808319"/>
            <a:ext cx="1213427" cy="276785"/>
          </a:xfrm>
          <a:prstGeom prst="rect">
            <a:avLst/>
          </a:prstGeom>
          <a:noFill/>
          <a:ln w="0" cmpd="sng">
            <a:noFill/>
            <a:prstDash val="solid"/>
          </a:ln>
        </p:spPr>
        <p:txBody>
          <a:bodyPr vert="horz" lIns="0" tIns="58420" rIns="0" bIns="0" anchor="t"/>
          <a:lstStyle>
            <a:lvl1pPr marL="0" marR="0" indent="0" algn="ctr">
              <a:lnSpc>
                <a:spcPts val="971"/>
              </a:lnSpc>
              <a:spcAft>
                <a:spcPts val="750"/>
              </a:spcAft>
              <a:defRPr/>
            </a:lvl1pPr>
          </a:lstStyle>
          <a:p>
            <a:pPr marL="0" marR="0" indent="0" algn="ctr">
              <a:lnSpc>
                <a:spcPts val="1100"/>
              </a:lnSpc>
              <a:spcAft>
                <a:spcPts val="850"/>
              </a:spcAft>
            </a:pPr>
            <a:r>
              <a:rPr lang="en-US" sz="1015" b="1" spc="-18">
                <a:solidFill>
                  <a:srgbClr val="000000"/>
                </a:solidFill>
                <a:latin typeface="Calibri" panose="02020603050405020304" pitchFamily="2"/>
              </a:rPr>
              <a:t>Individual Tasks </a:t>
            </a:r>
          </a:p>
        </p:txBody>
      </p:sp>
      <p:sp>
        <p:nvSpPr>
          <p:cNvPr id="19" name="Text Placeholder 18"/>
          <p:cNvSpPr>
            <a:spLocks noGrp="1"/>
          </p:cNvSpPr>
          <p:nvPr>
            <p:ph type="body" idx="10"/>
          </p:nvPr>
        </p:nvSpPr>
        <p:spPr>
          <a:xfrm>
            <a:off x="4473286" y="4155142"/>
            <a:ext cx="154709" cy="1019175"/>
          </a:xfrm>
          <a:prstGeom prst="rect">
            <a:avLst/>
          </a:prstGeom>
          <a:noFill/>
          <a:ln w="0" cmpd="sng">
            <a:noFill/>
            <a:prstDash val="solid"/>
          </a:ln>
        </p:spPr>
        <p:txBody>
          <a:bodyPr vert="vert270" lIns="0" tIns="0" rIns="35560" bIns="0" anchor="t"/>
          <a:lstStyle>
            <a:lvl1pPr marL="0" marR="0" indent="0" algn="l">
              <a:lnSpc>
                <a:spcPts val="882"/>
              </a:lnSpc>
              <a:spcAft>
                <a:spcPts val="40"/>
              </a:spcAft>
              <a:defRPr/>
            </a:lvl1pPr>
          </a:lstStyle>
          <a:p>
            <a:pPr marL="0" marR="0" indent="0" algn="l">
              <a:lnSpc>
                <a:spcPts val="1000"/>
              </a:lnSpc>
              <a:spcAft>
                <a:spcPts val="45"/>
              </a:spcAft>
            </a:pPr>
            <a:r>
              <a:rPr lang="en-US" sz="971" b="1" spc="-44">
                <a:solidFill>
                  <a:srgbClr val="000000"/>
                </a:solidFill>
                <a:latin typeface="Calibri" panose="02020603050405020304" pitchFamily="2"/>
              </a:rPr>
              <a:t>Across the Life Span </a:t>
            </a:r>
          </a:p>
        </p:txBody>
      </p:sp>
      <p:sp>
        <p:nvSpPr>
          <p:cNvPr id="24" name="Text Placeholder 23"/>
          <p:cNvSpPr>
            <a:spLocks noGrp="1"/>
          </p:cNvSpPr>
          <p:nvPr>
            <p:ph type="body" idx="10"/>
          </p:nvPr>
        </p:nvSpPr>
        <p:spPr>
          <a:xfrm>
            <a:off x="451427" y="3412752"/>
            <a:ext cx="2244436" cy="3254188"/>
          </a:xfrm>
          <a:prstGeom prst="rect">
            <a:avLst/>
          </a:prstGeom>
          <a:noFill/>
          <a:ln w="15240" cmpd="sng">
            <a:solidFill>
              <a:srgbClr val="000000"/>
            </a:solidFill>
            <a:prstDash val="solid"/>
          </a:ln>
        </p:spPr>
        <p:txBody>
          <a:bodyPr vert="horz" lIns="0" tIns="8890" rIns="0" bIns="0" anchor="t"/>
          <a:lstStyle>
            <a:lvl1pPr marL="484120" marR="0" indent="161373" algn="l">
              <a:lnSpc>
                <a:spcPts val="971"/>
              </a:lnSpc>
              <a:spcBef>
                <a:spcPts val="331"/>
              </a:spcBef>
              <a:spcAft>
                <a:spcPts val="357"/>
              </a:spcAft>
              <a:buFont typeface="Calibri"/>
              <a:buChar char="·"/>
              <a:defRPr/>
            </a:lvl1pPr>
          </a:lstStyle>
          <a:p>
            <a:pPr marL="91440" marR="0" indent="0" algn="l">
              <a:lnSpc>
                <a:spcPts val="1400"/>
              </a:lnSpc>
              <a:spcAft>
                <a:spcPts val="0"/>
              </a:spcAft>
            </a:pPr>
            <a:r>
              <a:rPr lang="en-US" sz="882" b="1" spc="0">
                <a:solidFill>
                  <a:srgbClr val="000000"/>
                </a:solidFill>
                <a:latin typeface="Calibri" panose="02020603050405020304" pitchFamily="2"/>
              </a:rPr>
              <a:t>Symptoms as a consequence of </a:t>
            </a:r>
            <a:br/>
            <a:r>
              <a:rPr lang="en-US" sz="882" b="1" spc="0">
                <a:solidFill>
                  <a:srgbClr val="000000"/>
                </a:solidFill>
                <a:latin typeface="Calibri" panose="02020603050405020304" pitchFamily="2"/>
              </a:rPr>
              <a:t>unresolved trauma or conflict </a:t>
            </a:r>
          </a:p>
          <a:p>
            <a:pPr marL="548640" marR="182880" indent="182880" algn="l">
              <a:lnSpc>
                <a:spcPts val="1400"/>
              </a:lnSpc>
              <a:spcBef>
                <a:spcPts val="0"/>
              </a:spcBef>
              <a:spcAft>
                <a:spcPts val="0"/>
              </a:spcAft>
              <a:buFont typeface="Calibri"/>
              <a:buAutoNum type="arabicPeriod"/>
            </a:pPr>
            <a:r>
              <a:rPr lang="en-US" sz="882" spc="0">
                <a:solidFill>
                  <a:srgbClr val="000000"/>
                </a:solidFill>
                <a:latin typeface="Calibri" panose="02020603050405020304" pitchFamily="2"/>
              </a:rPr>
              <a:t>Conflict results from difficulty adapting to change (ie. Life-cycle) or lack of cooperation </a:t>
            </a:r>
          </a:p>
          <a:p>
            <a:pPr marL="548640" marR="365760" indent="182880" algn="l">
              <a:lnSpc>
                <a:spcPts val="1200"/>
              </a:lnSpc>
              <a:spcBef>
                <a:spcPts val="190"/>
              </a:spcBef>
              <a:spcAft>
                <a:spcPts val="0"/>
              </a:spcAft>
              <a:buFont typeface="Calibri"/>
              <a:buAutoNum type="arabicPeriod"/>
            </a:pPr>
            <a:r>
              <a:rPr lang="en-US" sz="882" spc="-9">
                <a:solidFill>
                  <a:srgbClr val="000000"/>
                </a:solidFill>
                <a:latin typeface="Calibri" panose="02020603050405020304" pitchFamily="2"/>
              </a:rPr>
              <a:t>Trauma as a result of disaster, abuse or betrayal </a:t>
            </a:r>
          </a:p>
          <a:p>
            <a:pPr marL="91440" marR="0" indent="0" algn="l">
              <a:lnSpc>
                <a:spcPts val="1100"/>
              </a:lnSpc>
              <a:spcBef>
                <a:spcPts val="1160"/>
              </a:spcBef>
              <a:spcAft>
                <a:spcPts val="0"/>
              </a:spcAft>
            </a:pPr>
            <a:r>
              <a:rPr lang="en-US" sz="1015" b="1" spc="-13">
                <a:solidFill>
                  <a:srgbClr val="000000"/>
                </a:solidFill>
                <a:latin typeface="Calibri" panose="02020603050405020304" pitchFamily="2"/>
              </a:rPr>
              <a:t>Life-cycle Stages </a:t>
            </a:r>
            <a:r>
              <a:rPr lang="en-US" sz="882" spc="-13">
                <a:solidFill>
                  <a:srgbClr val="000000"/>
                </a:solidFill>
                <a:latin typeface="Calibri" panose="02020603050405020304" pitchFamily="2"/>
              </a:rPr>
              <a:t>(ie.) </a:t>
            </a:r>
          </a:p>
          <a:p>
            <a:pPr marL="548640" marR="0" indent="182880" algn="l">
              <a:lnSpc>
                <a:spcPts val="1100"/>
              </a:lnSpc>
              <a:spcBef>
                <a:spcPts val="445"/>
              </a:spcBef>
              <a:spcAft>
                <a:spcPts val="0"/>
              </a:spcAft>
              <a:buFont typeface="Calibri"/>
              <a:buChar char="·"/>
            </a:pPr>
            <a:r>
              <a:rPr lang="en-US" sz="882" spc="0">
                <a:solidFill>
                  <a:srgbClr val="000000"/>
                </a:solidFill>
                <a:latin typeface="Calibri" panose="02020603050405020304" pitchFamily="2"/>
              </a:rPr>
              <a:t>Partnership </a:t>
            </a:r>
          </a:p>
          <a:p>
            <a:pPr marL="548640" marR="0" indent="182880" algn="l">
              <a:lnSpc>
                <a:spcPts val="1100"/>
              </a:lnSpc>
              <a:spcBef>
                <a:spcPts val="400"/>
              </a:spcBef>
              <a:spcAft>
                <a:spcPts val="0"/>
              </a:spcAft>
              <a:buFont typeface="Calibri"/>
              <a:buChar char="·"/>
            </a:pPr>
            <a:r>
              <a:rPr lang="en-US" sz="882" spc="0">
                <a:solidFill>
                  <a:srgbClr val="000000"/>
                </a:solidFill>
                <a:latin typeface="Calibri" panose="02020603050405020304" pitchFamily="2"/>
              </a:rPr>
              <a:t>Couple w/ New Child -&gt; Children </a:t>
            </a:r>
          </a:p>
          <a:p>
            <a:pPr marL="548640" marR="0" indent="182880" algn="l">
              <a:lnSpc>
                <a:spcPts val="1100"/>
              </a:lnSpc>
              <a:spcBef>
                <a:spcPts val="375"/>
              </a:spcBef>
              <a:spcAft>
                <a:spcPts val="0"/>
              </a:spcAft>
              <a:buFont typeface="Calibri"/>
              <a:buChar char="·"/>
            </a:pPr>
            <a:r>
              <a:rPr lang="en-US" sz="882" spc="0">
                <a:solidFill>
                  <a:srgbClr val="000000"/>
                </a:solidFill>
                <a:latin typeface="Calibri" panose="02020603050405020304" pitchFamily="2"/>
              </a:rPr>
              <a:t>Couple with Teens/Young Adults </a:t>
            </a:r>
          </a:p>
          <a:p>
            <a:pPr marL="548640" marR="0" indent="182880" algn="l">
              <a:lnSpc>
                <a:spcPts val="1100"/>
              </a:lnSpc>
              <a:spcBef>
                <a:spcPts val="395"/>
              </a:spcBef>
              <a:spcAft>
                <a:spcPts val="0"/>
              </a:spcAft>
              <a:buFont typeface="Calibri"/>
              <a:buChar char="·"/>
            </a:pPr>
            <a:r>
              <a:rPr lang="en-US" sz="882" spc="0">
                <a:solidFill>
                  <a:srgbClr val="000000"/>
                </a:solidFill>
                <a:latin typeface="Calibri" panose="02020603050405020304" pitchFamily="2"/>
              </a:rPr>
              <a:t>Empty Nest </a:t>
            </a:r>
          </a:p>
          <a:p>
            <a:pPr marL="548640" marR="0" indent="182880" algn="l">
              <a:lnSpc>
                <a:spcPts val="1100"/>
              </a:lnSpc>
              <a:spcBef>
                <a:spcPts val="395"/>
              </a:spcBef>
              <a:spcAft>
                <a:spcPts val="0"/>
              </a:spcAft>
              <a:buFont typeface="Calibri"/>
              <a:buChar char="·"/>
            </a:pPr>
            <a:r>
              <a:rPr lang="en-US" sz="882" spc="0">
                <a:solidFill>
                  <a:srgbClr val="000000"/>
                </a:solidFill>
                <a:latin typeface="Calibri" panose="02020603050405020304" pitchFamily="2"/>
              </a:rPr>
              <a:t>Aging, Grand-parenting and Dying </a:t>
            </a:r>
          </a:p>
          <a:p>
            <a:pPr marL="91440" marR="0" indent="0" algn="l">
              <a:lnSpc>
                <a:spcPts val="1100"/>
              </a:lnSpc>
              <a:spcBef>
                <a:spcPts val="485"/>
              </a:spcBef>
              <a:spcAft>
                <a:spcPts val="0"/>
              </a:spcAft>
            </a:pPr>
            <a:r>
              <a:rPr lang="en-US" sz="1015" b="1" spc="-18">
                <a:solidFill>
                  <a:srgbClr val="000000"/>
                </a:solidFill>
                <a:latin typeface="Calibri" panose="02020603050405020304" pitchFamily="2"/>
              </a:rPr>
              <a:t>Individual Tasks </a:t>
            </a:r>
          </a:p>
          <a:p>
            <a:pPr marL="548640" marR="0" indent="182880" algn="l">
              <a:lnSpc>
                <a:spcPts val="1100"/>
              </a:lnSpc>
              <a:spcBef>
                <a:spcPts val="455"/>
              </a:spcBef>
              <a:spcAft>
                <a:spcPts val="0"/>
              </a:spcAft>
              <a:buFont typeface="Calibri"/>
              <a:buChar char="·"/>
            </a:pPr>
            <a:r>
              <a:rPr lang="en-US" sz="882" spc="0">
                <a:solidFill>
                  <a:srgbClr val="000000"/>
                </a:solidFill>
                <a:latin typeface="Calibri" panose="02020603050405020304" pitchFamily="2"/>
              </a:rPr>
              <a:t>Friendship (social/community) </a:t>
            </a:r>
          </a:p>
          <a:p>
            <a:pPr marL="548640" marR="0" indent="182880" algn="l">
              <a:lnSpc>
                <a:spcPts val="1100"/>
              </a:lnSpc>
              <a:spcBef>
                <a:spcPts val="375"/>
              </a:spcBef>
              <a:spcAft>
                <a:spcPts val="0"/>
              </a:spcAft>
              <a:buFont typeface="Calibri"/>
              <a:buChar char="·"/>
            </a:pPr>
            <a:r>
              <a:rPr lang="en-US" sz="882" spc="0">
                <a:solidFill>
                  <a:srgbClr val="000000"/>
                </a:solidFill>
                <a:latin typeface="Calibri" panose="02020603050405020304" pitchFamily="2"/>
              </a:rPr>
              <a:t>Intimacy (love, partnership) </a:t>
            </a:r>
          </a:p>
          <a:p>
            <a:pPr marL="548640" marR="0" indent="182880" algn="l">
              <a:lnSpc>
                <a:spcPts val="1100"/>
              </a:lnSpc>
              <a:spcBef>
                <a:spcPts val="400"/>
              </a:spcBef>
              <a:spcAft>
                <a:spcPts val="0"/>
              </a:spcAft>
              <a:buFont typeface="Calibri"/>
              <a:buChar char="·"/>
            </a:pPr>
            <a:r>
              <a:rPr lang="en-US" sz="882" spc="0">
                <a:solidFill>
                  <a:srgbClr val="000000"/>
                </a:solidFill>
                <a:latin typeface="Calibri" panose="02020603050405020304" pitchFamily="2"/>
              </a:rPr>
              <a:t>Contribution to society/work </a:t>
            </a:r>
          </a:p>
          <a:p>
            <a:pPr marL="548640" marR="0" indent="182880" algn="l">
              <a:lnSpc>
                <a:spcPts val="1100"/>
              </a:lnSpc>
              <a:spcBef>
                <a:spcPts val="400"/>
              </a:spcBef>
              <a:spcAft>
                <a:spcPts val="0"/>
              </a:spcAft>
              <a:buFont typeface="Calibri"/>
              <a:buChar char="·"/>
            </a:pPr>
            <a:r>
              <a:rPr lang="en-US" sz="882" spc="0">
                <a:solidFill>
                  <a:srgbClr val="000000"/>
                </a:solidFill>
                <a:latin typeface="Calibri" panose="02020603050405020304" pitchFamily="2"/>
              </a:rPr>
              <a:t>Self-acceptance </a:t>
            </a:r>
          </a:p>
          <a:p>
            <a:pPr marL="548640" marR="0" indent="182880" algn="l">
              <a:lnSpc>
                <a:spcPts val="1100"/>
              </a:lnSpc>
              <a:spcBef>
                <a:spcPts val="375"/>
              </a:spcBef>
              <a:spcAft>
                <a:spcPts val="405"/>
              </a:spcAft>
              <a:buFont typeface="Calibri"/>
              <a:buChar char="·"/>
            </a:pPr>
            <a:r>
              <a:rPr lang="en-US" sz="882" spc="0">
                <a:solidFill>
                  <a:srgbClr val="000000"/>
                </a:solidFill>
                <a:latin typeface="Calibri" panose="02020603050405020304" pitchFamily="2"/>
              </a:rPr>
              <a:t>Spirituality (values, meaning) </a:t>
            </a:r>
          </a:p>
        </p:txBody>
      </p:sp>
      <p:sp>
        <p:nvSpPr>
          <p:cNvPr id="25" name="Text Placeholder 24"/>
          <p:cNvSpPr>
            <a:spLocks noGrp="1"/>
          </p:cNvSpPr>
          <p:nvPr>
            <p:ph type="body" idx="10"/>
          </p:nvPr>
        </p:nvSpPr>
        <p:spPr>
          <a:xfrm>
            <a:off x="5988050" y="561975"/>
            <a:ext cx="2909455" cy="3012141"/>
          </a:xfrm>
          <a:prstGeom prst="rect">
            <a:avLst/>
          </a:prstGeom>
          <a:noFill/>
          <a:ln w="0" cmpd="sng">
            <a:noFill/>
            <a:prstDash val="solid"/>
          </a:ln>
        </p:spPr>
        <p:txBody>
          <a:bodyPr vert="horz" lIns="0" tIns="86360" rIns="0" bIns="0" anchor="t"/>
          <a:lstStyle>
            <a:lvl1pPr marL="307058" marR="64998" indent="0" algn="l">
              <a:lnSpc>
                <a:spcPts val="971"/>
              </a:lnSpc>
              <a:spcBef>
                <a:spcPts val="296"/>
              </a:spcBef>
              <a:spcAft>
                <a:spcPts val="1782"/>
              </a:spcAft>
              <a:buFont typeface="Calibri"/>
              <a:buChar char="·"/>
              <a:defRPr/>
            </a:lvl1pPr>
          </a:lstStyle>
          <a:p>
            <a:pPr marL="73660" marR="73660" indent="0" algn="l">
              <a:lnSpc>
                <a:spcPts val="1100"/>
              </a:lnSpc>
              <a:spcAft>
                <a:spcPts val="0"/>
              </a:spcAft>
            </a:pPr>
            <a:r>
              <a:rPr lang="en-US" sz="1015" b="1" spc="-18">
                <a:solidFill>
                  <a:srgbClr val="000000"/>
                </a:solidFill>
                <a:latin typeface="Calibri" panose="02020603050405020304" pitchFamily="2"/>
              </a:rPr>
              <a:t>Purpose of Unit: Survival/Thriving </a:t>
            </a:r>
          </a:p>
          <a:p>
            <a:pPr marL="576580" marR="73660" indent="228600" algn="l">
              <a:lnSpc>
                <a:spcPts val="1000"/>
              </a:lnSpc>
              <a:spcBef>
                <a:spcPts val="430"/>
              </a:spcBef>
              <a:spcAft>
                <a:spcPts val="0"/>
              </a:spcAft>
              <a:buFont typeface="Calibri"/>
              <a:buAutoNum type="arabicPeriod"/>
            </a:pPr>
            <a:r>
              <a:rPr lang="en-US" sz="882" spc="0">
                <a:solidFill>
                  <a:srgbClr val="000000"/>
                </a:solidFill>
                <a:latin typeface="Calibri" panose="02020603050405020304" pitchFamily="2"/>
              </a:rPr>
              <a:t>Attain basic needs/Procreation </a:t>
            </a:r>
          </a:p>
          <a:p>
            <a:pPr marL="576580" marR="73660" indent="228600" algn="l">
              <a:lnSpc>
                <a:spcPts val="1000"/>
              </a:lnSpc>
              <a:spcBef>
                <a:spcPts val="420"/>
              </a:spcBef>
              <a:spcAft>
                <a:spcPts val="0"/>
              </a:spcAft>
              <a:buFont typeface="Calibri"/>
              <a:buAutoNum type="arabicPeriod"/>
            </a:pPr>
            <a:r>
              <a:rPr lang="en-US" sz="882" spc="0">
                <a:solidFill>
                  <a:srgbClr val="000000"/>
                </a:solidFill>
                <a:latin typeface="Calibri" panose="02020603050405020304" pitchFamily="2"/>
              </a:rPr>
              <a:t>To belong and to feel significant/nurturance </a:t>
            </a:r>
          </a:p>
          <a:p>
            <a:pPr marL="576580" marR="530860" indent="228600" algn="just">
              <a:lnSpc>
                <a:spcPts val="1400"/>
              </a:lnSpc>
              <a:spcBef>
                <a:spcPts val="0"/>
              </a:spcBef>
              <a:spcAft>
                <a:spcPts val="0"/>
              </a:spcAft>
              <a:buFont typeface="Calibri"/>
              <a:buAutoNum type="arabicPeriod"/>
            </a:pPr>
            <a:r>
              <a:rPr lang="en-US" sz="882" spc="0">
                <a:solidFill>
                  <a:srgbClr val="000000"/>
                </a:solidFill>
                <a:latin typeface="Calibri" panose="02020603050405020304" pitchFamily="2"/>
              </a:rPr>
              <a:t>Adaptation to change: problem-solving; innovation </a:t>
            </a:r>
          </a:p>
          <a:p>
            <a:pPr marL="73660" marR="530860" indent="0" algn="just">
              <a:lnSpc>
                <a:spcPts val="1500"/>
              </a:lnSpc>
              <a:spcBef>
                <a:spcPts val="0"/>
              </a:spcBef>
              <a:spcAft>
                <a:spcPts val="0"/>
              </a:spcAft>
            </a:pPr>
            <a:r>
              <a:rPr lang="en-US" sz="1015" b="1" spc="-18">
                <a:solidFill>
                  <a:srgbClr val="000000"/>
                </a:solidFill>
                <a:latin typeface="Calibri" panose="02020603050405020304" pitchFamily="2"/>
              </a:rPr>
              <a:t>Organizational Structures form to meet and maintain functions over time/life-cycle: </a:t>
            </a:r>
          </a:p>
          <a:p>
            <a:pPr marL="576580" marR="73660" indent="228600" algn="l">
              <a:lnSpc>
                <a:spcPts val="1100"/>
              </a:lnSpc>
              <a:spcBef>
                <a:spcPts val="425"/>
              </a:spcBef>
              <a:spcAft>
                <a:spcPts val="0"/>
              </a:spcAft>
              <a:buFont typeface="Calibri"/>
              <a:buChar char="·"/>
            </a:pPr>
            <a:r>
              <a:rPr lang="en-US" sz="882" spc="0">
                <a:solidFill>
                  <a:srgbClr val="000000"/>
                </a:solidFill>
                <a:latin typeface="Calibri" panose="02020603050405020304" pitchFamily="2"/>
              </a:rPr>
              <a:t>Roles/Subsystems (authorities/responsibilities) </a:t>
            </a:r>
          </a:p>
          <a:p>
            <a:pPr marL="1033780" marR="73660" indent="228600" algn="l">
              <a:lnSpc>
                <a:spcPts val="1000"/>
              </a:lnSpc>
              <a:spcBef>
                <a:spcPts val="380"/>
              </a:spcBef>
              <a:spcAft>
                <a:spcPts val="0"/>
              </a:spcAft>
              <a:buFont typeface="Calibri"/>
              <a:buChar char="o"/>
            </a:pPr>
            <a:r>
              <a:rPr lang="en-US" sz="882" spc="-4">
                <a:solidFill>
                  <a:srgbClr val="000000"/>
                </a:solidFill>
                <a:latin typeface="Calibri" panose="02020603050405020304" pitchFamily="2"/>
              </a:rPr>
              <a:t>Hierarchy (Power) </a:t>
            </a:r>
          </a:p>
          <a:p>
            <a:pPr marL="1033780" marR="73660" indent="228600" algn="l">
              <a:lnSpc>
                <a:spcPts val="1400"/>
              </a:lnSpc>
              <a:spcBef>
                <a:spcPts val="35"/>
              </a:spcBef>
              <a:spcAft>
                <a:spcPts val="0"/>
              </a:spcAft>
              <a:buFont typeface="Calibri"/>
              <a:buChar char="o"/>
            </a:pPr>
            <a:r>
              <a:rPr lang="en-US" sz="882" spc="0">
                <a:solidFill>
                  <a:srgbClr val="000000"/>
                </a:solidFill>
                <a:latin typeface="Calibri" panose="02020603050405020304" pitchFamily="2"/>
              </a:rPr>
              <a:t>Boundaries (Closeness/Distance; Enmeshed/Disengaged) </a:t>
            </a:r>
          </a:p>
          <a:p>
            <a:pPr marL="576580" marR="73660" indent="228600" algn="l">
              <a:lnSpc>
                <a:spcPts val="1100"/>
              </a:lnSpc>
              <a:spcBef>
                <a:spcPts val="370"/>
              </a:spcBef>
              <a:spcAft>
                <a:spcPts val="0"/>
              </a:spcAft>
              <a:buFont typeface="Calibri"/>
              <a:buChar char="·"/>
            </a:pPr>
            <a:r>
              <a:rPr lang="en-US" sz="882" spc="0">
                <a:solidFill>
                  <a:srgbClr val="000000"/>
                </a:solidFill>
                <a:latin typeface="Calibri" panose="02020603050405020304" pitchFamily="2"/>
              </a:rPr>
              <a:t>Rules (who participates in what and how) </a:t>
            </a:r>
          </a:p>
          <a:p>
            <a:pPr marL="576580" marR="73660" indent="228600" algn="l">
              <a:lnSpc>
                <a:spcPts val="1100"/>
              </a:lnSpc>
              <a:spcBef>
                <a:spcPts val="395"/>
              </a:spcBef>
              <a:spcAft>
                <a:spcPts val="0"/>
              </a:spcAft>
              <a:buFont typeface="Calibri"/>
              <a:buChar char="·"/>
            </a:pPr>
            <a:r>
              <a:rPr lang="en-US" sz="882" spc="-4">
                <a:solidFill>
                  <a:srgbClr val="000000"/>
                </a:solidFill>
                <a:latin typeface="Calibri" panose="02020603050405020304" pitchFamily="2"/>
              </a:rPr>
              <a:t>Family Atmosphere (tone) </a:t>
            </a:r>
          </a:p>
          <a:p>
            <a:pPr marL="576580" marR="805180" indent="228600" algn="l">
              <a:lnSpc>
                <a:spcPts val="1400"/>
              </a:lnSpc>
              <a:spcBef>
                <a:spcPts val="45"/>
              </a:spcBef>
              <a:spcAft>
                <a:spcPts val="0"/>
              </a:spcAft>
              <a:buFont typeface="Calibri"/>
              <a:buChar char="·"/>
            </a:pPr>
            <a:r>
              <a:rPr lang="en-US" sz="882" spc="-9">
                <a:solidFill>
                  <a:srgbClr val="000000"/>
                </a:solidFill>
                <a:latin typeface="Calibri" panose="02020603050405020304" pitchFamily="2"/>
              </a:rPr>
              <a:t>Birth Order/Family Constellation Symptoms/Dysfunctions: functional value/power </a:t>
            </a:r>
          </a:p>
          <a:p>
            <a:pPr marL="347980" marR="73660" indent="0" algn="l">
              <a:lnSpc>
                <a:spcPts val="1100"/>
              </a:lnSpc>
              <a:spcBef>
                <a:spcPts val="335"/>
              </a:spcBef>
              <a:spcAft>
                <a:spcPts val="2020"/>
              </a:spcAft>
            </a:pPr>
            <a:r>
              <a:rPr lang="en-US" sz="618" spc="0">
                <a:solidFill>
                  <a:srgbClr val="000000"/>
                </a:solidFill>
                <a:latin typeface="Symbol" panose="02020603050405020304" pitchFamily="2"/>
              </a:rPr>
              <a:t>• </a:t>
            </a:r>
          </a:p>
        </p:txBody>
      </p:sp>
      <p:sp>
        <p:nvSpPr>
          <p:cNvPr id="26" name="Text Placeholder 25"/>
          <p:cNvSpPr>
            <a:spLocks noGrp="1"/>
          </p:cNvSpPr>
          <p:nvPr>
            <p:ph type="body" idx="10"/>
          </p:nvPr>
        </p:nvSpPr>
        <p:spPr>
          <a:xfrm>
            <a:off x="5988050" y="3574117"/>
            <a:ext cx="2909455" cy="2768413"/>
          </a:xfrm>
          <a:prstGeom prst="rect">
            <a:avLst/>
          </a:prstGeom>
          <a:noFill/>
          <a:ln w="0" cmpd="sng">
            <a:noFill/>
            <a:prstDash val="solid"/>
          </a:ln>
        </p:spPr>
        <p:txBody>
          <a:bodyPr vert="horz" lIns="0" tIns="71120" rIns="0" bIns="0" anchor="t"/>
          <a:lstStyle>
            <a:lvl1pPr marL="869063" marR="64998" indent="201717" algn="l">
              <a:lnSpc>
                <a:spcPts val="882"/>
              </a:lnSpc>
              <a:spcBef>
                <a:spcPts val="199"/>
              </a:spcBef>
              <a:spcAft>
                <a:spcPts val="2568"/>
              </a:spcAft>
              <a:buFont typeface="Calibri"/>
              <a:buChar char="o"/>
              <a:defRPr/>
            </a:lvl1pPr>
          </a:lstStyle>
          <a:p>
            <a:pPr marL="253365" marR="73660" indent="0" algn="l">
              <a:lnSpc>
                <a:spcPts val="1100"/>
              </a:lnSpc>
              <a:spcAft>
                <a:spcPts val="0"/>
              </a:spcAft>
            </a:pPr>
            <a:r>
              <a:rPr lang="en-US" sz="1015" b="1" spc="0">
                <a:solidFill>
                  <a:srgbClr val="000000"/>
                </a:solidFill>
                <a:latin typeface="Calibri" panose="02020603050405020304" pitchFamily="2"/>
              </a:rPr>
              <a:t>Intimacy: </a:t>
            </a:r>
            <a:r>
              <a:rPr lang="en-US" sz="1015" spc="0">
                <a:solidFill>
                  <a:srgbClr val="000000"/>
                </a:solidFill>
                <a:latin typeface="Calibri" panose="02020603050405020304" pitchFamily="2"/>
              </a:rPr>
              <a:t>a</a:t>
            </a:r>
            <a:r>
              <a:rPr lang="en-US" sz="882" spc="0">
                <a:solidFill>
                  <a:srgbClr val="000000"/>
                </a:solidFill>
                <a:latin typeface="Calibri" panose="02020603050405020304" pitchFamily="2"/>
              </a:rPr>
              <a:t>ffection; nurturance; hope; acceptance </a:t>
            </a:r>
          </a:p>
          <a:p>
            <a:pPr marL="527685" marR="73660" indent="228600" algn="l">
              <a:lnSpc>
                <a:spcPts val="1100"/>
              </a:lnSpc>
              <a:spcBef>
                <a:spcPts val="230"/>
              </a:spcBef>
              <a:spcAft>
                <a:spcPts val="0"/>
              </a:spcAft>
              <a:buFont typeface="Calibri"/>
              <a:buChar char="·"/>
            </a:pPr>
            <a:r>
              <a:rPr lang="en-US" sz="882" spc="0">
                <a:solidFill>
                  <a:srgbClr val="000000"/>
                </a:solidFill>
                <a:latin typeface="Calibri" panose="02020603050405020304" pitchFamily="2"/>
              </a:rPr>
              <a:t>Individuation/Dependence </a:t>
            </a:r>
          </a:p>
          <a:p>
            <a:pPr marL="527685" marR="73660" indent="228600" algn="l">
              <a:lnSpc>
                <a:spcPts val="1000"/>
              </a:lnSpc>
              <a:spcBef>
                <a:spcPts val="205"/>
              </a:spcBef>
              <a:spcAft>
                <a:spcPts val="0"/>
              </a:spcAft>
              <a:buFont typeface="Calibri"/>
              <a:buChar char="·"/>
            </a:pPr>
            <a:r>
              <a:rPr lang="en-US" sz="882" spc="-9">
                <a:solidFill>
                  <a:srgbClr val="000000"/>
                </a:solidFill>
                <a:latin typeface="Calibri" panose="02020603050405020304" pitchFamily="2"/>
              </a:rPr>
              <a:t>Trust/Trauma </a:t>
            </a:r>
          </a:p>
          <a:p>
            <a:pPr marL="253365" marR="73660" indent="0" algn="l">
              <a:lnSpc>
                <a:spcPts val="1100"/>
              </a:lnSpc>
              <a:spcBef>
                <a:spcPts val="1535"/>
              </a:spcBef>
              <a:spcAft>
                <a:spcPts val="0"/>
              </a:spcAft>
            </a:pPr>
            <a:r>
              <a:rPr lang="en-US" sz="1015" b="1" spc="-18">
                <a:solidFill>
                  <a:srgbClr val="000000"/>
                </a:solidFill>
                <a:latin typeface="Calibri" panose="02020603050405020304" pitchFamily="2"/>
              </a:rPr>
              <a:t>Conflict: promotes innovation </a:t>
            </a:r>
          </a:p>
          <a:p>
            <a:pPr marL="527685" marR="576580" indent="228600" algn="l">
              <a:lnSpc>
                <a:spcPts val="1200"/>
              </a:lnSpc>
              <a:spcBef>
                <a:spcPts val="70"/>
              </a:spcBef>
              <a:spcAft>
                <a:spcPts val="0"/>
              </a:spcAft>
              <a:buFont typeface="Calibri"/>
              <a:buChar char="·"/>
            </a:pPr>
            <a:r>
              <a:rPr lang="en-US" sz="882" spc="-9">
                <a:solidFill>
                  <a:srgbClr val="000000"/>
                </a:solidFill>
                <a:latin typeface="Calibri" panose="02020603050405020304" pitchFamily="2"/>
              </a:rPr>
              <a:t>Power (ability to influence outcome) Unresolved problems result in </a:t>
            </a:r>
          </a:p>
          <a:p>
            <a:pPr marL="984885" marR="73660" indent="228600" algn="l">
              <a:lnSpc>
                <a:spcPts val="1000"/>
              </a:lnSpc>
              <a:spcBef>
                <a:spcPts val="215"/>
              </a:spcBef>
              <a:spcAft>
                <a:spcPts val="0"/>
              </a:spcAft>
              <a:buFont typeface="Calibri"/>
              <a:buChar char="o"/>
            </a:pPr>
            <a:r>
              <a:rPr lang="en-US" sz="882" spc="0">
                <a:solidFill>
                  <a:srgbClr val="000000"/>
                </a:solidFill>
                <a:latin typeface="Calibri" panose="02020603050405020304" pitchFamily="2"/>
              </a:rPr>
              <a:t>Power-plays/Bullying </a:t>
            </a:r>
          </a:p>
          <a:p>
            <a:pPr marL="984885" marR="73660" indent="228600" algn="l">
              <a:lnSpc>
                <a:spcPts val="1000"/>
              </a:lnSpc>
              <a:spcBef>
                <a:spcPts val="215"/>
              </a:spcBef>
              <a:spcAft>
                <a:spcPts val="0"/>
              </a:spcAft>
              <a:buFont typeface="Calibri"/>
              <a:buChar char="o"/>
            </a:pPr>
            <a:r>
              <a:rPr lang="en-US" sz="882" spc="0">
                <a:solidFill>
                  <a:srgbClr val="000000"/>
                </a:solidFill>
                <a:latin typeface="Calibri" panose="02020603050405020304" pitchFamily="2"/>
              </a:rPr>
              <a:t>Triangulation (alliances/collusions) </a:t>
            </a:r>
          </a:p>
          <a:p>
            <a:pPr marL="984885" marR="73660" indent="228600" algn="l">
              <a:lnSpc>
                <a:spcPts val="1000"/>
              </a:lnSpc>
              <a:spcBef>
                <a:spcPts val="190"/>
              </a:spcBef>
              <a:spcAft>
                <a:spcPts val="0"/>
              </a:spcAft>
              <a:buFont typeface="Calibri"/>
              <a:buChar char="o"/>
            </a:pPr>
            <a:r>
              <a:rPr lang="en-US" sz="882" spc="0">
                <a:solidFill>
                  <a:srgbClr val="000000"/>
                </a:solidFill>
                <a:latin typeface="Calibri" panose="02020603050405020304" pitchFamily="2"/>
              </a:rPr>
              <a:t>Emotional Cut-off </a:t>
            </a:r>
          </a:p>
          <a:p>
            <a:pPr marL="984885" marR="73660" indent="228600" algn="l">
              <a:lnSpc>
                <a:spcPts val="1000"/>
              </a:lnSpc>
              <a:spcBef>
                <a:spcPts val="225"/>
              </a:spcBef>
              <a:spcAft>
                <a:spcPts val="0"/>
              </a:spcAft>
              <a:buFont typeface="Calibri"/>
              <a:buChar char="o"/>
            </a:pPr>
            <a:r>
              <a:rPr lang="en-US" sz="882" spc="0">
                <a:solidFill>
                  <a:srgbClr val="000000"/>
                </a:solidFill>
                <a:latin typeface="Calibri" panose="02020603050405020304" pitchFamily="2"/>
              </a:rPr>
              <a:t>Distress/Symptom development </a:t>
            </a:r>
          </a:p>
          <a:p>
            <a:pPr marL="984885" marR="73660" indent="228600" algn="l">
              <a:lnSpc>
                <a:spcPts val="1000"/>
              </a:lnSpc>
              <a:spcBef>
                <a:spcPts val="210"/>
              </a:spcBef>
              <a:spcAft>
                <a:spcPts val="0"/>
              </a:spcAft>
              <a:buFont typeface="Calibri"/>
              <a:buChar char="o"/>
            </a:pPr>
            <a:r>
              <a:rPr lang="en-US" sz="882" spc="-13">
                <a:solidFill>
                  <a:srgbClr val="000000"/>
                </a:solidFill>
                <a:latin typeface="Calibri" panose="02020603050405020304" pitchFamily="2"/>
              </a:rPr>
              <a:t>Betrayal </a:t>
            </a:r>
          </a:p>
          <a:p>
            <a:pPr marL="527685" marR="73660" indent="228600" algn="l">
              <a:lnSpc>
                <a:spcPts val="1100"/>
              </a:lnSpc>
              <a:spcBef>
                <a:spcPts val="225"/>
              </a:spcBef>
              <a:spcAft>
                <a:spcPts val="0"/>
              </a:spcAft>
              <a:buFont typeface="Calibri"/>
              <a:buChar char="·"/>
            </a:pPr>
            <a:r>
              <a:rPr lang="en-US" sz="882" spc="-9">
                <a:solidFill>
                  <a:srgbClr val="000000"/>
                </a:solidFill>
                <a:latin typeface="Calibri" panose="02020603050405020304" pitchFamily="2"/>
              </a:rPr>
              <a:t>Anger/Rage </a:t>
            </a:r>
          </a:p>
          <a:p>
            <a:pPr marL="527685" marR="73660" indent="228600" algn="l">
              <a:lnSpc>
                <a:spcPts val="1100"/>
              </a:lnSpc>
              <a:spcBef>
                <a:spcPts val="205"/>
              </a:spcBef>
              <a:spcAft>
                <a:spcPts val="0"/>
              </a:spcAft>
              <a:buFont typeface="Calibri"/>
              <a:buChar char="·"/>
            </a:pPr>
            <a:r>
              <a:rPr lang="en-US" sz="882" spc="-13">
                <a:solidFill>
                  <a:srgbClr val="000000"/>
                </a:solidFill>
                <a:latin typeface="Calibri" panose="02020603050405020304" pitchFamily="2"/>
              </a:rPr>
              <a:t>Revenge </a:t>
            </a:r>
          </a:p>
          <a:p>
            <a:pPr marL="984885" marR="73660" indent="228600" algn="l">
              <a:lnSpc>
                <a:spcPts val="1000"/>
              </a:lnSpc>
              <a:spcBef>
                <a:spcPts val="190"/>
              </a:spcBef>
              <a:spcAft>
                <a:spcPts val="0"/>
              </a:spcAft>
              <a:buFont typeface="Calibri"/>
              <a:buChar char="o"/>
            </a:pPr>
            <a:r>
              <a:rPr lang="en-US" sz="882" spc="0">
                <a:solidFill>
                  <a:srgbClr val="000000"/>
                </a:solidFill>
                <a:latin typeface="Calibri" panose="02020603050405020304" pitchFamily="2"/>
              </a:rPr>
              <a:t>Depression/Inadequacy </a:t>
            </a:r>
          </a:p>
          <a:p>
            <a:pPr marL="984885" marR="73660" indent="228600" algn="l">
              <a:lnSpc>
                <a:spcPts val="1000"/>
              </a:lnSpc>
              <a:spcBef>
                <a:spcPts val="215"/>
              </a:spcBef>
              <a:spcAft>
                <a:spcPts val="0"/>
              </a:spcAft>
              <a:buFont typeface="Calibri"/>
              <a:buChar char="o"/>
            </a:pPr>
            <a:r>
              <a:rPr lang="en-US" sz="882" spc="-9">
                <a:solidFill>
                  <a:srgbClr val="000000"/>
                </a:solidFill>
                <a:latin typeface="Calibri" panose="02020603050405020304" pitchFamily="2"/>
              </a:rPr>
              <a:t>Suicide </a:t>
            </a:r>
          </a:p>
          <a:p>
            <a:pPr marL="984885" marR="73660" indent="228600" algn="l">
              <a:lnSpc>
                <a:spcPts val="1000"/>
              </a:lnSpc>
              <a:spcBef>
                <a:spcPts val="225"/>
              </a:spcBef>
              <a:spcAft>
                <a:spcPts val="2910"/>
              </a:spcAft>
              <a:buFont typeface="Calibri"/>
              <a:buChar char="o"/>
            </a:pPr>
            <a:r>
              <a:rPr lang="en-US" sz="882" spc="-13">
                <a:solidFill>
                  <a:srgbClr val="000000"/>
                </a:solidFill>
                <a:latin typeface="Calibri" panose="02020603050405020304" pitchFamily="2"/>
              </a:rPr>
              <a:t>Betrayal </a:t>
            </a:r>
          </a:p>
        </p:txBody>
      </p:sp>
      <p:sp>
        <p:nvSpPr>
          <p:cNvPr id="27" name="Text Placeholder 26"/>
          <p:cNvSpPr>
            <a:spLocks noGrp="1"/>
          </p:cNvSpPr>
          <p:nvPr>
            <p:ph type="body" idx="10"/>
          </p:nvPr>
        </p:nvSpPr>
        <p:spPr>
          <a:xfrm>
            <a:off x="5988050" y="6342529"/>
            <a:ext cx="2909455" cy="324971"/>
          </a:xfrm>
          <a:prstGeom prst="rect">
            <a:avLst/>
          </a:prstGeom>
          <a:noFill/>
          <a:ln w="0" cmpd="sng">
            <a:noFill/>
            <a:prstDash val="solid"/>
          </a:ln>
        </p:spPr>
        <p:txBody>
          <a:bodyPr vert="horz" lIns="0" tIns="17145" rIns="0" bIns="0" anchor="t"/>
          <a:lstStyle>
            <a:lvl1pPr marL="0" marR="100858" indent="0" algn="r">
              <a:lnSpc>
                <a:spcPts val="1059"/>
              </a:lnSpc>
              <a:spcAft>
                <a:spcPts val="1354"/>
              </a:spcAft>
              <a:defRPr/>
            </a:lvl1pPr>
          </a:lstStyle>
          <a:p>
            <a:pPr marL="0" marR="114300" indent="0" algn="r">
              <a:lnSpc>
                <a:spcPts val="1200"/>
              </a:lnSpc>
              <a:spcAft>
                <a:spcPts val="1535"/>
              </a:spcAft>
            </a:pPr>
            <a:r>
              <a:rPr lang="en-US" sz="1059" i="1" spc="0">
                <a:solidFill>
                  <a:srgbClr val="000000"/>
                </a:solidFill>
                <a:latin typeface="Calibri" panose="02020603050405020304" pitchFamily="2"/>
              </a:rPr>
              <a:t>Demetrios Peratsakis, Oct 2016 </a:t>
            </a:r>
          </a:p>
        </p:txBody>
      </p:sp>
    </p:spTree>
    <p:extLst>
      <p:ext uri="{BB962C8B-B14F-4D97-AF65-F5344CB8AC3E}">
        <p14:creationId xmlns:p14="http://schemas.microsoft.com/office/powerpoint/2010/main" val="40945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1350" b="0">
                <a:solidFill>
                  <a:schemeClr val="bg1"/>
                </a:solidFill>
              </a:defRPr>
            </a:lvl1pPr>
            <a:lvl2pPr>
              <a:buNone/>
              <a:defRPr sz="1125" b="1"/>
            </a:lvl2pPr>
            <a:lvl3pPr>
              <a:buNone/>
              <a:defRPr sz="1013" b="1"/>
            </a:lvl3pPr>
            <a:lvl4pPr>
              <a:buNone/>
              <a:defRPr sz="900" b="1"/>
            </a:lvl4pPr>
            <a:lvl5pPr>
              <a:buNone/>
              <a:defRPr sz="9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30" y="5410200"/>
            <a:ext cx="4041775" cy="762000"/>
          </a:xfrm>
          <a:solidFill>
            <a:schemeClr val="accent1"/>
          </a:solidFill>
          <a:ln w="9652">
            <a:solidFill>
              <a:schemeClr val="accent1"/>
            </a:solidFill>
            <a:miter lim="800000"/>
          </a:ln>
        </p:spPr>
        <p:txBody>
          <a:bodyPr lIns="182880" anchor="ctr"/>
          <a:lstStyle>
            <a:lvl1pPr marL="0" indent="0">
              <a:buNone/>
              <a:defRPr sz="1350" b="0">
                <a:solidFill>
                  <a:schemeClr val="bg1"/>
                </a:solidFill>
              </a:defRPr>
            </a:lvl1pPr>
            <a:lvl2pPr>
              <a:buNone/>
              <a:defRPr sz="1125" b="1"/>
            </a:lvl2pPr>
            <a:lvl3pPr>
              <a:buNone/>
              <a:defRPr sz="1013" b="1"/>
            </a:lvl3pPr>
            <a:lvl4pPr>
              <a:buNone/>
              <a:defRPr sz="900" b="1"/>
            </a:lvl4pPr>
            <a:lvl5pPr>
              <a:buNone/>
              <a:defRPr sz="9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302"/>
            <a:ext cx="4040188" cy="3941763"/>
          </a:xfrm>
          <a:ln>
            <a:noFill/>
            <a:prstDash val="sysDash"/>
            <a:miter lim="800000"/>
          </a:ln>
        </p:spPr>
        <p:txBody>
          <a:bodyPr/>
          <a:lstStyle>
            <a:lvl1pPr>
              <a:defRPr sz="1350"/>
            </a:lvl1pPr>
            <a:lvl2pPr>
              <a:defRPr sz="1125"/>
            </a:lvl2pPr>
            <a:lvl3pPr>
              <a:defRPr sz="1013"/>
            </a:lvl3pPr>
            <a:lvl4pPr>
              <a:defRPr sz="900"/>
            </a:lvl4pPr>
            <a:lvl5pPr>
              <a:defRPr sz="9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9" y="1444302"/>
            <a:ext cx="4041775" cy="3941763"/>
          </a:xfrm>
          <a:ln>
            <a:noFill/>
            <a:prstDash val="sysDash"/>
            <a:miter lim="800000"/>
          </a:ln>
        </p:spPr>
        <p:txBody>
          <a:bodyPr/>
          <a:lstStyle>
            <a:lvl1pPr>
              <a:spcBef>
                <a:spcPts val="0"/>
              </a:spcBef>
              <a:defRPr sz="1350"/>
            </a:lvl1pPr>
            <a:lvl2pPr>
              <a:defRPr sz="1125"/>
            </a:lvl2pPr>
            <a:lvl3pPr>
              <a:defRPr sz="1013"/>
            </a:lvl3pPr>
            <a:lvl4pPr>
              <a:defRPr sz="900"/>
            </a:lvl4pPr>
            <a:lvl5pPr>
              <a:defRPr sz="9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6727032" y="6407944"/>
            <a:ext cx="1920240" cy="365760"/>
          </a:xfrm>
          <a:prstGeom prst="rect">
            <a:avLst/>
          </a:prstGeom>
        </p:spPr>
        <p:txBody>
          <a:bodyPr/>
          <a:lstStyle/>
          <a:p>
            <a:endParaRPr lang="en-US"/>
          </a:p>
        </p:txBody>
      </p:sp>
      <p:sp>
        <p:nvSpPr>
          <p:cNvPr id="8" name="Footer Placeholder 7"/>
          <p:cNvSpPr>
            <a:spLocks noGrp="1"/>
          </p:cNvSpPr>
          <p:nvPr>
            <p:ph type="ftr" sz="quarter" idx="11"/>
          </p:nvPr>
        </p:nvSpPr>
        <p:spPr>
          <a:xfrm>
            <a:off x="4380076" y="6407952"/>
            <a:ext cx="2350681"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994764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27032" y="6407944"/>
            <a:ext cx="1920240" cy="365760"/>
          </a:xfrm>
          <a:prstGeom prst="rect">
            <a:avLst/>
          </a:prstGeom>
        </p:spPr>
        <p:txBody>
          <a:bodyPr/>
          <a:lstStyle/>
          <a:p>
            <a:endParaRPr lang="en-US"/>
          </a:p>
        </p:txBody>
      </p:sp>
      <p:sp>
        <p:nvSpPr>
          <p:cNvPr id="4" name="Footer Placeholder 3"/>
          <p:cNvSpPr>
            <a:spLocks noGrp="1"/>
          </p:cNvSpPr>
          <p:nvPr>
            <p:ph type="ftr" sz="quarter" idx="11"/>
          </p:nvPr>
        </p:nvSpPr>
        <p:spPr>
          <a:xfrm>
            <a:off x="4380076" y="6407952"/>
            <a:ext cx="235068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B43A371-2875-41C8-9A68-B89FC3460C79}"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31982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2867493533"/>
      </p:ext>
    </p:extLst>
  </p:cSld>
  <p:clrMapOvr>
    <a:masterClrMapping/>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1406"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900"/>
            </a:lvl1pPr>
            <a:lvl2pPr>
              <a:buNone/>
              <a:defRPr sz="675"/>
            </a:lvl2pPr>
            <a:lvl3pPr>
              <a:buNone/>
              <a:defRPr sz="563"/>
            </a:lvl3pPr>
            <a:lvl4pPr>
              <a:buNone/>
              <a:defRPr sz="506"/>
            </a:lvl4pPr>
            <a:lvl5pPr>
              <a:buNone/>
              <a:defRPr sz="506"/>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1800"/>
            </a:lvl1pPr>
            <a:lvl2pPr>
              <a:defRPr sz="1575"/>
            </a:lvl2pPr>
            <a:lvl3pPr>
              <a:defRPr sz="1350"/>
            </a:lvl3pPr>
            <a:lvl4pPr>
              <a:defRPr sz="1125"/>
            </a:lvl4pPr>
            <a:lvl5pPr>
              <a:defRPr sz="1125"/>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p>
            <a:endParaRPr lang="en-US"/>
          </a:p>
        </p:txBody>
      </p:sp>
      <p:sp>
        <p:nvSpPr>
          <p:cNvPr id="6" name="Footer Placeholder 5"/>
          <p:cNvSpPr>
            <a:spLocks noGrp="1"/>
          </p:cNvSpPr>
          <p:nvPr>
            <p:ph type="ftr" sz="quarter" idx="11"/>
          </p:nvPr>
        </p:nvSpPr>
        <p:spPr>
          <a:xfrm>
            <a:off x="4380076" y="6407952"/>
            <a:ext cx="2350681"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43A371-2875-41C8-9A68-B89FC3460C79}" type="slidenum">
              <a:rPr lang="en-US" smtClean="0"/>
              <a:t>‹#›</a:t>
            </a:fld>
            <a:endParaRPr lang="en-US"/>
          </a:p>
        </p:txBody>
      </p:sp>
    </p:spTree>
    <p:extLst>
      <p:ext uri="{BB962C8B-B14F-4D97-AF65-F5344CB8AC3E}">
        <p14:creationId xmlns:p14="http://schemas.microsoft.com/office/powerpoint/2010/main" val="32915124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0287" indent="0" algn="r">
              <a:buNone/>
              <a:defRPr sz="788"/>
            </a:lvl1pPr>
            <a:lvl2pPr>
              <a:defRPr sz="675"/>
            </a:lvl2pPr>
            <a:lvl3pPr>
              <a:defRPr sz="563"/>
            </a:lvl3pPr>
            <a:lvl4pPr>
              <a:defRPr sz="506"/>
            </a:lvl4pPr>
            <a:lvl5pPr>
              <a:defRPr sz="506"/>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1800"/>
            </a:lvl1pPr>
            <a:extLst/>
          </a:lstStyle>
          <a:p>
            <a:r>
              <a:rPr kumimoji="0" lang="en-US"/>
              <a:t>Click icon to add picture</a:t>
            </a:r>
            <a:endParaRPr kumimoji="0" lang="en-US" dirty="0"/>
          </a:p>
        </p:txBody>
      </p:sp>
      <p:sp>
        <p:nvSpPr>
          <p:cNvPr id="5" name="Date Placeholder 4"/>
          <p:cNvSpPr>
            <a:spLocks noGrp="1"/>
          </p:cNvSpPr>
          <p:nvPr>
            <p:ph type="dt" sz="half" idx="10"/>
          </p:nvPr>
        </p:nvSpPr>
        <p:spPr>
          <a:xfrm>
            <a:off x="6727032" y="6407944"/>
            <a:ext cx="1920240" cy="365760"/>
          </a:xfrm>
          <a:prstGeom prst="rect">
            <a:avLst/>
          </a:prstGeom>
        </p:spPr>
        <p:txBody>
          <a:bodyPr/>
          <a:lstStyle>
            <a:lvl1pPr>
              <a:defRPr>
                <a:solidFill>
                  <a:schemeClr val="tx1"/>
                </a:solidFill>
              </a:defRPr>
            </a:lvl1pPr>
            <a:extLst/>
          </a:lstStyle>
          <a:p>
            <a:endParaRPr lang="en-US"/>
          </a:p>
        </p:txBody>
      </p:sp>
      <p:sp>
        <p:nvSpPr>
          <p:cNvPr id="6" name="Footer Placeholder 5"/>
          <p:cNvSpPr>
            <a:spLocks noGrp="1"/>
          </p:cNvSpPr>
          <p:nvPr>
            <p:ph type="ftr" sz="quarter" idx="11"/>
          </p:nvPr>
        </p:nvSpPr>
        <p:spPr>
          <a:xfrm>
            <a:off x="4380076" y="6407952"/>
            <a:ext cx="2350681" cy="365125"/>
          </a:xfrm>
          <a:prstGeom prst="rect">
            <a:avLst/>
          </a:prstGeo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B43A371-2875-41C8-9A68-B89FC3460C79}" type="slidenum">
              <a:rPr lang="en-US" smtClean="0"/>
              <a:t>‹#›</a:t>
            </a:fld>
            <a:endParaRPr lang="en-US"/>
          </a:p>
        </p:txBody>
      </p:sp>
      <p:sp>
        <p:nvSpPr>
          <p:cNvPr id="2" name="Title 1"/>
          <p:cNvSpPr>
            <a:spLocks noGrp="1"/>
          </p:cNvSpPr>
          <p:nvPr>
            <p:ph type="title"/>
          </p:nvPr>
        </p:nvSpPr>
        <p:spPr>
          <a:xfrm>
            <a:off x="228601" y="4865122"/>
            <a:ext cx="8075432" cy="562672"/>
          </a:xfrm>
          <a:noFill/>
        </p:spPr>
        <p:txBody>
          <a:bodyPr anchor="t">
            <a:sp3d prstMaterial="softEdge"/>
          </a:bodyPr>
          <a:lstStyle>
            <a:lvl1pPr marR="0" algn="r">
              <a:buNone/>
              <a:defRPr sz="1688"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51435" tIns="25718" rIns="51435" bIns="25718" anchor="ctr" compatLnSpc="1"/>
          <a:lstStyle/>
          <a:p>
            <a:pPr algn="ctr" eaLnBrk="1" latinLnBrk="0" hangingPunct="1"/>
            <a:endParaRPr kumimoji="0" lang="en-US" sz="1013"/>
          </a:p>
        </p:txBody>
      </p:sp>
      <p:cxnSp>
        <p:nvCxnSpPr>
          <p:cNvPr id="11" name="Straight Connector 10"/>
          <p:cNvCxnSpPr/>
          <p:nvPr/>
        </p:nvCxnSpPr>
        <p:spPr>
          <a:xfrm>
            <a:off x="-9237" y="5787746"/>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013"/>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013"/>
          </a:p>
        </p:txBody>
      </p:sp>
    </p:spTree>
    <p:extLst>
      <p:ext uri="{BB962C8B-B14F-4D97-AF65-F5344CB8AC3E}">
        <p14:creationId xmlns:p14="http://schemas.microsoft.com/office/powerpoint/2010/main" val="3846301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51435" tIns="25718" rIns="51435" bIns="25718" anchor="ctr" compatLnSpc="1"/>
          <a:lstStyle/>
          <a:p>
            <a:pPr algn="ctr" eaLnBrk="1" latinLnBrk="0" hangingPunct="1"/>
            <a:endParaRPr kumimoji="0" lang="en-US" sz="1013"/>
          </a:p>
        </p:txBody>
      </p:sp>
      <p:cxnSp>
        <p:nvCxnSpPr>
          <p:cNvPr id="15" name="Straight Connector 14"/>
          <p:cNvCxnSpPr/>
          <p:nvPr/>
        </p:nvCxnSpPr>
        <p:spPr>
          <a:xfrm>
            <a:off x="-9237" y="5787746"/>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457200" y="1481336"/>
            <a:ext cx="8229600" cy="45259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8" name="Slide Number Placeholder 17"/>
          <p:cNvSpPr>
            <a:spLocks noGrp="1"/>
          </p:cNvSpPr>
          <p:nvPr>
            <p:ph type="sldNum" sz="quarter" idx="4"/>
          </p:nvPr>
        </p:nvSpPr>
        <p:spPr>
          <a:xfrm>
            <a:off x="8647272" y="6407952"/>
            <a:ext cx="365760" cy="365125"/>
          </a:xfrm>
          <a:prstGeom prst="rect">
            <a:avLst/>
          </a:prstGeom>
        </p:spPr>
        <p:txBody>
          <a:bodyPr vert="horz" anchor="b"/>
          <a:lstStyle>
            <a:lvl1pPr algn="r" eaLnBrk="1" latinLnBrk="0" hangingPunct="1">
              <a:defRPr kumimoji="0" sz="563" b="0">
                <a:solidFill>
                  <a:schemeClr val="tx1"/>
                </a:solidFill>
              </a:defRPr>
            </a:lvl1pPr>
            <a:extLst/>
          </a:lstStyle>
          <a:p>
            <a:fld id="{9B43A371-2875-41C8-9A68-B89FC3460C79}" type="slidenum">
              <a:rPr lang="en-US" smtClean="0"/>
              <a:t>‹#›</a:t>
            </a:fld>
            <a:endParaRPr lang="en-US"/>
          </a:p>
        </p:txBody>
      </p:sp>
    </p:spTree>
    <p:extLst>
      <p:ext uri="{BB962C8B-B14F-4D97-AF65-F5344CB8AC3E}">
        <p14:creationId xmlns:p14="http://schemas.microsoft.com/office/powerpoint/2010/main" val="1516560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hf hdr="0" ftr="0" dt="0"/>
  <p:txStyles>
    <p:titleStyle>
      <a:lvl1pPr algn="ctr" rtl="0" eaLnBrk="1" latinLnBrk="0" hangingPunct="1">
        <a:spcBef>
          <a:spcPct val="0"/>
        </a:spcBef>
        <a:buNone/>
        <a:defRPr kumimoji="0" sz="1800" b="1" kern="1200">
          <a:solidFill>
            <a:schemeClr val="tx2"/>
          </a:solidFill>
          <a:effectLst/>
          <a:latin typeface="+mj-lt"/>
          <a:ea typeface="+mj-ea"/>
          <a:cs typeface="+mj-cs"/>
        </a:defRPr>
      </a:lvl1pPr>
      <a:extLst/>
    </p:titleStyle>
    <p:bodyStyle>
      <a:lvl1pPr marL="129478" indent="-129478" algn="l" rtl="0" eaLnBrk="1" latinLnBrk="0" hangingPunct="1">
        <a:spcBef>
          <a:spcPts val="225"/>
        </a:spcBef>
        <a:spcAft>
          <a:spcPts val="0"/>
        </a:spcAft>
        <a:buClrTx/>
        <a:buSzPct val="100000"/>
        <a:buFont typeface="+mj-lt"/>
        <a:buAutoNum type="arabicPeriod"/>
        <a:defRPr kumimoji="0" sz="900" kern="1200">
          <a:solidFill>
            <a:schemeClr val="tx1"/>
          </a:solidFill>
          <a:latin typeface="+mn-lt"/>
          <a:ea typeface="+mn-ea"/>
          <a:cs typeface="+mn-cs"/>
        </a:defRPr>
      </a:lvl1pPr>
      <a:lvl2pPr marL="349749" indent="-128585" algn="l" rtl="0" eaLnBrk="1" latinLnBrk="0" hangingPunct="1">
        <a:spcBef>
          <a:spcPts val="182"/>
        </a:spcBef>
        <a:buClrTx/>
        <a:buFont typeface="Wingdings" panose="05000000000000000000" pitchFamily="2" charset="2"/>
        <a:buChar char="§"/>
        <a:defRPr kumimoji="0" sz="788" kern="1200">
          <a:solidFill>
            <a:schemeClr val="tx1"/>
          </a:solidFill>
          <a:latin typeface="+mn-lt"/>
          <a:ea typeface="+mn-ea"/>
          <a:cs typeface="+mn-cs"/>
        </a:defRPr>
      </a:lvl2pPr>
      <a:lvl3pPr marL="483477" indent="-128585" algn="l" rtl="0" eaLnBrk="1" latinLnBrk="0" hangingPunct="1">
        <a:spcBef>
          <a:spcPts val="197"/>
        </a:spcBef>
        <a:buClrTx/>
        <a:buSzPct val="100000"/>
        <a:buFont typeface="Courier New" panose="02070309020205020404" pitchFamily="49" charset="0"/>
        <a:buChar char="o"/>
        <a:defRPr kumimoji="0" sz="675" kern="1200">
          <a:solidFill>
            <a:schemeClr val="tx1"/>
          </a:solidFill>
          <a:latin typeface="+mn-lt"/>
          <a:ea typeface="+mn-ea"/>
          <a:cs typeface="+mn-cs"/>
        </a:defRPr>
      </a:lvl3pPr>
      <a:lvl4pPr marL="642921" indent="-128585" algn="l" rtl="0" eaLnBrk="1" latinLnBrk="0" hangingPunct="1">
        <a:spcBef>
          <a:spcPts val="197"/>
        </a:spcBef>
        <a:buClrTx/>
        <a:buFont typeface="Wingdings 2"/>
        <a:buChar char=""/>
        <a:defRPr kumimoji="0" sz="619" kern="1200">
          <a:solidFill>
            <a:schemeClr val="tx1"/>
          </a:solidFill>
          <a:latin typeface="+mn-lt"/>
          <a:ea typeface="+mn-ea"/>
          <a:cs typeface="+mn-cs"/>
        </a:defRPr>
      </a:lvl4pPr>
      <a:lvl5pPr marL="771506" indent="-128585" algn="l" rtl="0" eaLnBrk="1" latinLnBrk="0" hangingPunct="1">
        <a:spcBef>
          <a:spcPts val="197"/>
        </a:spcBef>
        <a:buClrTx/>
        <a:buFont typeface="Wingdings" panose="05000000000000000000" pitchFamily="2" charset="2"/>
        <a:buChar char="ü"/>
        <a:defRPr kumimoji="0" sz="619" kern="1200">
          <a:solidFill>
            <a:schemeClr val="tx1"/>
          </a:solidFill>
          <a:latin typeface="+mn-lt"/>
          <a:ea typeface="+mn-ea"/>
          <a:cs typeface="+mn-cs"/>
        </a:defRPr>
      </a:lvl5pPr>
      <a:lvl6pPr marL="900090" indent="-128585" algn="l" rtl="0" eaLnBrk="1" latinLnBrk="0" hangingPunct="1">
        <a:spcBef>
          <a:spcPts val="197"/>
        </a:spcBef>
        <a:buClr>
          <a:schemeClr val="accent3"/>
        </a:buClr>
        <a:buFont typeface="Wingdings 2"/>
        <a:buChar char=""/>
        <a:defRPr kumimoji="0" sz="1013" kern="1200">
          <a:solidFill>
            <a:schemeClr val="tx1"/>
          </a:solidFill>
          <a:latin typeface="+mn-lt"/>
          <a:ea typeface="+mn-ea"/>
          <a:cs typeface="+mn-cs"/>
        </a:defRPr>
      </a:lvl6pPr>
      <a:lvl7pPr marL="1028675" indent="-128585" algn="l" rtl="0" eaLnBrk="1" latinLnBrk="0" hangingPunct="1">
        <a:spcBef>
          <a:spcPts val="197"/>
        </a:spcBef>
        <a:buClr>
          <a:schemeClr val="accent3"/>
        </a:buClr>
        <a:buFont typeface="Wingdings 2"/>
        <a:buChar char=""/>
        <a:defRPr kumimoji="0" sz="900" kern="1200">
          <a:solidFill>
            <a:schemeClr val="tx1"/>
          </a:solidFill>
          <a:latin typeface="+mn-lt"/>
          <a:ea typeface="+mn-ea"/>
          <a:cs typeface="+mn-cs"/>
        </a:defRPr>
      </a:lvl7pPr>
      <a:lvl8pPr marL="1157259" indent="-128585" algn="l" rtl="0" eaLnBrk="1" latinLnBrk="0" hangingPunct="1">
        <a:spcBef>
          <a:spcPts val="197"/>
        </a:spcBef>
        <a:buClr>
          <a:schemeClr val="accent3"/>
        </a:buClr>
        <a:buFont typeface="Wingdings 2"/>
        <a:buChar char=""/>
        <a:defRPr kumimoji="0" sz="900" kern="1200">
          <a:solidFill>
            <a:schemeClr val="tx1"/>
          </a:solidFill>
          <a:latin typeface="+mn-lt"/>
          <a:ea typeface="+mn-ea"/>
          <a:cs typeface="+mn-cs"/>
        </a:defRPr>
      </a:lvl8pPr>
      <a:lvl9pPr marL="1285843" indent="-128585" algn="l" rtl="0" eaLnBrk="1" latinLnBrk="0" hangingPunct="1">
        <a:spcBef>
          <a:spcPts val="197"/>
        </a:spcBef>
        <a:buClr>
          <a:schemeClr val="accent3"/>
        </a:buClr>
        <a:buFont typeface="Wingdings 2"/>
        <a:buChar char=""/>
        <a:defRPr kumimoji="0" sz="9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257169" algn="l" rtl="0" eaLnBrk="1" latinLnBrk="0" hangingPunct="1">
        <a:defRPr kumimoji="0" kern="1200">
          <a:solidFill>
            <a:schemeClr val="tx1"/>
          </a:solidFill>
          <a:latin typeface="+mn-lt"/>
          <a:ea typeface="+mn-ea"/>
          <a:cs typeface="+mn-cs"/>
        </a:defRPr>
      </a:lvl2pPr>
      <a:lvl3pPr marL="514337" algn="l" rtl="0" eaLnBrk="1" latinLnBrk="0" hangingPunct="1">
        <a:defRPr kumimoji="0" kern="1200">
          <a:solidFill>
            <a:schemeClr val="tx1"/>
          </a:solidFill>
          <a:latin typeface="+mn-lt"/>
          <a:ea typeface="+mn-ea"/>
          <a:cs typeface="+mn-cs"/>
        </a:defRPr>
      </a:lvl3pPr>
      <a:lvl4pPr marL="771506" algn="l" rtl="0" eaLnBrk="1" latinLnBrk="0" hangingPunct="1">
        <a:defRPr kumimoji="0" kern="1200">
          <a:solidFill>
            <a:schemeClr val="tx1"/>
          </a:solidFill>
          <a:latin typeface="+mn-lt"/>
          <a:ea typeface="+mn-ea"/>
          <a:cs typeface="+mn-cs"/>
        </a:defRPr>
      </a:lvl4pPr>
      <a:lvl5pPr marL="1028675" algn="l" rtl="0" eaLnBrk="1" latinLnBrk="0" hangingPunct="1">
        <a:defRPr kumimoji="0" kern="1200">
          <a:solidFill>
            <a:schemeClr val="tx1"/>
          </a:solidFill>
          <a:latin typeface="+mn-lt"/>
          <a:ea typeface="+mn-ea"/>
          <a:cs typeface="+mn-cs"/>
        </a:defRPr>
      </a:lvl5pPr>
      <a:lvl6pPr marL="1285843" algn="l" rtl="0" eaLnBrk="1" latinLnBrk="0" hangingPunct="1">
        <a:defRPr kumimoji="0" kern="1200">
          <a:solidFill>
            <a:schemeClr val="tx1"/>
          </a:solidFill>
          <a:latin typeface="+mn-lt"/>
          <a:ea typeface="+mn-ea"/>
          <a:cs typeface="+mn-cs"/>
        </a:defRPr>
      </a:lvl6pPr>
      <a:lvl7pPr marL="1543011" algn="l" rtl="0" eaLnBrk="1" latinLnBrk="0" hangingPunct="1">
        <a:defRPr kumimoji="0" kern="1200">
          <a:solidFill>
            <a:schemeClr val="tx1"/>
          </a:solidFill>
          <a:latin typeface="+mn-lt"/>
          <a:ea typeface="+mn-ea"/>
          <a:cs typeface="+mn-cs"/>
        </a:defRPr>
      </a:lvl7pPr>
      <a:lvl8pPr marL="1800180" algn="l" rtl="0" eaLnBrk="1" latinLnBrk="0" hangingPunct="1">
        <a:defRPr kumimoji="0" kern="1200">
          <a:solidFill>
            <a:schemeClr val="tx1"/>
          </a:solidFill>
          <a:latin typeface="+mn-lt"/>
          <a:ea typeface="+mn-ea"/>
          <a:cs typeface="+mn-cs"/>
        </a:defRPr>
      </a:lvl8pPr>
      <a:lvl9pPr marL="2057349"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51435" tIns="25718" rIns="51435" bIns="25718" anchor="ctr" compatLnSpc="1"/>
          <a:lstStyle/>
          <a:p>
            <a:pPr algn="ctr" eaLnBrk="1" latinLnBrk="0" hangingPunct="1"/>
            <a:endParaRPr kumimoji="0" lang="en-US" sz="1013"/>
          </a:p>
        </p:txBody>
      </p:sp>
      <p:cxnSp>
        <p:nvCxnSpPr>
          <p:cNvPr id="15" name="Straight Connector 14"/>
          <p:cNvCxnSpPr/>
          <p:nvPr/>
        </p:nvCxnSpPr>
        <p:spPr>
          <a:xfrm>
            <a:off x="-9237" y="5787746"/>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457200" y="1481336"/>
            <a:ext cx="8229600" cy="45259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8" name="Slide Number Placeholder 17"/>
          <p:cNvSpPr>
            <a:spLocks noGrp="1"/>
          </p:cNvSpPr>
          <p:nvPr>
            <p:ph type="sldNum" sz="quarter" idx="4"/>
          </p:nvPr>
        </p:nvSpPr>
        <p:spPr>
          <a:xfrm>
            <a:off x="8647272" y="6407952"/>
            <a:ext cx="365760" cy="365125"/>
          </a:xfrm>
          <a:prstGeom prst="rect">
            <a:avLst/>
          </a:prstGeom>
        </p:spPr>
        <p:txBody>
          <a:bodyPr vert="horz" anchor="b"/>
          <a:lstStyle>
            <a:lvl1pPr algn="r" eaLnBrk="1" latinLnBrk="0" hangingPunct="1">
              <a:defRPr kumimoji="0" sz="563" b="0">
                <a:solidFill>
                  <a:schemeClr val="tx1"/>
                </a:solidFill>
              </a:defRPr>
            </a:lvl1pPr>
            <a:extLst/>
          </a:lstStyle>
          <a:p>
            <a:fld id="{9B43A371-2875-41C8-9A68-B89FC3460C79}" type="slidenum">
              <a:rPr lang="en-US" smtClean="0"/>
              <a:t>‹#›</a:t>
            </a:fld>
            <a:endParaRPr lang="en-US"/>
          </a:p>
        </p:txBody>
      </p:sp>
    </p:spTree>
    <p:extLst>
      <p:ext uri="{BB962C8B-B14F-4D97-AF65-F5344CB8AC3E}">
        <p14:creationId xmlns:p14="http://schemas.microsoft.com/office/powerpoint/2010/main" val="21429006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rtl="0" eaLnBrk="1" latinLnBrk="0" hangingPunct="1">
        <a:spcBef>
          <a:spcPct val="0"/>
        </a:spcBef>
        <a:buNone/>
        <a:defRPr kumimoji="0" sz="1800" b="1" kern="1200">
          <a:solidFill>
            <a:schemeClr val="tx2"/>
          </a:solidFill>
          <a:effectLst/>
          <a:latin typeface="+mj-lt"/>
          <a:ea typeface="+mj-ea"/>
          <a:cs typeface="+mj-cs"/>
        </a:defRPr>
      </a:lvl1pPr>
      <a:extLst/>
    </p:titleStyle>
    <p:bodyStyle>
      <a:lvl1pPr marL="129478" indent="-129478" algn="l" rtl="0" eaLnBrk="1" latinLnBrk="0" hangingPunct="1">
        <a:spcBef>
          <a:spcPts val="225"/>
        </a:spcBef>
        <a:spcAft>
          <a:spcPts val="0"/>
        </a:spcAft>
        <a:buClrTx/>
        <a:buSzPct val="100000"/>
        <a:buFont typeface="+mj-lt"/>
        <a:buAutoNum type="arabicPeriod"/>
        <a:defRPr kumimoji="0" sz="900" kern="1200">
          <a:solidFill>
            <a:schemeClr val="tx1"/>
          </a:solidFill>
          <a:latin typeface="+mn-lt"/>
          <a:ea typeface="+mn-ea"/>
          <a:cs typeface="+mn-cs"/>
        </a:defRPr>
      </a:lvl1pPr>
      <a:lvl2pPr marL="349749" indent="-128585" algn="l" rtl="0" eaLnBrk="1" latinLnBrk="0" hangingPunct="1">
        <a:spcBef>
          <a:spcPts val="182"/>
        </a:spcBef>
        <a:buClrTx/>
        <a:buFont typeface="Wingdings" panose="05000000000000000000" pitchFamily="2" charset="2"/>
        <a:buChar char="§"/>
        <a:defRPr kumimoji="0" sz="788" kern="1200">
          <a:solidFill>
            <a:schemeClr val="tx1"/>
          </a:solidFill>
          <a:latin typeface="+mn-lt"/>
          <a:ea typeface="+mn-ea"/>
          <a:cs typeface="+mn-cs"/>
        </a:defRPr>
      </a:lvl2pPr>
      <a:lvl3pPr marL="483477" indent="-128585" algn="l" rtl="0" eaLnBrk="1" latinLnBrk="0" hangingPunct="1">
        <a:spcBef>
          <a:spcPts val="197"/>
        </a:spcBef>
        <a:buClrTx/>
        <a:buSzPct val="100000"/>
        <a:buFont typeface="Courier New" panose="02070309020205020404" pitchFamily="49" charset="0"/>
        <a:buChar char="o"/>
        <a:defRPr kumimoji="0" sz="675" kern="1200">
          <a:solidFill>
            <a:schemeClr val="tx1"/>
          </a:solidFill>
          <a:latin typeface="+mn-lt"/>
          <a:ea typeface="+mn-ea"/>
          <a:cs typeface="+mn-cs"/>
        </a:defRPr>
      </a:lvl3pPr>
      <a:lvl4pPr marL="642921" indent="-128585" algn="l" rtl="0" eaLnBrk="1" latinLnBrk="0" hangingPunct="1">
        <a:spcBef>
          <a:spcPts val="197"/>
        </a:spcBef>
        <a:buClrTx/>
        <a:buFont typeface="Wingdings 2"/>
        <a:buChar char=""/>
        <a:defRPr kumimoji="0" sz="619" kern="1200">
          <a:solidFill>
            <a:schemeClr val="tx1"/>
          </a:solidFill>
          <a:latin typeface="+mn-lt"/>
          <a:ea typeface="+mn-ea"/>
          <a:cs typeface="+mn-cs"/>
        </a:defRPr>
      </a:lvl4pPr>
      <a:lvl5pPr marL="771506" indent="-128585" algn="l" rtl="0" eaLnBrk="1" latinLnBrk="0" hangingPunct="1">
        <a:spcBef>
          <a:spcPts val="197"/>
        </a:spcBef>
        <a:buClrTx/>
        <a:buFont typeface="Wingdings" panose="05000000000000000000" pitchFamily="2" charset="2"/>
        <a:buChar char="ü"/>
        <a:defRPr kumimoji="0" sz="619" kern="1200">
          <a:solidFill>
            <a:schemeClr val="tx1"/>
          </a:solidFill>
          <a:latin typeface="+mn-lt"/>
          <a:ea typeface="+mn-ea"/>
          <a:cs typeface="+mn-cs"/>
        </a:defRPr>
      </a:lvl5pPr>
      <a:lvl6pPr marL="900090" indent="-128585" algn="l" rtl="0" eaLnBrk="1" latinLnBrk="0" hangingPunct="1">
        <a:spcBef>
          <a:spcPts val="197"/>
        </a:spcBef>
        <a:buClr>
          <a:schemeClr val="accent3"/>
        </a:buClr>
        <a:buFont typeface="Wingdings 2"/>
        <a:buChar char=""/>
        <a:defRPr kumimoji="0" sz="1013" kern="1200">
          <a:solidFill>
            <a:schemeClr val="tx1"/>
          </a:solidFill>
          <a:latin typeface="+mn-lt"/>
          <a:ea typeface="+mn-ea"/>
          <a:cs typeface="+mn-cs"/>
        </a:defRPr>
      </a:lvl6pPr>
      <a:lvl7pPr marL="1028675" indent="-128585" algn="l" rtl="0" eaLnBrk="1" latinLnBrk="0" hangingPunct="1">
        <a:spcBef>
          <a:spcPts val="197"/>
        </a:spcBef>
        <a:buClr>
          <a:schemeClr val="accent3"/>
        </a:buClr>
        <a:buFont typeface="Wingdings 2"/>
        <a:buChar char=""/>
        <a:defRPr kumimoji="0" sz="900" kern="1200">
          <a:solidFill>
            <a:schemeClr val="tx1"/>
          </a:solidFill>
          <a:latin typeface="+mn-lt"/>
          <a:ea typeface="+mn-ea"/>
          <a:cs typeface="+mn-cs"/>
        </a:defRPr>
      </a:lvl7pPr>
      <a:lvl8pPr marL="1157259" indent="-128585" algn="l" rtl="0" eaLnBrk="1" latinLnBrk="0" hangingPunct="1">
        <a:spcBef>
          <a:spcPts val="197"/>
        </a:spcBef>
        <a:buClr>
          <a:schemeClr val="accent3"/>
        </a:buClr>
        <a:buFont typeface="Wingdings 2"/>
        <a:buChar char=""/>
        <a:defRPr kumimoji="0" sz="900" kern="1200">
          <a:solidFill>
            <a:schemeClr val="tx1"/>
          </a:solidFill>
          <a:latin typeface="+mn-lt"/>
          <a:ea typeface="+mn-ea"/>
          <a:cs typeface="+mn-cs"/>
        </a:defRPr>
      </a:lvl8pPr>
      <a:lvl9pPr marL="1285843" indent="-128585" algn="l" rtl="0" eaLnBrk="1" latinLnBrk="0" hangingPunct="1">
        <a:spcBef>
          <a:spcPts val="197"/>
        </a:spcBef>
        <a:buClr>
          <a:schemeClr val="accent3"/>
        </a:buClr>
        <a:buFont typeface="Wingdings 2"/>
        <a:buChar char=""/>
        <a:defRPr kumimoji="0" sz="9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257169" algn="l" rtl="0" eaLnBrk="1" latinLnBrk="0" hangingPunct="1">
        <a:defRPr kumimoji="0" kern="1200">
          <a:solidFill>
            <a:schemeClr val="tx1"/>
          </a:solidFill>
          <a:latin typeface="+mn-lt"/>
          <a:ea typeface="+mn-ea"/>
          <a:cs typeface="+mn-cs"/>
        </a:defRPr>
      </a:lvl2pPr>
      <a:lvl3pPr marL="514337" algn="l" rtl="0" eaLnBrk="1" latinLnBrk="0" hangingPunct="1">
        <a:defRPr kumimoji="0" kern="1200">
          <a:solidFill>
            <a:schemeClr val="tx1"/>
          </a:solidFill>
          <a:latin typeface="+mn-lt"/>
          <a:ea typeface="+mn-ea"/>
          <a:cs typeface="+mn-cs"/>
        </a:defRPr>
      </a:lvl3pPr>
      <a:lvl4pPr marL="771506" algn="l" rtl="0" eaLnBrk="1" latinLnBrk="0" hangingPunct="1">
        <a:defRPr kumimoji="0" kern="1200">
          <a:solidFill>
            <a:schemeClr val="tx1"/>
          </a:solidFill>
          <a:latin typeface="+mn-lt"/>
          <a:ea typeface="+mn-ea"/>
          <a:cs typeface="+mn-cs"/>
        </a:defRPr>
      </a:lvl4pPr>
      <a:lvl5pPr marL="1028675" algn="l" rtl="0" eaLnBrk="1" latinLnBrk="0" hangingPunct="1">
        <a:defRPr kumimoji="0" kern="1200">
          <a:solidFill>
            <a:schemeClr val="tx1"/>
          </a:solidFill>
          <a:latin typeface="+mn-lt"/>
          <a:ea typeface="+mn-ea"/>
          <a:cs typeface="+mn-cs"/>
        </a:defRPr>
      </a:lvl5pPr>
      <a:lvl6pPr marL="1285843" algn="l" rtl="0" eaLnBrk="1" latinLnBrk="0" hangingPunct="1">
        <a:defRPr kumimoji="0" kern="1200">
          <a:solidFill>
            <a:schemeClr val="tx1"/>
          </a:solidFill>
          <a:latin typeface="+mn-lt"/>
          <a:ea typeface="+mn-ea"/>
          <a:cs typeface="+mn-cs"/>
        </a:defRPr>
      </a:lvl6pPr>
      <a:lvl7pPr marL="1543011" algn="l" rtl="0" eaLnBrk="1" latinLnBrk="0" hangingPunct="1">
        <a:defRPr kumimoji="0" kern="1200">
          <a:solidFill>
            <a:schemeClr val="tx1"/>
          </a:solidFill>
          <a:latin typeface="+mn-lt"/>
          <a:ea typeface="+mn-ea"/>
          <a:cs typeface="+mn-cs"/>
        </a:defRPr>
      </a:lvl7pPr>
      <a:lvl8pPr marL="1800180" algn="l" rtl="0" eaLnBrk="1" latinLnBrk="0" hangingPunct="1">
        <a:defRPr kumimoji="0" kern="1200">
          <a:solidFill>
            <a:schemeClr val="tx1"/>
          </a:solidFill>
          <a:latin typeface="+mn-lt"/>
          <a:ea typeface="+mn-ea"/>
          <a:cs typeface="+mn-cs"/>
        </a:defRPr>
      </a:lvl8pPr>
      <a:lvl9pPr marL="2057349"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B43A371-2875-41C8-9A68-B89FC3460C79}" type="slidenum">
              <a:rPr lang="en-US" smtClean="0"/>
              <a:t>‹#›</a:t>
            </a:fld>
            <a:endParaRPr lang="en-US"/>
          </a:p>
        </p:txBody>
      </p:sp>
    </p:spTree>
    <p:extLst>
      <p:ext uri="{BB962C8B-B14F-4D97-AF65-F5344CB8AC3E}">
        <p14:creationId xmlns:p14="http://schemas.microsoft.com/office/powerpoint/2010/main" val="12121918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3200" b="1" kern="1200">
          <a:solidFill>
            <a:schemeClr val="tx2"/>
          </a:solidFill>
          <a:effectLst/>
          <a:latin typeface="+mj-lt"/>
          <a:ea typeface="+mj-ea"/>
          <a:cs typeface="+mj-cs"/>
        </a:defRPr>
      </a:lvl1pPr>
      <a:extLst/>
    </p:titleStyle>
    <p:bodyStyle>
      <a:lvl1pPr marL="230188" indent="-230188" algn="l" rtl="0" eaLnBrk="1" latinLnBrk="0" hangingPunct="1">
        <a:spcBef>
          <a:spcPts val="400"/>
        </a:spcBef>
        <a:spcAft>
          <a:spcPts val="0"/>
        </a:spcAft>
        <a:buClrTx/>
        <a:buSzPct val="100000"/>
        <a:buFont typeface="+mj-lt"/>
        <a:buAutoNum type="arabicPeriod"/>
        <a:defRPr kumimoji="0" sz="1600" kern="1200">
          <a:solidFill>
            <a:schemeClr val="tx1"/>
          </a:solidFill>
          <a:latin typeface="+mn-lt"/>
          <a:ea typeface="+mn-ea"/>
          <a:cs typeface="+mn-cs"/>
        </a:defRPr>
      </a:lvl1pPr>
      <a:lvl2pPr marL="621792" indent="-228600" algn="l" rtl="0" eaLnBrk="1" latinLnBrk="0" hangingPunct="1">
        <a:spcBef>
          <a:spcPts val="324"/>
        </a:spcBef>
        <a:buClrTx/>
        <a:buFont typeface="Wingdings" panose="05000000000000000000" pitchFamily="2" charset="2"/>
        <a:buChar char="§"/>
        <a:defRPr kumimoji="0" sz="1400" kern="1200">
          <a:solidFill>
            <a:schemeClr val="tx1"/>
          </a:solidFill>
          <a:latin typeface="+mn-lt"/>
          <a:ea typeface="+mn-ea"/>
          <a:cs typeface="+mn-cs"/>
        </a:defRPr>
      </a:lvl2pPr>
      <a:lvl3pPr marL="859536" indent="-228600" algn="l" rtl="0" eaLnBrk="1" latinLnBrk="0" hangingPunct="1">
        <a:spcBef>
          <a:spcPts val="350"/>
        </a:spcBef>
        <a:buClrTx/>
        <a:buSzPct val="100000"/>
        <a:buFont typeface="Courier New" panose="02070309020205020404" pitchFamily="49" charset="0"/>
        <a:buChar char="o"/>
        <a:defRPr kumimoji="0" sz="1200" kern="1200">
          <a:solidFill>
            <a:schemeClr val="tx1"/>
          </a:solidFill>
          <a:latin typeface="+mn-lt"/>
          <a:ea typeface="+mn-ea"/>
          <a:cs typeface="+mn-cs"/>
        </a:defRPr>
      </a:lvl3pPr>
      <a:lvl4pPr marL="1143000" indent="-228600" algn="l" rtl="0" eaLnBrk="1" latinLnBrk="0" hangingPunct="1">
        <a:spcBef>
          <a:spcPts val="350"/>
        </a:spcBef>
        <a:buClrTx/>
        <a:buFont typeface="Wingdings 2"/>
        <a:buChar char=""/>
        <a:defRPr kumimoji="0" sz="1100" kern="1200">
          <a:solidFill>
            <a:schemeClr val="tx1"/>
          </a:solidFill>
          <a:latin typeface="+mn-lt"/>
          <a:ea typeface="+mn-ea"/>
          <a:cs typeface="+mn-cs"/>
        </a:defRPr>
      </a:lvl4pPr>
      <a:lvl5pPr marL="1371600" indent="-228600" algn="l" rtl="0" eaLnBrk="1" latinLnBrk="0" hangingPunct="1">
        <a:spcBef>
          <a:spcPts val="350"/>
        </a:spcBef>
        <a:buClrTx/>
        <a:buFont typeface="Wingdings" panose="05000000000000000000" pitchFamily="2" charset="2"/>
        <a:buChar char="ü"/>
        <a:defRPr kumimoji="0" sz="11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B43A371-2875-41C8-9A68-B89FC3460C79}" type="slidenum">
              <a:rPr lang="en-US" smtClean="0"/>
              <a:t>‹#›</a:t>
            </a:fld>
            <a:endParaRPr lang="en-US" dirty="0"/>
          </a:p>
        </p:txBody>
      </p:sp>
    </p:spTree>
    <p:extLst>
      <p:ext uri="{BB962C8B-B14F-4D97-AF65-F5344CB8AC3E}">
        <p14:creationId xmlns:p14="http://schemas.microsoft.com/office/powerpoint/2010/main" val="41844715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ctr" rtl="0" eaLnBrk="1" latinLnBrk="0" hangingPunct="1">
        <a:spcBef>
          <a:spcPct val="0"/>
        </a:spcBef>
        <a:buNone/>
        <a:defRPr kumimoji="0" sz="3200" b="1" kern="1200">
          <a:solidFill>
            <a:schemeClr val="tx2"/>
          </a:solidFill>
          <a:effectLst/>
          <a:latin typeface="+mj-lt"/>
          <a:ea typeface="+mj-ea"/>
          <a:cs typeface="+mj-cs"/>
        </a:defRPr>
      </a:lvl1pPr>
      <a:extLst/>
    </p:titleStyle>
    <p:bodyStyle>
      <a:lvl1pPr marL="230188" indent="-230188" algn="l" rtl="0" eaLnBrk="1" latinLnBrk="0" hangingPunct="1">
        <a:spcBef>
          <a:spcPts val="400"/>
        </a:spcBef>
        <a:spcAft>
          <a:spcPts val="0"/>
        </a:spcAft>
        <a:buClrTx/>
        <a:buSzPct val="100000"/>
        <a:buFont typeface="+mj-lt"/>
        <a:buAutoNum type="arabicPeriod"/>
        <a:defRPr kumimoji="0" sz="1600" kern="1200">
          <a:solidFill>
            <a:schemeClr val="tx1"/>
          </a:solidFill>
          <a:latin typeface="+mn-lt"/>
          <a:ea typeface="+mn-ea"/>
          <a:cs typeface="+mn-cs"/>
        </a:defRPr>
      </a:lvl1pPr>
      <a:lvl2pPr marL="621792" indent="-228600" algn="l" rtl="0" eaLnBrk="1" latinLnBrk="0" hangingPunct="1">
        <a:spcBef>
          <a:spcPts val="324"/>
        </a:spcBef>
        <a:buClrTx/>
        <a:buFont typeface="Wingdings" panose="05000000000000000000" pitchFamily="2" charset="2"/>
        <a:buChar char="§"/>
        <a:defRPr kumimoji="0" sz="1400" kern="1200">
          <a:solidFill>
            <a:schemeClr val="tx1"/>
          </a:solidFill>
          <a:latin typeface="+mn-lt"/>
          <a:ea typeface="+mn-ea"/>
          <a:cs typeface="+mn-cs"/>
        </a:defRPr>
      </a:lvl2pPr>
      <a:lvl3pPr marL="859536" indent="-228600" algn="l" rtl="0" eaLnBrk="1" latinLnBrk="0" hangingPunct="1">
        <a:spcBef>
          <a:spcPts val="350"/>
        </a:spcBef>
        <a:buClrTx/>
        <a:buSzPct val="100000"/>
        <a:buFont typeface="Courier New" panose="02070309020205020404" pitchFamily="49" charset="0"/>
        <a:buChar char="o"/>
        <a:defRPr kumimoji="0" sz="1200" kern="1200">
          <a:solidFill>
            <a:schemeClr val="tx1"/>
          </a:solidFill>
          <a:latin typeface="+mn-lt"/>
          <a:ea typeface="+mn-ea"/>
          <a:cs typeface="+mn-cs"/>
        </a:defRPr>
      </a:lvl3pPr>
      <a:lvl4pPr marL="1143000" indent="-228600" algn="l" rtl="0" eaLnBrk="1" latinLnBrk="0" hangingPunct="1">
        <a:spcBef>
          <a:spcPts val="350"/>
        </a:spcBef>
        <a:buClrTx/>
        <a:buFont typeface="Wingdings 2"/>
        <a:buChar char=""/>
        <a:defRPr kumimoji="0" sz="1100" kern="1200">
          <a:solidFill>
            <a:schemeClr val="tx1"/>
          </a:solidFill>
          <a:latin typeface="+mn-lt"/>
          <a:ea typeface="+mn-ea"/>
          <a:cs typeface="+mn-cs"/>
        </a:defRPr>
      </a:lvl4pPr>
      <a:lvl5pPr marL="1371600" indent="-228600" algn="l" rtl="0" eaLnBrk="1" latinLnBrk="0" hangingPunct="1">
        <a:spcBef>
          <a:spcPts val="350"/>
        </a:spcBef>
        <a:buClrTx/>
        <a:buFont typeface="Wingdings" panose="05000000000000000000" pitchFamily="2" charset="2"/>
        <a:buChar char="ü"/>
        <a:defRPr kumimoji="0" sz="11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hyperlink" Target="https://www.webmd.com/drugs/drug-5194-Clozaril+Oral.aspx?drugid=5194&amp;drugname=Clozaril+Oral&amp;source=1" TargetMode="External"/><Relationship Id="rId13" Type="http://schemas.openxmlformats.org/officeDocument/2006/relationships/hyperlink" Target="https://www.webmd.com/drugs/2/drug-4718/seroquel+oral/details" TargetMode="External"/><Relationship Id="rId3" Type="http://schemas.openxmlformats.org/officeDocument/2006/relationships/hyperlink" Target="https://www.webmd.com/drugs/2/drug-152900/asenapine-sublingual/details" TargetMode="External"/><Relationship Id="rId7" Type="http://schemas.openxmlformats.org/officeDocument/2006/relationships/hyperlink" Target="https://www.webmd.com/drugs/2/drug-5200/clozapine-oral/details" TargetMode="External"/><Relationship Id="rId12" Type="http://schemas.openxmlformats.org/officeDocument/2006/relationships/hyperlink" Target="https://www.webmd.com/drugs/mono-8274-QUETIAPINE+-+ORAL.aspx?drugid=4689&amp;drugname=quetiapine+fumarate+oral" TargetMode="External"/><Relationship Id="rId17" Type="http://schemas.openxmlformats.org/officeDocument/2006/relationships/hyperlink" Target="https://www.webmd.com/drugs/2/drug-20575/geodon+oral/details" TargetMode="External"/><Relationship Id="rId2" Type="http://schemas.openxmlformats.org/officeDocument/2006/relationships/hyperlink" Target="https://www.webmd.com/drugs/2/drug-64439/abilify+oral/details" TargetMode="External"/><Relationship Id="rId16" Type="http://schemas.openxmlformats.org/officeDocument/2006/relationships/hyperlink" Target="https://www.webmd.com/drugs/2/drug-20568/ziprasidone+oral/details" TargetMode="External"/><Relationship Id="rId1" Type="http://schemas.openxmlformats.org/officeDocument/2006/relationships/slideLayout" Target="../slideLayouts/slideLayout2.xml"/><Relationship Id="rId6" Type="http://schemas.openxmlformats.org/officeDocument/2006/relationships/hyperlink" Target="https://www.webmd.com/drugs/2/drug-170027/vraylar-oral/details" TargetMode="External"/><Relationship Id="rId11" Type="http://schemas.openxmlformats.org/officeDocument/2006/relationships/hyperlink" Target="https://www.webmd.com/drugs/2/drug-1699/zyprexa+oral/details" TargetMode="External"/><Relationship Id="rId5" Type="http://schemas.openxmlformats.org/officeDocument/2006/relationships/hyperlink" Target="https://www.webmd.com/drugs/2/search?type=drugs&amp;query=Cariprazine" TargetMode="External"/><Relationship Id="rId15" Type="http://schemas.openxmlformats.org/officeDocument/2006/relationships/hyperlink" Target="https://www.webmd.com/drugs/2/drug-9846/risperdal+oral/details" TargetMode="External"/><Relationship Id="rId10" Type="http://schemas.openxmlformats.org/officeDocument/2006/relationships/hyperlink" Target="https://www.webmd.com/drugs/2/drug-89043/olanzapine+intramuscular/details" TargetMode="External"/><Relationship Id="rId4" Type="http://schemas.openxmlformats.org/officeDocument/2006/relationships/hyperlink" Target="https://www.webmd.com/drugs/drug-152902-Saphris+SL.aspx?drugid=152902&amp;drugname=Saphris+SL&amp;source=1" TargetMode="External"/><Relationship Id="rId9" Type="http://schemas.openxmlformats.org/officeDocument/2006/relationships/hyperlink" Target="https://www.webmd.com/drugs/drug-155134-Latuda+Oral.aspx?drugid=155134&amp;drugname=Latuda+Oral&amp;source=1" TargetMode="External"/><Relationship Id="rId14" Type="http://schemas.openxmlformats.org/officeDocument/2006/relationships/hyperlink" Target="https://www.webmd.com/drugs/mono-2034-RISPERIDONE+-+ORAL.aspx?drugid=6283&amp;drugname=risperidone+ora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hyperlink" Target="https://en.wikipedia.org/wiki/The_Practice_and_Theory_of_Individual_Psychology"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3944" y="1676400"/>
            <a:ext cx="8003329" cy="1372142"/>
          </a:xfrm>
        </p:spPr>
        <p:txBody>
          <a:bodyPr>
            <a:noAutofit/>
          </a:bodyPr>
          <a:lstStyle/>
          <a:p>
            <a:r>
              <a:rPr lang="en-US" sz="2800" dirty="0"/>
              <a:t>ADVANCED METHODS IN </a:t>
            </a:r>
            <a:br>
              <a:rPr lang="en-US" sz="2800" dirty="0"/>
            </a:br>
            <a:r>
              <a:rPr lang="en-US" sz="2800" dirty="0"/>
              <a:t>COUNSELING AND PSYCHOTHERAPY</a:t>
            </a:r>
          </a:p>
        </p:txBody>
      </p:sp>
      <p:sp>
        <p:nvSpPr>
          <p:cNvPr id="3" name="Subtitle 2"/>
          <p:cNvSpPr>
            <a:spLocks noGrp="1"/>
          </p:cNvSpPr>
          <p:nvPr>
            <p:ph type="subTitle" idx="1"/>
          </p:nvPr>
        </p:nvSpPr>
        <p:spPr>
          <a:xfrm>
            <a:off x="-76341" y="3238180"/>
            <a:ext cx="8641357" cy="1199704"/>
          </a:xfrm>
        </p:spPr>
        <p:txBody>
          <a:bodyPr>
            <a:normAutofit/>
          </a:bodyPr>
          <a:lstStyle/>
          <a:p>
            <a:r>
              <a:rPr lang="en-US" sz="1600" dirty="0"/>
              <a:t>The Philosophy and Practice of Clinical Outpatient Therapy</a:t>
            </a:r>
          </a:p>
          <a:p>
            <a:r>
              <a:rPr lang="en-US" sz="1600" dirty="0"/>
              <a:t>Demetrios Peratsakis, </a:t>
            </a:r>
            <a:r>
              <a:rPr lang="en-US" sz="1600" dirty="0" err="1"/>
              <a:t>MSEd</a:t>
            </a:r>
            <a:r>
              <a:rPr lang="en-US" sz="1600" dirty="0"/>
              <a:t>, SDSAS, LPC, ACS, Certified Clinical Trauma Professional </a:t>
            </a:r>
          </a:p>
        </p:txBody>
      </p:sp>
    </p:spTree>
    <p:extLst>
      <p:ext uri="{BB962C8B-B14F-4D97-AF65-F5344CB8AC3E}">
        <p14:creationId xmlns:p14="http://schemas.microsoft.com/office/powerpoint/2010/main" val="910954932"/>
      </p:ext>
    </p:extLst>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243468"/>
            <a:ext cx="9067800" cy="1143000"/>
          </a:xfrm>
        </p:spPr>
        <p:txBody>
          <a:bodyPr>
            <a:noAutofit/>
          </a:bodyPr>
          <a:lstStyle/>
          <a:p>
            <a:br>
              <a:rPr lang="en-US" sz="2400" dirty="0">
                <a:solidFill>
                  <a:schemeClr val="tx1"/>
                </a:solidFill>
              </a:rPr>
            </a:br>
            <a:r>
              <a:rPr lang="en-US" sz="2800" dirty="0">
                <a:solidFill>
                  <a:schemeClr val="tx1"/>
                </a:solidFill>
              </a:rPr>
              <a:t>Why It Matters</a:t>
            </a:r>
            <a:br>
              <a:rPr lang="en-US" sz="2400" dirty="0">
                <a:solidFill>
                  <a:schemeClr val="tx1"/>
                </a:solidFill>
              </a:rPr>
            </a:br>
            <a:endParaRPr lang="en-US" sz="2400" dirty="0">
              <a:solidFill>
                <a:schemeClr val="tx1"/>
              </a:solidFill>
            </a:endParaRPr>
          </a:p>
        </p:txBody>
      </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8091" y="1864886"/>
            <a:ext cx="2212999" cy="2989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descr="Image result for psychology lu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003" y="2220393"/>
            <a:ext cx="1575022" cy="227820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534585" y="1668813"/>
            <a:ext cx="2637858" cy="49244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Times New Roman"/>
                <a:ea typeface="+mn-ea"/>
                <a:cs typeface="+mn-cs"/>
              </a:rPr>
              <a:t>Neuro-medical Perspective </a:t>
            </a:r>
            <a:r>
              <a:rPr kumimoji="0" lang="en-US" sz="1200" b="1" i="1" u="none" strike="noStrike" kern="1200" cap="none" spc="0" normalizeH="0" baseline="0" noProof="0" dirty="0">
                <a:ln>
                  <a:noFill/>
                </a:ln>
                <a:solidFill>
                  <a:prstClr val="black"/>
                </a:solidFill>
                <a:effectLst/>
                <a:uLnTx/>
                <a:uFillTx/>
                <a:latin typeface="Times New Roman"/>
                <a:ea typeface="+mn-ea"/>
                <a:cs typeface="+mn-cs"/>
              </a:rPr>
              <a:t>(Psychiatry)</a:t>
            </a:r>
            <a:endParaRPr kumimoji="0" lang="en-US" sz="1400" b="1" i="1" u="none" strike="noStrike" kern="1200" cap="none" spc="0" normalizeH="0" baseline="0" noProof="0" dirty="0">
              <a:ln>
                <a:noFill/>
              </a:ln>
              <a:solidFill>
                <a:prstClr val="black"/>
              </a:solidFill>
              <a:effectLst/>
              <a:uLnTx/>
              <a:uFillTx/>
              <a:latin typeface="Times New Roman"/>
              <a:ea typeface="+mn-ea"/>
              <a:cs typeface="+mn-cs"/>
            </a:endParaRPr>
          </a:p>
        </p:txBody>
      </p:sp>
      <p:sp>
        <p:nvSpPr>
          <p:cNvPr id="21" name="TextBox 20"/>
          <p:cNvSpPr txBox="1"/>
          <p:nvPr/>
        </p:nvSpPr>
        <p:spPr>
          <a:xfrm>
            <a:off x="6028091" y="1669784"/>
            <a:ext cx="2637857" cy="49244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Times New Roman"/>
                <a:ea typeface="+mn-ea"/>
                <a:cs typeface="+mn-cs"/>
              </a:rPr>
              <a:t>Cognitive-</a:t>
            </a:r>
            <a:r>
              <a:rPr kumimoji="0" lang="en-US" sz="1400" b="1" i="1" u="none" strike="noStrike" kern="1200" cap="none" spc="0" normalizeH="0" baseline="0" noProof="0" dirty="0" err="1">
                <a:ln>
                  <a:noFill/>
                </a:ln>
                <a:solidFill>
                  <a:prstClr val="black"/>
                </a:solidFill>
                <a:effectLst/>
                <a:uLnTx/>
                <a:uFillTx/>
                <a:latin typeface="Times New Roman"/>
                <a:ea typeface="+mn-ea"/>
                <a:cs typeface="+mn-cs"/>
              </a:rPr>
              <a:t>behavioralPerspective</a:t>
            </a:r>
            <a:endParaRPr kumimoji="0" lang="en-US" sz="1400" b="1" i="1"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imes New Roman"/>
                <a:ea typeface="+mn-ea"/>
                <a:cs typeface="+mn-cs"/>
              </a:rPr>
              <a:t>(Psychotherapy)</a:t>
            </a:r>
          </a:p>
        </p:txBody>
      </p:sp>
      <p:pic>
        <p:nvPicPr>
          <p:cNvPr id="2" name="Picture 1"/>
          <p:cNvPicPr>
            <a:picLocks noChangeAspect="1"/>
          </p:cNvPicPr>
          <p:nvPr/>
        </p:nvPicPr>
        <p:blipFill>
          <a:blip r:embed="rId4"/>
          <a:stretch>
            <a:fillRect/>
          </a:stretch>
        </p:blipFill>
        <p:spPr>
          <a:xfrm>
            <a:off x="122172" y="2708871"/>
            <a:ext cx="3072161" cy="2518222"/>
          </a:xfrm>
          <a:prstGeom prst="rect">
            <a:avLst/>
          </a:prstGeom>
          <a:effectLst>
            <a:outerShdw blurRad="50800" dist="38100" algn="l" rotWithShape="0">
              <a:prstClr val="black">
                <a:alpha val="40000"/>
              </a:prstClr>
            </a:outerShdw>
          </a:effectLst>
          <a:scene3d>
            <a:camera prst="orthographicFront"/>
            <a:lightRig rig="threePt" dir="t"/>
          </a:scene3d>
          <a:sp3d>
            <a:bevelT/>
          </a:sp3d>
        </p:spPr>
      </p:pic>
      <p:sp>
        <p:nvSpPr>
          <p:cNvPr id="22" name="TextBox 21"/>
          <p:cNvSpPr txBox="1"/>
          <p:nvPr/>
        </p:nvSpPr>
        <p:spPr>
          <a:xfrm>
            <a:off x="3736671" y="4609085"/>
            <a:ext cx="2111396" cy="1487587"/>
          </a:xfrm>
          <a:prstGeom prst="rect">
            <a:avLst/>
          </a:prstGeom>
          <a:noFill/>
        </p:spPr>
        <p:txBody>
          <a:bodyPr wrap="square" rtlCol="0">
            <a:spAutoFit/>
          </a:bodyPr>
          <a:lstStyle/>
          <a:p>
            <a:pPr marL="342900" marR="0" lvl="0" indent="-227013"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Disorders are caused by neuro-biomedical factors;</a:t>
            </a:r>
          </a:p>
          <a:p>
            <a:pPr marL="342900" marR="0" lvl="0" indent="-227013"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Controlling symptoms by adjusting biochemistry is the locus of treatment;</a:t>
            </a:r>
          </a:p>
          <a:p>
            <a:pPr marL="342900" marR="0" lvl="0" indent="-227013"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P</a:t>
            </a:r>
            <a:r>
              <a:rPr kumimoji="0" lang="en-US" sz="1200" b="0" i="0" u="none" strike="noStrike" kern="1200" cap="none" spc="0" normalizeH="0" baseline="0" noProof="0" dirty="0" err="1">
                <a:ln>
                  <a:noFill/>
                </a:ln>
                <a:solidFill>
                  <a:prstClr val="black"/>
                </a:solidFill>
                <a:effectLst/>
                <a:uLnTx/>
                <a:uFillTx/>
                <a:latin typeface="Times New Roman"/>
                <a:ea typeface="+mn-ea"/>
                <a:cs typeface="+mn-cs"/>
              </a:rPr>
              <a:t>rimary</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 intervention is </a:t>
            </a:r>
            <a:r>
              <a:rPr kumimoji="0" lang="en-US" sz="1200" b="0" i="0" u="none" strike="noStrike" kern="1200" cap="none" spc="0" normalizeH="0" baseline="0" noProof="0" dirty="0" err="1">
                <a:ln>
                  <a:noFill/>
                </a:ln>
                <a:solidFill>
                  <a:prstClr val="black"/>
                </a:solidFill>
                <a:effectLst/>
                <a:uLnTx/>
                <a:uFillTx/>
                <a:latin typeface="Times New Roman"/>
                <a:ea typeface="+mn-ea"/>
                <a:cs typeface="+mn-cs"/>
              </a:rPr>
              <a:t>psychopharmocology</a:t>
            </a:r>
            <a:endParaRPr kumimoji="0" lang="en-US" sz="1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3" name="TextBox 22"/>
          <p:cNvSpPr txBox="1"/>
          <p:nvPr/>
        </p:nvSpPr>
        <p:spPr>
          <a:xfrm>
            <a:off x="6242442" y="4609085"/>
            <a:ext cx="2287410" cy="1487587"/>
          </a:xfrm>
          <a:prstGeom prst="rect">
            <a:avLst/>
          </a:prstGeom>
          <a:solidFill>
            <a:schemeClr val="bg1"/>
          </a:solidFill>
          <a:ln>
            <a:solidFill>
              <a:schemeClr val="bg1"/>
            </a:solidFill>
          </a:ln>
        </p:spPr>
        <p:txBody>
          <a:bodyPr wrap="square" rtlCol="0">
            <a:spAutoFit/>
          </a:bodyPr>
          <a:lstStyle/>
          <a:p>
            <a:pPr marL="342900" marR="0" lvl="0" indent="-227013"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Disorders are caused by psychosocial factors;</a:t>
            </a:r>
          </a:p>
          <a:p>
            <a:pPr marL="342900" marR="0" lvl="0" indent="-227013"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Changing belief structures to modify symptoms is the locus of treatment;</a:t>
            </a:r>
          </a:p>
          <a:p>
            <a:pPr marL="342900" marR="0" lvl="0" indent="-227013"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Primary intervention is  ‘talk therapy’</a:t>
            </a:r>
          </a:p>
        </p:txBody>
      </p:sp>
      <p:sp>
        <p:nvSpPr>
          <p:cNvPr id="4" name="Rectangle 3"/>
          <p:cNvSpPr/>
          <p:nvPr/>
        </p:nvSpPr>
        <p:spPr>
          <a:xfrm>
            <a:off x="173097" y="1291786"/>
            <a:ext cx="3072161" cy="124649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a:ea typeface="+mn-ea"/>
                <a:cs typeface="+mn-cs"/>
              </a:rPr>
              <a:t>   </a:t>
            </a:r>
            <a:r>
              <a:rPr kumimoji="0" lang="en-US" sz="1800" b="1" i="0" u="none" strike="noStrike" kern="1200" cap="none" spc="0" normalizeH="0" baseline="0" noProof="0" dirty="0">
                <a:ln>
                  <a:noFill/>
                </a:ln>
                <a:solidFill>
                  <a:prstClr val="black"/>
                </a:solidFill>
                <a:effectLst/>
                <a:uLnTx/>
                <a:uFillTx/>
                <a:latin typeface="Times New Roman"/>
                <a:ea typeface="+mn-ea"/>
                <a:cs typeface="+mn-cs"/>
              </a:rPr>
              <a:t>Perspective drives </a:t>
            </a:r>
          </a:p>
          <a:p>
            <a:pPr marL="342900" marR="0" lvl="0" indent="-228600" algn="ctr" defTabSz="457200" rtl="0" eaLnBrk="1" fontAlgn="auto" latinLnBrk="0" hangingPunct="1">
              <a:lnSpc>
                <a:spcPct val="100000"/>
              </a:lnSpc>
              <a:spcBef>
                <a:spcPts val="0"/>
              </a:spcBef>
              <a:spcAft>
                <a:spcPts val="600"/>
              </a:spcAft>
              <a:buClrTx/>
              <a:buSzTx/>
              <a:buFontTx/>
              <a:buAutoNum type="arabicParenR"/>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Assessment</a:t>
            </a:r>
          </a:p>
          <a:p>
            <a:pPr marL="342900" marR="0" lvl="0" indent="-228600" algn="ctr" defTabSz="457200" rtl="0" eaLnBrk="1" fontAlgn="auto" latinLnBrk="0" hangingPunct="1">
              <a:lnSpc>
                <a:spcPct val="100000"/>
              </a:lnSpc>
              <a:spcBef>
                <a:spcPts val="0"/>
              </a:spcBef>
              <a:spcAft>
                <a:spcPts val="600"/>
              </a:spcAft>
              <a:buClrTx/>
              <a:buSzTx/>
              <a:buFontTx/>
              <a:buAutoNum type="arabicParenR"/>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Treatment Planning </a:t>
            </a:r>
          </a:p>
          <a:p>
            <a:pPr marL="342900" marR="0" lvl="0" indent="-228600" algn="ctr" defTabSz="457200" rtl="0" eaLnBrk="1" fontAlgn="auto" latinLnBrk="0" hangingPunct="1">
              <a:lnSpc>
                <a:spcPct val="100000"/>
              </a:lnSpc>
              <a:spcBef>
                <a:spcPts val="0"/>
              </a:spcBef>
              <a:spcAft>
                <a:spcPts val="600"/>
              </a:spcAft>
              <a:buClrTx/>
              <a:buSzTx/>
              <a:buFontTx/>
              <a:buAutoNum type="arabicParenR"/>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Method of Intervention </a:t>
            </a:r>
          </a:p>
        </p:txBody>
      </p:sp>
    </p:spTree>
    <p:extLst>
      <p:ext uri="{BB962C8B-B14F-4D97-AF65-F5344CB8AC3E}">
        <p14:creationId xmlns:p14="http://schemas.microsoft.com/office/powerpoint/2010/main" val="1581252822"/>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0-#ppt_w/2"/>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anim calcmode="lin" valueType="num">
                                      <p:cBhvr>
                                        <p:cTn id="18" dur="750" fill="hold"/>
                                        <p:tgtEl>
                                          <p:spTgt spid="17"/>
                                        </p:tgtEl>
                                        <p:attrNameLst>
                                          <p:attrName>ppt_x</p:attrName>
                                        </p:attrNameLst>
                                      </p:cBhvr>
                                      <p:tavLst>
                                        <p:tav tm="0">
                                          <p:val>
                                            <p:strVal val="#ppt_x"/>
                                          </p:val>
                                        </p:tav>
                                        <p:tav tm="100000">
                                          <p:val>
                                            <p:strVal val="#ppt_x"/>
                                          </p:val>
                                        </p:tav>
                                      </p:tavLst>
                                    </p:anim>
                                    <p:anim calcmode="lin" valueType="num">
                                      <p:cBhvr>
                                        <p:cTn id="19" dur="75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750"/>
                                        <p:tgtEl>
                                          <p:spTgt spid="20"/>
                                        </p:tgtEl>
                                      </p:cBhvr>
                                    </p:animEffect>
                                    <p:anim calcmode="lin" valueType="num">
                                      <p:cBhvr>
                                        <p:cTn id="23" dur="750" fill="hold"/>
                                        <p:tgtEl>
                                          <p:spTgt spid="20"/>
                                        </p:tgtEl>
                                        <p:attrNameLst>
                                          <p:attrName>ppt_x</p:attrName>
                                        </p:attrNameLst>
                                      </p:cBhvr>
                                      <p:tavLst>
                                        <p:tav tm="0">
                                          <p:val>
                                            <p:strVal val="#ppt_x"/>
                                          </p:val>
                                        </p:tav>
                                        <p:tav tm="100000">
                                          <p:val>
                                            <p:strVal val="#ppt_x"/>
                                          </p:val>
                                        </p:tav>
                                      </p:tavLst>
                                    </p:anim>
                                    <p:anim calcmode="lin" valueType="num">
                                      <p:cBhvr>
                                        <p:cTn id="24" dur="75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75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750"/>
                                        <p:tgtEl>
                                          <p:spTgt spid="21"/>
                                        </p:tgtEl>
                                      </p:cBhvr>
                                    </p:animEffect>
                                    <p:anim calcmode="lin" valueType="num">
                                      <p:cBhvr>
                                        <p:cTn id="33" dur="750" fill="hold"/>
                                        <p:tgtEl>
                                          <p:spTgt spid="21"/>
                                        </p:tgtEl>
                                        <p:attrNameLst>
                                          <p:attrName>ppt_x</p:attrName>
                                        </p:attrNameLst>
                                      </p:cBhvr>
                                      <p:tavLst>
                                        <p:tav tm="0">
                                          <p:val>
                                            <p:strVal val="#ppt_x"/>
                                          </p:val>
                                        </p:tav>
                                        <p:tav tm="100000">
                                          <p:val>
                                            <p:strVal val="#ppt_x"/>
                                          </p:val>
                                        </p:tav>
                                      </p:tavLst>
                                    </p:anim>
                                    <p:anim calcmode="lin" valueType="num">
                                      <p:cBhvr>
                                        <p:cTn id="34"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750"/>
                                        <p:tgtEl>
                                          <p:spTgt spid="22">
                                            <p:txEl>
                                              <p:pRg st="0" end="0"/>
                                            </p:txEl>
                                          </p:spTgt>
                                        </p:tgtEl>
                                      </p:cBhvr>
                                    </p:animEffect>
                                    <p:anim calcmode="lin" valueType="num">
                                      <p:cBhvr>
                                        <p:cTn id="40" dur="75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750" fill="hold"/>
                                        <p:tgtEl>
                                          <p:spTgt spid="22">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2">
                                            <p:txEl>
                                              <p:pRg st="1" end="1"/>
                                            </p:txEl>
                                          </p:spTgt>
                                        </p:tgtEl>
                                        <p:attrNameLst>
                                          <p:attrName>style.visibility</p:attrName>
                                        </p:attrNameLst>
                                      </p:cBhvr>
                                      <p:to>
                                        <p:strVal val="visible"/>
                                      </p:to>
                                    </p:set>
                                    <p:animEffect transition="in" filter="fade">
                                      <p:cBhvr>
                                        <p:cTn id="44" dur="750"/>
                                        <p:tgtEl>
                                          <p:spTgt spid="22">
                                            <p:txEl>
                                              <p:pRg st="1" end="1"/>
                                            </p:txEl>
                                          </p:spTgt>
                                        </p:tgtEl>
                                      </p:cBhvr>
                                    </p:animEffect>
                                    <p:anim calcmode="lin" valueType="num">
                                      <p:cBhvr>
                                        <p:cTn id="45" dur="75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6" dur="750" fill="hold"/>
                                        <p:tgtEl>
                                          <p:spTgt spid="22">
                                            <p:txEl>
                                              <p:pRg st="1" end="1"/>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2">
                                            <p:txEl>
                                              <p:pRg st="2" end="2"/>
                                            </p:txEl>
                                          </p:spTgt>
                                        </p:tgtEl>
                                        <p:attrNameLst>
                                          <p:attrName>style.visibility</p:attrName>
                                        </p:attrNameLst>
                                      </p:cBhvr>
                                      <p:to>
                                        <p:strVal val="visible"/>
                                      </p:to>
                                    </p:set>
                                    <p:animEffect transition="in" filter="fade">
                                      <p:cBhvr>
                                        <p:cTn id="49" dur="750"/>
                                        <p:tgtEl>
                                          <p:spTgt spid="22">
                                            <p:txEl>
                                              <p:pRg st="2" end="2"/>
                                            </p:txEl>
                                          </p:spTgt>
                                        </p:tgtEl>
                                      </p:cBhvr>
                                    </p:animEffect>
                                    <p:anim calcmode="lin" valueType="num">
                                      <p:cBhvr>
                                        <p:cTn id="50" dur="75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1" dur="75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fade">
                                      <p:cBhvr>
                                        <p:cTn id="56" dur="750"/>
                                        <p:tgtEl>
                                          <p:spTgt spid="23">
                                            <p:txEl>
                                              <p:pRg st="0" end="0"/>
                                            </p:txEl>
                                          </p:spTgt>
                                        </p:tgtEl>
                                      </p:cBhvr>
                                    </p:animEffect>
                                    <p:anim calcmode="lin" valueType="num">
                                      <p:cBhvr>
                                        <p:cTn id="57" dur="75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8" dur="750" fill="hold"/>
                                        <p:tgtEl>
                                          <p:spTgt spid="23">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3">
                                            <p:txEl>
                                              <p:pRg st="1" end="1"/>
                                            </p:txEl>
                                          </p:spTgt>
                                        </p:tgtEl>
                                        <p:attrNameLst>
                                          <p:attrName>style.visibility</p:attrName>
                                        </p:attrNameLst>
                                      </p:cBhvr>
                                      <p:to>
                                        <p:strVal val="visible"/>
                                      </p:to>
                                    </p:set>
                                    <p:animEffect transition="in" filter="fade">
                                      <p:cBhvr>
                                        <p:cTn id="61" dur="750"/>
                                        <p:tgtEl>
                                          <p:spTgt spid="23">
                                            <p:txEl>
                                              <p:pRg st="1" end="1"/>
                                            </p:txEl>
                                          </p:spTgt>
                                        </p:tgtEl>
                                      </p:cBhvr>
                                    </p:animEffect>
                                    <p:anim calcmode="lin" valueType="num">
                                      <p:cBhvr>
                                        <p:cTn id="62" dur="75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63" dur="750" fill="hold"/>
                                        <p:tgtEl>
                                          <p:spTgt spid="23">
                                            <p:txEl>
                                              <p:pRg st="1" end="1"/>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3">
                                            <p:txEl>
                                              <p:pRg st="2" end="2"/>
                                            </p:txEl>
                                          </p:spTgt>
                                        </p:tgtEl>
                                        <p:attrNameLst>
                                          <p:attrName>style.visibility</p:attrName>
                                        </p:attrNameLst>
                                      </p:cBhvr>
                                      <p:to>
                                        <p:strVal val="visible"/>
                                      </p:to>
                                    </p:set>
                                    <p:animEffect transition="in" filter="fade">
                                      <p:cBhvr>
                                        <p:cTn id="66" dur="750"/>
                                        <p:tgtEl>
                                          <p:spTgt spid="23">
                                            <p:txEl>
                                              <p:pRg st="2" end="2"/>
                                            </p:txEl>
                                          </p:spTgt>
                                        </p:tgtEl>
                                      </p:cBhvr>
                                    </p:animEffect>
                                    <p:anim calcmode="lin" valueType="num">
                                      <p:cBhvr>
                                        <p:cTn id="67" dur="75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68" dur="75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build="allAtOnce"/>
      <p:bldP spid="23" grpId="0" uiExpand="1" build="allAtOnce"/>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0084" y="1828800"/>
            <a:ext cx="6464833" cy="359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391745" y="383331"/>
            <a:ext cx="8763000" cy="1143000"/>
          </a:xfrm>
        </p:spPr>
        <p:txBody>
          <a:bodyPr>
            <a:normAutofit/>
          </a:bodyPr>
          <a:lstStyle/>
          <a:p>
            <a:r>
              <a:rPr lang="en-US" sz="2400" dirty="0">
                <a:solidFill>
                  <a:schemeClr val="tx1"/>
                </a:solidFill>
              </a:rPr>
              <a:t>Reliance on Psychopharmacology</a:t>
            </a:r>
            <a:br>
              <a:rPr lang="en-US" sz="2400" dirty="0">
                <a:solidFill>
                  <a:schemeClr val="tx1"/>
                </a:solidFill>
              </a:rPr>
            </a:br>
            <a:r>
              <a:rPr lang="en-US" sz="2400" dirty="0">
                <a:solidFill>
                  <a:schemeClr val="tx1"/>
                </a:solidFill>
              </a:rPr>
              <a:t>Decreased Use of Talk Therapy </a:t>
            </a:r>
          </a:p>
        </p:txBody>
      </p:sp>
      <p:sp>
        <p:nvSpPr>
          <p:cNvPr id="2" name="Up Arrow 1"/>
          <p:cNvSpPr/>
          <p:nvPr/>
        </p:nvSpPr>
        <p:spPr>
          <a:xfrm>
            <a:off x="2180824" y="632535"/>
            <a:ext cx="76200"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 name="Up Arrow 4"/>
          <p:cNvSpPr/>
          <p:nvPr/>
        </p:nvSpPr>
        <p:spPr>
          <a:xfrm flipV="1">
            <a:off x="2180824" y="1110339"/>
            <a:ext cx="76200"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Line Callout 3 (Border and Accent Bar) 9"/>
          <p:cNvSpPr/>
          <p:nvPr/>
        </p:nvSpPr>
        <p:spPr>
          <a:xfrm>
            <a:off x="313748" y="1910036"/>
            <a:ext cx="1067153" cy="381000"/>
          </a:xfrm>
          <a:prstGeom prst="accentBorderCallout3">
            <a:avLst>
              <a:gd name="adj1" fmla="val 18750"/>
              <a:gd name="adj2" fmla="val -8333"/>
              <a:gd name="adj3" fmla="val 18750"/>
              <a:gd name="adj4" fmla="val -16667"/>
              <a:gd name="adj5" fmla="val 100000"/>
              <a:gd name="adj6" fmla="val -16667"/>
              <a:gd name="adj7" fmla="val 147135"/>
              <a:gd name="adj8" fmla="val 105958"/>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mn-cs"/>
              </a:rPr>
              <a:t>Psychotherapy Only</a:t>
            </a:r>
          </a:p>
        </p:txBody>
      </p:sp>
      <p:sp>
        <p:nvSpPr>
          <p:cNvPr id="12" name="Line Callout 3 (Border and Accent Bar) 11"/>
          <p:cNvSpPr/>
          <p:nvPr/>
        </p:nvSpPr>
        <p:spPr>
          <a:xfrm>
            <a:off x="460242" y="3639569"/>
            <a:ext cx="762000" cy="381000"/>
          </a:xfrm>
          <a:prstGeom prst="accentBorderCallout3">
            <a:avLst>
              <a:gd name="adj1" fmla="val 18750"/>
              <a:gd name="adj2" fmla="val -8333"/>
              <a:gd name="adj3" fmla="val 18750"/>
              <a:gd name="adj4" fmla="val -16667"/>
              <a:gd name="adj5" fmla="val 100000"/>
              <a:gd name="adj6" fmla="val -16667"/>
              <a:gd name="adj7" fmla="val 145400"/>
              <a:gd name="adj8" fmla="val 122513"/>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mn-cs"/>
              </a:rPr>
              <a:t>Meds Only</a:t>
            </a:r>
          </a:p>
        </p:txBody>
      </p:sp>
      <p:sp>
        <p:nvSpPr>
          <p:cNvPr id="8" name="Line Callout 3 (Border and Accent Bar) 7"/>
          <p:cNvSpPr/>
          <p:nvPr/>
        </p:nvSpPr>
        <p:spPr>
          <a:xfrm>
            <a:off x="267751" y="2837432"/>
            <a:ext cx="1146982" cy="381000"/>
          </a:xfrm>
          <a:prstGeom prst="accentBorderCallout3">
            <a:avLst>
              <a:gd name="adj1" fmla="val 18750"/>
              <a:gd name="adj2" fmla="val -8333"/>
              <a:gd name="adj3" fmla="val 18750"/>
              <a:gd name="adj4" fmla="val -16667"/>
              <a:gd name="adj5" fmla="val 100000"/>
              <a:gd name="adj6" fmla="val -16667"/>
              <a:gd name="adj7" fmla="val 149040"/>
              <a:gd name="adj8" fmla="val 104055"/>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mn-cs"/>
              </a:rPr>
              <a:t>Psychotherapy + Meds</a:t>
            </a:r>
          </a:p>
        </p:txBody>
      </p:sp>
      <p:sp>
        <p:nvSpPr>
          <p:cNvPr id="9" name="Rectangle 8">
            <a:extLst>
              <a:ext uri="{FF2B5EF4-FFF2-40B4-BE49-F238E27FC236}">
                <a16:creationId xmlns:a16="http://schemas.microsoft.com/office/drawing/2014/main" id="{C7FF356A-C5AC-4210-8ADB-ABD235574265}"/>
              </a:ext>
            </a:extLst>
          </p:cNvPr>
          <p:cNvSpPr/>
          <p:nvPr/>
        </p:nvSpPr>
        <p:spPr>
          <a:xfrm>
            <a:off x="1640309" y="5508260"/>
            <a:ext cx="7344033" cy="584775"/>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2C2D30"/>
                </a:solidFill>
                <a:effectLst/>
                <a:uLnTx/>
                <a:uFillTx/>
                <a:latin typeface="Proxima Nova Regular"/>
                <a:ea typeface="+mn-ea"/>
                <a:cs typeface="+mn-cs"/>
              </a:rPr>
              <a:t>Antidepressants, most commonly prescribed medication (2005);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2C2D30"/>
                </a:solidFill>
                <a:effectLst/>
                <a:uLnTx/>
                <a:uFillTx/>
                <a:latin typeface="Proxima Nova Regular"/>
                <a:ea typeface="+mn-ea"/>
                <a:cs typeface="+mn-cs"/>
              </a:rPr>
              <a:t>Concurrent decrease in patients receiving psychological treatment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2C2D30"/>
                </a:solidFill>
                <a:effectLst/>
                <a:uLnTx/>
                <a:uFillTx/>
                <a:latin typeface="Proxima Nova Regular"/>
                <a:ea typeface="+mn-ea"/>
                <a:cs typeface="+mn-cs"/>
              </a:rPr>
              <a:t>Patient preference, efficacy, and cost-efficacy for psychological treatment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2C2D30"/>
                </a:solidFill>
                <a:effectLst/>
                <a:uLnTx/>
                <a:uFillTx/>
                <a:latin typeface="Proxima Nova Regular"/>
                <a:ea typeface="+mn-ea"/>
                <a:cs typeface="+mn-cs"/>
              </a:rPr>
              <a:t>Patience don’t obtain psychological treatment -</a:t>
            </a:r>
            <a:r>
              <a:rPr kumimoji="0" lang="en-US" sz="700" b="0" i="1" u="none" strike="noStrike" kern="1200" cap="none" spc="0" normalizeH="0" baseline="0" noProof="0" dirty="0">
                <a:ln>
                  <a:noFill/>
                </a:ln>
                <a:solidFill>
                  <a:srgbClr val="2C2D30"/>
                </a:solidFill>
                <a:effectLst/>
                <a:uLnTx/>
                <a:uFillTx/>
                <a:latin typeface="Proxima Nova Regular"/>
                <a:ea typeface="+mn-ea"/>
                <a:cs typeface="+mn-cs"/>
              </a:rPr>
              <a:t>McHugh</a:t>
            </a:r>
            <a:r>
              <a:rPr kumimoji="0" lang="pl-PL" sz="700" b="0" i="1" u="none" strike="noStrike" kern="1200" cap="none" spc="0" normalizeH="0" baseline="0" noProof="0" dirty="0">
                <a:ln>
                  <a:noFill/>
                </a:ln>
                <a:solidFill>
                  <a:srgbClr val="2C2D30"/>
                </a:solidFill>
                <a:effectLst/>
                <a:uLnTx/>
                <a:uFillTx/>
                <a:latin typeface="Proxima Nova Regular"/>
                <a:ea typeface="+mn-ea"/>
                <a:cs typeface="+mn-cs"/>
              </a:rPr>
              <a:t>J Clin Psychiatry. 2013 June ; 74(6): 595–602. doi:10.4088/JCP.12r07757</a:t>
            </a:r>
            <a:endParaRPr kumimoji="0" lang="en-US" sz="800" b="0" i="1"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789553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0BBBD2-4B98-4D38-ADD7-DDCEE0B8F073}"/>
              </a:ext>
            </a:extLst>
          </p:cNvPr>
          <p:cNvSpPr>
            <a:spLocks noGrp="1"/>
          </p:cNvSpPr>
          <p:nvPr>
            <p:ph type="title"/>
          </p:nvPr>
        </p:nvSpPr>
        <p:spPr/>
        <p:txBody>
          <a:bodyPr>
            <a:normAutofit/>
          </a:bodyPr>
          <a:lstStyle/>
          <a:p>
            <a:r>
              <a:rPr lang="en-US" sz="2800" dirty="0"/>
              <a:t>Trend Towards Reliance on Meds</a:t>
            </a:r>
          </a:p>
        </p:txBody>
      </p:sp>
      <p:pic>
        <p:nvPicPr>
          <p:cNvPr id="4" name="Picture 3">
            <a:extLst>
              <a:ext uri="{FF2B5EF4-FFF2-40B4-BE49-F238E27FC236}">
                <a16:creationId xmlns:a16="http://schemas.microsoft.com/office/drawing/2014/main" id="{4138F139-CF40-49C5-AA44-38467DA97BD0}"/>
              </a:ext>
            </a:extLst>
          </p:cNvPr>
          <p:cNvPicPr>
            <a:picLocks noChangeAspect="1"/>
          </p:cNvPicPr>
          <p:nvPr/>
        </p:nvPicPr>
        <p:blipFill>
          <a:blip r:embed="rId2"/>
          <a:stretch>
            <a:fillRect/>
          </a:stretch>
        </p:blipFill>
        <p:spPr>
          <a:xfrm>
            <a:off x="2243188" y="1417638"/>
            <a:ext cx="4657624" cy="4597135"/>
          </a:xfrm>
          <a:prstGeom prst="rect">
            <a:avLst/>
          </a:prstGeom>
        </p:spPr>
      </p:pic>
      <p:sp>
        <p:nvSpPr>
          <p:cNvPr id="8" name="TextBox 7">
            <a:extLst>
              <a:ext uri="{FF2B5EF4-FFF2-40B4-BE49-F238E27FC236}">
                <a16:creationId xmlns:a16="http://schemas.microsoft.com/office/drawing/2014/main" id="{1964D4CE-E28C-4B25-8B02-3EC798974396}"/>
              </a:ext>
            </a:extLst>
          </p:cNvPr>
          <p:cNvSpPr txBox="1"/>
          <p:nvPr/>
        </p:nvSpPr>
        <p:spPr>
          <a:xfrm>
            <a:off x="1130922" y="3374793"/>
            <a:ext cx="7051602" cy="954107"/>
          </a:xfrm>
          <a:prstGeom prst="rect">
            <a:avLst/>
          </a:prstGeom>
          <a:solidFill>
            <a:schemeClr val="bg1"/>
          </a:solidFill>
        </p:spPr>
        <p:txBody>
          <a:bodyPr wrap="square" rtlCol="0">
            <a:spAutoFit/>
          </a:bodyPr>
          <a:lstStyle/>
          <a:p>
            <a:pPr marR="0" lvl="0" algn="just"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Issues</a:t>
            </a:r>
          </a:p>
          <a:p>
            <a:pPr marL="800100" lvl="1" indent="-342900" algn="just">
              <a:buFont typeface="+mj-lt"/>
              <a:buAutoNum type="arabicPeriod"/>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Some clients are simply shopping for meds: SA; ease of care; believe it’s better</a:t>
            </a:r>
            <a:endParaRPr lang="en-US" sz="1400" dirty="0">
              <a:solidFill>
                <a:prstClr val="black"/>
              </a:solidFill>
              <a:latin typeface="Times New Roman"/>
            </a:endParaRPr>
          </a:p>
          <a:p>
            <a:pPr marL="800100" lvl="1" indent="-342900" algn="just">
              <a:buFont typeface="+mj-lt"/>
              <a:buAutoNum type="arabicPeriod"/>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Medication reduces pain which can effect motivation for other forms of therapy</a:t>
            </a:r>
          </a:p>
          <a:p>
            <a:pPr marL="800100" lvl="1" indent="-342900" algn="just">
              <a:buFont typeface="+mj-lt"/>
              <a:buAutoNum type="arabicPeriod"/>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Many clients who take meds, prefer talk therapy</a:t>
            </a:r>
          </a:p>
        </p:txBody>
      </p:sp>
      <p:sp>
        <p:nvSpPr>
          <p:cNvPr id="2" name="TextBox 1">
            <a:extLst>
              <a:ext uri="{FF2B5EF4-FFF2-40B4-BE49-F238E27FC236}">
                <a16:creationId xmlns:a16="http://schemas.microsoft.com/office/drawing/2014/main" id="{E21D77C2-D668-4B4B-B3E2-3722EF18E4CD}"/>
              </a:ext>
            </a:extLst>
          </p:cNvPr>
          <p:cNvSpPr txBox="1"/>
          <p:nvPr/>
        </p:nvSpPr>
        <p:spPr>
          <a:xfrm rot="19986362">
            <a:off x="383724" y="1576587"/>
            <a:ext cx="2214727" cy="923330"/>
          </a:xfrm>
          <a:prstGeom prst="rect">
            <a:avLst/>
          </a:prstGeom>
          <a:noFill/>
        </p:spPr>
        <p:txBody>
          <a:bodyPr wrap="square" rtlCol="0">
            <a:spAutoFit/>
          </a:bodyPr>
          <a:lstStyle/>
          <a:p>
            <a:pPr algn="ctr"/>
            <a:r>
              <a:rPr lang="en-US" b="1" dirty="0">
                <a:solidFill>
                  <a:srgbClr val="C00000"/>
                </a:solidFill>
              </a:rPr>
              <a:t>85% increase </a:t>
            </a:r>
          </a:p>
          <a:p>
            <a:pPr algn="ctr"/>
            <a:r>
              <a:rPr lang="en-US" b="1" dirty="0">
                <a:solidFill>
                  <a:srgbClr val="C00000"/>
                </a:solidFill>
              </a:rPr>
              <a:t>in scripts</a:t>
            </a:r>
          </a:p>
          <a:p>
            <a:pPr algn="ctr"/>
            <a:r>
              <a:rPr lang="en-US" b="1" dirty="0">
                <a:solidFill>
                  <a:srgbClr val="C00000"/>
                </a:solidFill>
              </a:rPr>
              <a:t>20 years; pop 12%</a:t>
            </a:r>
          </a:p>
        </p:txBody>
      </p:sp>
    </p:spTree>
    <p:extLst>
      <p:ext uri="{BB962C8B-B14F-4D97-AF65-F5344CB8AC3E}">
        <p14:creationId xmlns:p14="http://schemas.microsoft.com/office/powerpoint/2010/main" val="319063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8B1F25-B872-4AAC-B358-8A9A72323523}"/>
              </a:ext>
            </a:extLst>
          </p:cNvPr>
          <p:cNvSpPr>
            <a:spLocks noGrp="1"/>
          </p:cNvSpPr>
          <p:nvPr>
            <p:ph type="title"/>
          </p:nvPr>
        </p:nvSpPr>
        <p:spPr>
          <a:xfrm>
            <a:off x="457200" y="605378"/>
            <a:ext cx="8229600" cy="1143000"/>
          </a:xfrm>
        </p:spPr>
        <p:txBody>
          <a:bodyPr>
            <a:normAutofit/>
          </a:bodyPr>
          <a:lstStyle/>
          <a:p>
            <a:r>
              <a:rPr lang="en-US" sz="2800" dirty="0"/>
              <a:t>Meds, Talk, Talk + Meds</a:t>
            </a:r>
          </a:p>
        </p:txBody>
      </p:sp>
      <p:pic>
        <p:nvPicPr>
          <p:cNvPr id="4" name="Picture 2">
            <a:extLst>
              <a:ext uri="{FF2B5EF4-FFF2-40B4-BE49-F238E27FC236}">
                <a16:creationId xmlns:a16="http://schemas.microsoft.com/office/drawing/2014/main" id="{DE38F6F4-4BAD-4C22-8DBE-E4160AF719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8857" y="1652266"/>
            <a:ext cx="6906286" cy="438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53294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A57971-349D-49D3-9A37-245E33245505}"/>
              </a:ext>
            </a:extLst>
          </p:cNvPr>
          <p:cNvPicPr>
            <a:picLocks noChangeAspect="1"/>
          </p:cNvPicPr>
          <p:nvPr/>
        </p:nvPicPr>
        <p:blipFill>
          <a:blip r:embed="rId2"/>
          <a:stretch>
            <a:fillRect/>
          </a:stretch>
        </p:blipFill>
        <p:spPr>
          <a:xfrm>
            <a:off x="1838821" y="1722700"/>
            <a:ext cx="5680365" cy="4260273"/>
          </a:xfrm>
          <a:prstGeom prst="rect">
            <a:avLst/>
          </a:prstGeom>
        </p:spPr>
      </p:pic>
      <p:sp>
        <p:nvSpPr>
          <p:cNvPr id="3" name="Title 2">
            <a:extLst>
              <a:ext uri="{FF2B5EF4-FFF2-40B4-BE49-F238E27FC236}">
                <a16:creationId xmlns:a16="http://schemas.microsoft.com/office/drawing/2014/main" id="{443817C7-5748-4D67-BC5C-375673ACEAD6}"/>
              </a:ext>
            </a:extLst>
          </p:cNvPr>
          <p:cNvSpPr>
            <a:spLocks noGrp="1"/>
          </p:cNvSpPr>
          <p:nvPr>
            <p:ph type="title"/>
          </p:nvPr>
        </p:nvSpPr>
        <p:spPr>
          <a:xfrm>
            <a:off x="457200" y="487074"/>
            <a:ext cx="8229600" cy="1143000"/>
          </a:xfrm>
        </p:spPr>
        <p:txBody>
          <a:bodyPr>
            <a:normAutofit/>
          </a:bodyPr>
          <a:lstStyle/>
          <a:p>
            <a:r>
              <a:rPr lang="en-US" sz="2800" dirty="0"/>
              <a:t>Psychotherapy vs Pharmacology</a:t>
            </a:r>
          </a:p>
        </p:txBody>
      </p:sp>
    </p:spTree>
    <p:extLst>
      <p:ext uri="{BB962C8B-B14F-4D97-AF65-F5344CB8AC3E}">
        <p14:creationId xmlns:p14="http://schemas.microsoft.com/office/powerpoint/2010/main" val="280490373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EC9B6B-3E6D-4D7C-9BDA-29D0FCD56D9F}"/>
              </a:ext>
            </a:extLst>
          </p:cNvPr>
          <p:cNvSpPr>
            <a:spLocks noGrp="1"/>
          </p:cNvSpPr>
          <p:nvPr>
            <p:ph type="title"/>
          </p:nvPr>
        </p:nvSpPr>
        <p:spPr>
          <a:xfrm>
            <a:off x="457200" y="644289"/>
            <a:ext cx="8229600" cy="1143000"/>
          </a:xfrm>
        </p:spPr>
        <p:txBody>
          <a:bodyPr>
            <a:normAutofit/>
          </a:bodyPr>
          <a:lstStyle/>
          <a:p>
            <a:r>
              <a:rPr lang="en-US" sz="2800" dirty="0"/>
              <a:t>CT and Meds</a:t>
            </a:r>
          </a:p>
        </p:txBody>
      </p:sp>
      <p:pic>
        <p:nvPicPr>
          <p:cNvPr id="4" name="Picture 2">
            <a:extLst>
              <a:ext uri="{FF2B5EF4-FFF2-40B4-BE49-F238E27FC236}">
                <a16:creationId xmlns:a16="http://schemas.microsoft.com/office/drawing/2014/main" id="{00D97602-4048-492F-A089-E45B9B3746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8959" y="1787289"/>
            <a:ext cx="6724940" cy="3742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92462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BD9C44B-2EBF-471B-AA97-A70C39C54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437" y="1824038"/>
            <a:ext cx="5698836" cy="406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4A092CEF-9599-4BC3-A6EA-6403B1D0D573}"/>
              </a:ext>
            </a:extLst>
          </p:cNvPr>
          <p:cNvSpPr>
            <a:spLocks noGrp="1"/>
          </p:cNvSpPr>
          <p:nvPr>
            <p:ph type="title"/>
          </p:nvPr>
        </p:nvSpPr>
        <p:spPr>
          <a:xfrm>
            <a:off x="457200" y="450129"/>
            <a:ext cx="8229600" cy="1143000"/>
          </a:xfrm>
        </p:spPr>
        <p:txBody>
          <a:bodyPr>
            <a:normAutofit/>
          </a:bodyPr>
          <a:lstStyle/>
          <a:p>
            <a:r>
              <a:rPr lang="en-US" sz="2800" dirty="0"/>
              <a:t>Remission Rate for MDD</a:t>
            </a:r>
          </a:p>
        </p:txBody>
      </p:sp>
    </p:spTree>
    <p:extLst>
      <p:ext uri="{BB962C8B-B14F-4D97-AF65-F5344CB8AC3E}">
        <p14:creationId xmlns:p14="http://schemas.microsoft.com/office/powerpoint/2010/main" val="247627226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34" y="3902445"/>
            <a:ext cx="8282912" cy="1268005"/>
          </a:xfrm>
        </p:spPr>
        <p:txBody>
          <a:bodyPr>
            <a:noAutofit/>
          </a:bodyPr>
          <a:lstStyle/>
          <a:p>
            <a:pPr marL="981753" lvl="4" indent="-228600" defTabSz="169863">
              <a:spcBef>
                <a:spcPts val="600"/>
              </a:spcBef>
              <a:spcAft>
                <a:spcPts val="400"/>
              </a:spcAft>
              <a:buFont typeface="+mj-lt"/>
              <a:buAutoNum type="arabicPeriod"/>
            </a:pPr>
            <a:r>
              <a:rPr lang="en-US" sz="1400" b="1" dirty="0"/>
              <a:t>Sloppy Science:  	</a:t>
            </a:r>
            <a:r>
              <a:rPr lang="en-US" sz="1200" dirty="0"/>
              <a:t>we simply do NOT know how one affects the other although they do</a:t>
            </a:r>
            <a:endParaRPr lang="en-US" sz="1400" dirty="0"/>
          </a:p>
          <a:p>
            <a:pPr marL="981753" lvl="4" indent="-228600" defTabSz="169863">
              <a:spcBef>
                <a:spcPts val="600"/>
              </a:spcBef>
              <a:spcAft>
                <a:spcPts val="400"/>
              </a:spcAft>
              <a:buFont typeface="+mj-lt"/>
              <a:buAutoNum type="arabicPeriod"/>
            </a:pPr>
            <a:r>
              <a:rPr lang="en-US" sz="1400" b="1" dirty="0"/>
              <a:t>Sloppy Lingo: </a:t>
            </a:r>
            <a:r>
              <a:rPr lang="en-US" sz="1400" dirty="0"/>
              <a:t>	 </a:t>
            </a:r>
            <a:r>
              <a:rPr lang="en-US" sz="1200" dirty="0"/>
              <a:t>   </a:t>
            </a:r>
            <a:r>
              <a:rPr lang="en-US" sz="1200" dirty="0">
                <a:solidFill>
                  <a:prstClr val="black"/>
                </a:solidFill>
              </a:rPr>
              <a:t>“Psychological and Biological explanations are not merely different languages for the same phenomena….Psychological and Biological explanations are not explanations of the same things”  </a:t>
            </a:r>
            <a:r>
              <a:rPr lang="en-US" sz="1050" i="1" dirty="0">
                <a:solidFill>
                  <a:prstClr val="black"/>
                </a:solidFill>
              </a:rPr>
              <a:t>– Gregory A. Miller; Distinguished Professor, Department of Psychology and the Department of Psychiatry and Biobehavioral Sciences at UCLA.</a:t>
            </a:r>
          </a:p>
          <a:p>
            <a:pPr marL="981753" lvl="4" indent="-228600" defTabSz="169863">
              <a:spcBef>
                <a:spcPts val="600"/>
              </a:spcBef>
              <a:spcAft>
                <a:spcPts val="400"/>
              </a:spcAft>
              <a:buFont typeface="+mj-lt"/>
              <a:buAutoNum type="arabicPeriod"/>
            </a:pPr>
            <a:r>
              <a:rPr lang="en-US" sz="1400" b="1" dirty="0"/>
              <a:t>Sloppy Thinking:	</a:t>
            </a:r>
            <a:r>
              <a:rPr lang="en-US" sz="1200" dirty="0"/>
              <a:t>perspectives NOT mutually exclusive, but can be at cross-purposes</a:t>
            </a:r>
          </a:p>
          <a:p>
            <a:pPr marL="2173288" indent="-225425" algn="just">
              <a:spcBef>
                <a:spcPts val="0"/>
              </a:spcBef>
              <a:spcAft>
                <a:spcPts val="400"/>
              </a:spcAft>
            </a:pPr>
            <a:r>
              <a:rPr lang="en-US" sz="1400" dirty="0"/>
              <a:t>Choice of Treatment</a:t>
            </a:r>
          </a:p>
          <a:p>
            <a:pPr marL="2173288" indent="-225425" algn="just">
              <a:spcBef>
                <a:spcPts val="0"/>
              </a:spcBef>
              <a:spcAft>
                <a:spcPts val="400"/>
              </a:spcAft>
            </a:pPr>
            <a:r>
              <a:rPr lang="en-US" sz="1400" dirty="0"/>
              <a:t>Use of Psychopharmacology</a:t>
            </a:r>
          </a:p>
          <a:p>
            <a:pPr marL="2173288" indent="-225425" algn="just">
              <a:spcBef>
                <a:spcPts val="0"/>
              </a:spcBef>
              <a:spcAft>
                <a:spcPts val="400"/>
              </a:spcAft>
            </a:pPr>
            <a:r>
              <a:rPr lang="en-US" sz="1400" dirty="0"/>
              <a:t>Assessment of Volition (degree to which one can </a:t>
            </a:r>
            <a:r>
              <a:rPr lang="en-US" sz="1300" dirty="0"/>
              <a:t>exert control over the symptom; “Can’t” versus “Won’t” </a:t>
            </a:r>
          </a:p>
          <a:p>
            <a:pPr marL="1146175" indent="0" algn="just">
              <a:spcBef>
                <a:spcPts val="0"/>
              </a:spcBef>
              <a:spcAft>
                <a:spcPts val="600"/>
              </a:spcAft>
              <a:buNone/>
            </a:pPr>
            <a:endParaRPr lang="en-US" sz="1200" b="1" dirty="0"/>
          </a:p>
        </p:txBody>
      </p:sp>
      <p:graphicFrame>
        <p:nvGraphicFramePr>
          <p:cNvPr id="6" name="Diagram 5"/>
          <p:cNvGraphicFramePr/>
          <p:nvPr>
            <p:extLst>
              <p:ext uri="{D42A27DB-BD31-4B8C-83A1-F6EECF244321}">
                <p14:modId xmlns:p14="http://schemas.microsoft.com/office/powerpoint/2010/main" val="4076135109"/>
              </p:ext>
            </p:extLst>
          </p:nvPr>
        </p:nvGraphicFramePr>
        <p:xfrm>
          <a:off x="764263" y="1477705"/>
          <a:ext cx="7615468" cy="2316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itle 1">
            <a:extLst>
              <a:ext uri="{FF2B5EF4-FFF2-40B4-BE49-F238E27FC236}">
                <a16:creationId xmlns:a16="http://schemas.microsoft.com/office/drawing/2014/main" id="{B9D6F2C7-21CD-435E-8910-EE9DC0AC39A4}"/>
              </a:ext>
            </a:extLst>
          </p:cNvPr>
          <p:cNvSpPr>
            <a:spLocks noGrp="1"/>
          </p:cNvSpPr>
          <p:nvPr>
            <p:ph type="title"/>
          </p:nvPr>
        </p:nvSpPr>
        <p:spPr>
          <a:xfrm>
            <a:off x="222406" y="334705"/>
            <a:ext cx="8699183" cy="1143000"/>
          </a:xfrm>
        </p:spPr>
        <p:txBody>
          <a:bodyPr>
            <a:noAutofit/>
          </a:bodyPr>
          <a:lstStyle/>
          <a:p>
            <a:pPr indent="174625"/>
            <a:br>
              <a:rPr lang="en-US" sz="2800" dirty="0">
                <a:ln w="12700">
                  <a:noFill/>
                </a:ln>
                <a:solidFill>
                  <a:schemeClr val="tx1"/>
                </a:solidFill>
              </a:rPr>
            </a:br>
            <a:r>
              <a:rPr lang="en-US" sz="2800" dirty="0">
                <a:ln w="12700">
                  <a:noFill/>
                </a:ln>
                <a:solidFill>
                  <a:schemeClr val="tx1"/>
                </a:solidFill>
              </a:rPr>
              <a:t>Causation: Biology = Psychology?</a:t>
            </a:r>
            <a:br>
              <a:rPr lang="en-US" sz="2800" dirty="0">
                <a:ln w="12700">
                  <a:noFill/>
                </a:ln>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16959993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6A440D90-B1F3-4CCB-8126-8F5CD666ECD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36423E5-1E46-4E85-8291-ECBAF224A2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B98A03ED-AB95-4C7B-A69A-95AB54C4F72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86FD1AAF-D72D-4356-BF0B-8EF35051D4B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8C954543-E179-443C-AB27-9C88F93FEA3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FF35C957-F27F-4E59-B222-A4FEF558DB7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Graphic spid="6" grpId="0">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nfused freud im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51344" y="1958254"/>
            <a:ext cx="3678309" cy="3256728"/>
          </a:xfrm>
          <a:prstGeom prst="roundRect">
            <a:avLst>
              <a:gd name="adj" fmla="val 8594"/>
            </a:avLst>
          </a:prstGeom>
          <a:solidFill>
            <a:srgbClr val="FFFFFF">
              <a:shade val="85000"/>
            </a:srgbClr>
          </a:solidFill>
          <a:ln>
            <a:noFill/>
          </a:ln>
          <a:effectLst/>
          <a:extLst/>
        </p:spPr>
      </p:pic>
      <p:sp>
        <p:nvSpPr>
          <p:cNvPr id="2" name="TextBox 1">
            <a:extLst>
              <a:ext uri="{FF2B5EF4-FFF2-40B4-BE49-F238E27FC236}">
                <a16:creationId xmlns:a16="http://schemas.microsoft.com/office/drawing/2014/main" id="{8D7711E3-F29F-4B86-9708-3F778D2FD833}"/>
              </a:ext>
            </a:extLst>
          </p:cNvPr>
          <p:cNvSpPr txBox="1"/>
          <p:nvPr/>
        </p:nvSpPr>
        <p:spPr>
          <a:xfrm>
            <a:off x="3048991" y="3947034"/>
            <a:ext cx="3274978" cy="40011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mn-cs"/>
              </a:rPr>
              <a:t>So, what’s a therapist to do?!!</a:t>
            </a:r>
          </a:p>
        </p:txBody>
      </p:sp>
      <p:sp>
        <p:nvSpPr>
          <p:cNvPr id="4" name="TextBox 3">
            <a:extLst>
              <a:ext uri="{FF2B5EF4-FFF2-40B4-BE49-F238E27FC236}">
                <a16:creationId xmlns:a16="http://schemas.microsoft.com/office/drawing/2014/main" id="{F88C7146-F849-434E-937D-4D0DBCD251A2}"/>
              </a:ext>
            </a:extLst>
          </p:cNvPr>
          <p:cNvSpPr txBox="1"/>
          <p:nvPr/>
        </p:nvSpPr>
        <p:spPr>
          <a:xfrm>
            <a:off x="769210" y="5164991"/>
            <a:ext cx="7605577" cy="78675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646"/>
                </a:solidFill>
                <a:effectLst/>
                <a:uLnTx/>
                <a:uFillTx/>
                <a:latin typeface="Times New Roman"/>
                <a:ea typeface="+mn-ea"/>
                <a:cs typeface="+mn-cs"/>
              </a:rPr>
              <a:t>Irrespective of their roots, symptoms acquire </a:t>
            </a:r>
            <a:r>
              <a:rPr kumimoji="0" lang="en-US" sz="1600" b="0" i="0" u="sng" strike="noStrike" kern="1200" cap="none" spc="0" normalizeH="0" baseline="0" noProof="0" dirty="0">
                <a:ln>
                  <a:noFill/>
                </a:ln>
                <a:solidFill>
                  <a:srgbClr val="464646"/>
                </a:solidFill>
                <a:effectLst/>
                <a:uLnTx/>
                <a:uFillTx/>
                <a:latin typeface="Times New Roman"/>
                <a:ea typeface="+mn-ea"/>
                <a:cs typeface="+mn-cs"/>
              </a:rPr>
              <a:t>functional, adaptive value</a:t>
            </a:r>
            <a:r>
              <a:rPr kumimoji="0" lang="en-US" sz="1600" b="0" i="0" u="none" strike="noStrike" kern="1200" cap="none" spc="0" normalizeH="0" baseline="0" noProof="0" dirty="0">
                <a:ln>
                  <a:noFill/>
                </a:ln>
                <a:solidFill>
                  <a:srgbClr val="464646"/>
                </a:solidFill>
                <a:effectLst/>
                <a:uLnTx/>
                <a:uFillTx/>
                <a:latin typeface="Times New Roman"/>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464646"/>
                </a:solidFill>
                <a:effectLst/>
                <a:uLnTx/>
                <a:uFillTx/>
                <a:latin typeface="Times New Roman"/>
                <a:ea typeface="+mn-ea"/>
                <a:cs typeface="+mn-cs"/>
              </a:rPr>
              <a:t>They acquire meaning, power and purpose to the individual and their relationship system</a:t>
            </a:r>
            <a:r>
              <a:rPr kumimoji="0" lang="en-US" sz="1600" b="0" i="0" u="none" strike="noStrike" kern="1200" cap="none" spc="0" normalizeH="0" baseline="0" noProof="0" dirty="0">
                <a:ln>
                  <a:noFill/>
                </a:ln>
                <a:solidFill>
                  <a:srgbClr val="464646"/>
                </a:solidFill>
                <a:effectLst/>
                <a:uLnTx/>
                <a:uFillTx/>
                <a:latin typeface="Times New Roman"/>
                <a:ea typeface="+mn-ea"/>
                <a:cs typeface="+mn-cs"/>
              </a:rPr>
              <a:t>.</a:t>
            </a:r>
          </a:p>
        </p:txBody>
      </p:sp>
      <p:sp>
        <p:nvSpPr>
          <p:cNvPr id="3" name="Title 2">
            <a:extLst>
              <a:ext uri="{FF2B5EF4-FFF2-40B4-BE49-F238E27FC236}">
                <a16:creationId xmlns:a16="http://schemas.microsoft.com/office/drawing/2014/main" id="{BCD241EA-6D52-4EEA-9B3C-BC36FBE8F9DB}"/>
              </a:ext>
            </a:extLst>
          </p:cNvPr>
          <p:cNvSpPr>
            <a:spLocks noGrp="1"/>
          </p:cNvSpPr>
          <p:nvPr>
            <p:ph type="title"/>
          </p:nvPr>
        </p:nvSpPr>
        <p:spPr>
          <a:xfrm>
            <a:off x="457200" y="568907"/>
            <a:ext cx="8229600" cy="1143000"/>
          </a:xfrm>
        </p:spPr>
        <p:txBody>
          <a:bodyPr>
            <a:normAutofit/>
          </a:bodyPr>
          <a:lstStyle/>
          <a:p>
            <a:r>
              <a:rPr lang="en-US" sz="2800" dirty="0"/>
              <a:t>Treat the Psychological Component!</a:t>
            </a:r>
          </a:p>
        </p:txBody>
      </p:sp>
    </p:spTree>
    <p:extLst>
      <p:ext uri="{BB962C8B-B14F-4D97-AF65-F5344CB8AC3E}">
        <p14:creationId xmlns:p14="http://schemas.microsoft.com/office/powerpoint/2010/main" val="15418060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C6325F-1ED0-4F1F-B0AC-12B68A07027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srgbClr val="FFFFFF"/>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r>
              <a:rPr kumimoji="0" lang="en-US" sz="563" b="0" i="0" u="none" strike="noStrike" kern="1200" cap="none" spc="0" normalizeH="0" baseline="0" noProof="0" dirty="0">
                <a:ln>
                  <a:noFill/>
                </a:ln>
                <a:solidFill>
                  <a:srgbClr val="FFFFFF"/>
                </a:solidFill>
                <a:effectLst/>
                <a:uLnTx/>
                <a:uFillTx/>
                <a:latin typeface="Times New Roman"/>
                <a:ea typeface="+mn-ea"/>
                <a:cs typeface="+mn-cs"/>
              </a:rPr>
              <a:t>and M</a:t>
            </a:r>
          </a:p>
        </p:txBody>
      </p:sp>
      <p:pic>
        <p:nvPicPr>
          <p:cNvPr id="5" name="Picture 4">
            <a:extLst>
              <a:ext uri="{FF2B5EF4-FFF2-40B4-BE49-F238E27FC236}">
                <a16:creationId xmlns:a16="http://schemas.microsoft.com/office/drawing/2014/main" id="{26027BED-8B5A-4E94-A4F0-0F712269A081}"/>
              </a:ext>
            </a:extLst>
          </p:cNvPr>
          <p:cNvPicPr>
            <a:picLocks noChangeAspect="1"/>
          </p:cNvPicPr>
          <p:nvPr/>
        </p:nvPicPr>
        <p:blipFill>
          <a:blip r:embed="rId2"/>
          <a:stretch>
            <a:fillRect/>
          </a:stretch>
        </p:blipFill>
        <p:spPr>
          <a:xfrm>
            <a:off x="0" y="0"/>
            <a:ext cx="9144000" cy="5260848"/>
          </a:xfrm>
          <a:prstGeom prst="rect">
            <a:avLst/>
          </a:prstGeom>
        </p:spPr>
      </p:pic>
      <p:sp>
        <p:nvSpPr>
          <p:cNvPr id="6" name="TextBox 5">
            <a:extLst>
              <a:ext uri="{FF2B5EF4-FFF2-40B4-BE49-F238E27FC236}">
                <a16:creationId xmlns:a16="http://schemas.microsoft.com/office/drawing/2014/main" id="{26FBF680-C08E-4162-BBAB-01C2DABF0CEC}"/>
              </a:ext>
            </a:extLst>
          </p:cNvPr>
          <p:cNvSpPr txBox="1"/>
          <p:nvPr/>
        </p:nvSpPr>
        <p:spPr>
          <a:xfrm>
            <a:off x="707881" y="3658840"/>
            <a:ext cx="3156857"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a:ea typeface="+mn-ea"/>
                <a:cs typeface="+mn-cs"/>
              </a:rPr>
              <a:t>There is nothing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a:ea typeface="+mn-ea"/>
                <a:cs typeface="+mn-cs"/>
              </a:rPr>
              <a:t>as painful  -or liberating,</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a:ea typeface="+mn-ea"/>
                <a:cs typeface="+mn-cs"/>
              </a:rPr>
              <a:t>as madness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imes New Roman"/>
                <a:ea typeface="+mn-ea"/>
                <a:cs typeface="+mn-cs"/>
              </a:rPr>
              <a:t>- </a:t>
            </a:r>
            <a:r>
              <a:rPr kumimoji="0" lang="en-US" sz="1100" b="0" i="1" u="none" strike="noStrike" kern="1200" cap="none" spc="0" normalizeH="0" baseline="0" noProof="0" dirty="0">
                <a:ln>
                  <a:noFill/>
                </a:ln>
                <a:solidFill>
                  <a:prstClr val="white"/>
                </a:solidFill>
                <a:effectLst/>
                <a:uLnTx/>
                <a:uFillTx/>
                <a:latin typeface="Times New Roman"/>
                <a:ea typeface="+mn-ea"/>
                <a:cs typeface="+mn-cs"/>
              </a:rPr>
              <a:t>Demetrios Peratsakis</a:t>
            </a:r>
            <a:endParaRPr kumimoji="0" lang="en-US" sz="1200" b="0" i="1"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2" name="Picture 1">
            <a:extLst>
              <a:ext uri="{FF2B5EF4-FFF2-40B4-BE49-F238E27FC236}">
                <a16:creationId xmlns:a16="http://schemas.microsoft.com/office/drawing/2014/main" id="{8FC60E18-9E60-4E88-8B5C-9128889247A3}"/>
              </a:ext>
            </a:extLst>
          </p:cNvPr>
          <p:cNvPicPr>
            <a:picLocks noChangeAspect="1"/>
          </p:cNvPicPr>
          <p:nvPr/>
        </p:nvPicPr>
        <p:blipFill>
          <a:blip r:embed="rId3"/>
          <a:stretch>
            <a:fillRect/>
          </a:stretch>
        </p:blipFill>
        <p:spPr>
          <a:xfrm>
            <a:off x="0" y="3277681"/>
            <a:ext cx="9144000" cy="302638"/>
          </a:xfrm>
          <a:prstGeom prst="rect">
            <a:avLst/>
          </a:prstGeom>
        </p:spPr>
      </p:pic>
      <p:sp>
        <p:nvSpPr>
          <p:cNvPr id="7" name="Title 3">
            <a:extLst>
              <a:ext uri="{FF2B5EF4-FFF2-40B4-BE49-F238E27FC236}">
                <a16:creationId xmlns:a16="http://schemas.microsoft.com/office/drawing/2014/main" id="{1121430B-8E0B-417C-B102-2DC32A1E61E9}"/>
              </a:ext>
            </a:extLst>
          </p:cNvPr>
          <p:cNvSpPr txBox="1">
            <a:spLocks/>
          </p:cNvSpPr>
          <p:nvPr/>
        </p:nvSpPr>
        <p:spPr>
          <a:xfrm>
            <a:off x="0" y="5271588"/>
            <a:ext cx="9144000" cy="1496993"/>
          </a:xfrm>
          <a:prstGeom prst="rect">
            <a:avLst/>
          </a:prstGeom>
        </p:spPr>
        <p:txBody>
          <a:bodyPr vert="horz" anchor="b">
            <a:normAutofit fontScale="97500"/>
            <a:scene3d>
              <a:camera prst="orthographicFront"/>
              <a:lightRig rig="soft" dir="t"/>
            </a:scene3d>
            <a:sp3d prstMaterial="softEdge">
              <a:bevelT w="25400" h="25400"/>
            </a:sp3d>
          </a:bodyPr>
          <a:lstStyle>
            <a:lvl1pPr algn="r" rtl="0" eaLnBrk="1" latinLnBrk="0" hangingPunct="1">
              <a:spcBef>
                <a:spcPct val="0"/>
              </a:spcBef>
              <a:buNone/>
              <a:defRPr kumimoji="0" sz="1800" b="1" kern="1200">
                <a:solidFill>
                  <a:schemeClr val="tx2"/>
                </a:soli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400" b="1" i="0" u="none" strike="noStrike" kern="1200" cap="none" spc="0" normalizeH="0" baseline="0" noProof="0" dirty="0">
                <a:ln>
                  <a:noFill/>
                </a:ln>
                <a:solidFill>
                  <a:srgbClr val="464646"/>
                </a:solidFill>
                <a:effectLst/>
                <a:uLnTx/>
                <a:uFillTx/>
                <a:latin typeface="Times New Roman"/>
                <a:ea typeface="+mj-ea"/>
                <a:cs typeface="+mj-cs"/>
              </a:rPr>
            </a:br>
            <a:endParaRPr kumimoji="0" lang="en-US" sz="1400" b="1" i="0" u="none" strike="noStrike" kern="1200" cap="none" spc="0" normalizeH="0" baseline="0" noProof="0" dirty="0">
              <a:ln>
                <a:noFill/>
              </a:ln>
              <a:solidFill>
                <a:srgbClr val="464646"/>
              </a:solidFill>
              <a:effectLst/>
              <a:uLnTx/>
              <a:uFillTx/>
              <a:latin typeface="Times New Roman"/>
              <a:ea typeface="+mj-ea"/>
              <a:cs typeface="+mj-cs"/>
            </a:endParaRPr>
          </a:p>
        </p:txBody>
      </p:sp>
    </p:spTree>
    <p:extLst>
      <p:ext uri="{BB962C8B-B14F-4D97-AF65-F5344CB8AC3E}">
        <p14:creationId xmlns:p14="http://schemas.microsoft.com/office/powerpoint/2010/main" val="611255909"/>
      </p:ext>
    </p:extLst>
  </p:cSld>
  <p:clrMapOvr>
    <a:masterClrMapping/>
  </p:clrMapOvr>
  <mc:AlternateContent xmlns:mc="http://schemas.openxmlformats.org/markup-compatibility/2006" xmlns:p14="http://schemas.microsoft.com/office/powerpoint/2010/main">
    <mc:Choice Requires="p14">
      <p:transition spd="slow" p14:dur="2750" advClick="0" advTm="80000">
        <p14:glitter dir="r" pattern="hexagon"/>
      </p:transition>
    </mc:Choice>
    <mc:Fallback xmlns="">
      <p:transition spd="slow" advClick="0" advTm="8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380372" y="937757"/>
            <a:ext cx="8383255" cy="2994168"/>
          </a:xfrm>
          <a:prstGeom prst="rect">
            <a:avLst/>
          </a:prstGeom>
        </p:spPr>
        <p:txBody>
          <a:bodyPr>
            <a:noAutofit/>
          </a:bodyPr>
          <a:lstStyle>
            <a:lvl1pPr marL="230188" indent="-230188" algn="l" rtl="0" eaLnBrk="1" latinLnBrk="0" hangingPunct="1">
              <a:spcBef>
                <a:spcPts val="400"/>
              </a:spcBef>
              <a:spcAft>
                <a:spcPts val="0"/>
              </a:spcAft>
              <a:buClrTx/>
              <a:buSzPct val="100000"/>
              <a:buFont typeface="+mj-lt"/>
              <a:buAutoNum type="arabicPeriod"/>
              <a:defRPr kumimoji="0" sz="1600" kern="1200">
                <a:solidFill>
                  <a:schemeClr val="tx1"/>
                </a:solidFill>
                <a:latin typeface="+mn-lt"/>
                <a:ea typeface="+mn-ea"/>
                <a:cs typeface="+mn-cs"/>
              </a:defRPr>
            </a:lvl1pPr>
            <a:lvl2pPr marL="621792" indent="-228600" algn="l" rtl="0" eaLnBrk="1" latinLnBrk="0" hangingPunct="1">
              <a:spcBef>
                <a:spcPts val="324"/>
              </a:spcBef>
              <a:buClrTx/>
              <a:buFont typeface="Wingdings" panose="05000000000000000000" pitchFamily="2" charset="2"/>
              <a:buChar char="§"/>
              <a:defRPr kumimoji="0" sz="1400" kern="1200">
                <a:solidFill>
                  <a:schemeClr val="tx1"/>
                </a:solidFill>
                <a:latin typeface="+mn-lt"/>
                <a:ea typeface="+mn-ea"/>
                <a:cs typeface="+mn-cs"/>
              </a:defRPr>
            </a:lvl2pPr>
            <a:lvl3pPr marL="859536" indent="-228600" algn="l" rtl="0" eaLnBrk="1" latinLnBrk="0" hangingPunct="1">
              <a:spcBef>
                <a:spcPts val="350"/>
              </a:spcBef>
              <a:buClrTx/>
              <a:buSzPct val="100000"/>
              <a:buFont typeface="Courier New" panose="02070309020205020404" pitchFamily="49" charset="0"/>
              <a:buChar char="o"/>
              <a:defRPr kumimoji="0" sz="1200" kern="1200">
                <a:solidFill>
                  <a:schemeClr val="tx1"/>
                </a:solidFill>
                <a:latin typeface="+mn-lt"/>
                <a:ea typeface="+mn-ea"/>
                <a:cs typeface="+mn-cs"/>
              </a:defRPr>
            </a:lvl3pPr>
            <a:lvl4pPr marL="1143000" indent="-228600" algn="l" rtl="0" eaLnBrk="1" latinLnBrk="0" hangingPunct="1">
              <a:spcBef>
                <a:spcPts val="350"/>
              </a:spcBef>
              <a:buClrTx/>
              <a:buFont typeface="Wingdings 2"/>
              <a:buChar char=""/>
              <a:defRPr kumimoji="0" sz="1100" kern="1200">
                <a:solidFill>
                  <a:schemeClr val="tx1"/>
                </a:solidFill>
                <a:latin typeface="+mn-lt"/>
                <a:ea typeface="+mn-ea"/>
                <a:cs typeface="+mn-cs"/>
              </a:defRPr>
            </a:lvl4pPr>
            <a:lvl5pPr marL="1371600" indent="-228600" algn="l" rtl="0" eaLnBrk="1" latinLnBrk="0" hangingPunct="1">
              <a:spcBef>
                <a:spcPts val="350"/>
              </a:spcBef>
              <a:buClrTx/>
              <a:buFont typeface="Wingdings" panose="05000000000000000000" pitchFamily="2" charset="2"/>
              <a:buChar char="ü"/>
              <a:defRPr kumimoji="0" sz="11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marR="0" lvl="0" indent="0" algn="just" defTabSz="914400" rtl="0" eaLnBrk="1" fontAlgn="auto" latinLnBrk="0" hangingPunct="1">
              <a:lnSpc>
                <a:spcPct val="100000"/>
              </a:lnSpc>
              <a:spcBef>
                <a:spcPts val="400"/>
              </a:spcBef>
              <a:spcAft>
                <a:spcPts val="0"/>
              </a:spcAft>
              <a:buClrTx/>
              <a:buSzPct val="100000"/>
              <a:buFont typeface="+mj-lt"/>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 </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just" defTabSz="914400" rtl="0" eaLnBrk="1" fontAlgn="auto" latinLnBrk="0" hangingPunct="1">
              <a:lnSpc>
                <a:spcPct val="100000"/>
              </a:lnSpc>
              <a:spcBef>
                <a:spcPts val="400"/>
              </a:spcBef>
              <a:spcAft>
                <a:spcPts val="0"/>
              </a:spcAft>
              <a:buClrTx/>
              <a:buSzPct val="100000"/>
              <a:buFont typeface="+mj-lt"/>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 </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just" defTabSz="914400" rtl="0" eaLnBrk="1" fontAlgn="auto" latinLnBrk="0" hangingPunct="1">
              <a:lnSpc>
                <a:spcPct val="100000"/>
              </a:lnSpc>
              <a:spcBef>
                <a:spcPts val="400"/>
              </a:spcBef>
              <a:spcAft>
                <a:spcPts val="0"/>
              </a:spcAft>
              <a:buClrTx/>
              <a:buSzPct val="100000"/>
              <a:buFont typeface="+mj-lt"/>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 </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1200"/>
              </a:spcAft>
              <a:buClrTx/>
              <a:buSzPct val="100000"/>
              <a:buFont typeface="+mj-lt"/>
              <a:buNone/>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mn-cs"/>
              </a:rPr>
              <a:t>DISCLAIMER</a:t>
            </a:r>
            <a:endParaRPr kumimoji="0" lang="en-US" sz="20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Pct val="100000"/>
              <a:buFont typeface="+mj-lt"/>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The purpose of these materials is to help improve on one’s practice </a:t>
            </a:r>
          </a:p>
          <a:p>
            <a:pPr marL="0" marR="0" lvl="0" indent="0" algn="ctr" defTabSz="457200" rtl="0" eaLnBrk="1" fontAlgn="auto" latinLnBrk="0" hangingPunct="1">
              <a:lnSpc>
                <a:spcPct val="100000"/>
              </a:lnSpc>
              <a:spcBef>
                <a:spcPts val="0"/>
              </a:spcBef>
              <a:spcAft>
                <a:spcPts val="0"/>
              </a:spcAft>
              <a:buClrTx/>
              <a:buSzPct val="100000"/>
              <a:buFont typeface="+mj-lt"/>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of therapy through a deeper understanding of methods. </a:t>
            </a:r>
          </a:p>
          <a:p>
            <a:pPr marL="0" marR="0" lvl="0" indent="0" algn="ctr" defTabSz="457200" rtl="0" eaLnBrk="1" fontAlgn="auto" latinLnBrk="0" hangingPunct="1">
              <a:lnSpc>
                <a:spcPct val="100000"/>
              </a:lnSpc>
              <a:spcBef>
                <a:spcPts val="0"/>
              </a:spcBef>
              <a:spcAft>
                <a:spcPts val="0"/>
              </a:spcAft>
              <a:buClrTx/>
              <a:buSzPct val="100000"/>
              <a:buFont typeface="+mj-lt"/>
              <a:buNone/>
              <a:tabLst/>
              <a:defRPr/>
            </a:pPr>
            <a:endParaRPr kumimoji="0" lang="en-US" sz="16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Pct val="100000"/>
              <a:buFont typeface="+mj-lt"/>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This material is intended to augment, not replace, the instruction and practice expectations </a:t>
            </a:r>
          </a:p>
          <a:p>
            <a:pPr marL="0" marR="0" lvl="0" indent="0" algn="ctr" defTabSz="457200" rtl="0" eaLnBrk="1" fontAlgn="auto" latinLnBrk="0" hangingPunct="1">
              <a:lnSpc>
                <a:spcPct val="100000"/>
              </a:lnSpc>
              <a:spcBef>
                <a:spcPts val="0"/>
              </a:spcBef>
              <a:spcAft>
                <a:spcPts val="0"/>
              </a:spcAft>
              <a:buClrTx/>
              <a:buSzPct val="100000"/>
              <a:buFont typeface="+mj-lt"/>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of one’s home Community Services Board or Agency.</a:t>
            </a:r>
            <a:br>
              <a:rPr kumimoji="0" lang="en-US" sz="1600" b="0" i="0" u="none" strike="noStrike" kern="1200" cap="none" spc="0" normalizeH="0" baseline="0" noProof="0" dirty="0">
                <a:ln>
                  <a:noFill/>
                </a:ln>
                <a:solidFill>
                  <a:prstClr val="black"/>
                </a:solidFill>
                <a:effectLst/>
                <a:uLnTx/>
                <a:uFillTx/>
                <a:latin typeface="Times New Roman"/>
                <a:ea typeface="+mn-ea"/>
                <a:cs typeface="+mn-cs"/>
              </a:rPr>
            </a:br>
            <a:endParaRPr kumimoji="0" lang="en-US" sz="16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Pct val="100000"/>
              <a:buFont typeface="+mj-lt"/>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As such, the ideas presented herein are simply those that assist us in our work </a:t>
            </a:r>
          </a:p>
          <a:p>
            <a:pPr marL="0" marR="0" lvl="0" indent="0" algn="ctr" defTabSz="457200" rtl="0" eaLnBrk="1" fontAlgn="auto" latinLnBrk="0" hangingPunct="1">
              <a:lnSpc>
                <a:spcPct val="100000"/>
              </a:lnSpc>
              <a:spcBef>
                <a:spcPts val="0"/>
              </a:spcBef>
              <a:spcAft>
                <a:spcPts val="0"/>
              </a:spcAft>
              <a:buClrTx/>
              <a:buSzPct val="100000"/>
              <a:buFont typeface="+mj-lt"/>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and in our understanding of human motivation and pathology. </a:t>
            </a:r>
          </a:p>
          <a:p>
            <a:pPr marL="0" marR="0" lvl="0" indent="0" algn="ctr" defTabSz="457200" rtl="0" eaLnBrk="1" fontAlgn="auto" latinLnBrk="0" hangingPunct="1">
              <a:lnSpc>
                <a:spcPct val="100000"/>
              </a:lnSpc>
              <a:spcBef>
                <a:spcPts val="0"/>
              </a:spcBef>
              <a:spcAft>
                <a:spcPts val="0"/>
              </a:spcAft>
              <a:buClrTx/>
              <a:buSzPct val="100000"/>
              <a:buFont typeface="+mj-lt"/>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____________________ . ____________________</a:t>
            </a:r>
            <a:endParaRPr kumimoji="0" lang="en-US" sz="18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1800"/>
              </a:spcAft>
              <a:buClrTx/>
              <a:buSzPct val="100000"/>
              <a:buFont typeface="+mj-lt"/>
              <a:buNone/>
              <a:tabLst/>
              <a:defRPr/>
            </a:pPr>
            <a:endParaRPr kumimoji="0" lang="en-US" sz="18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1800"/>
              </a:spcAft>
              <a:buClrTx/>
              <a:buSzPct val="100000"/>
              <a:buFont typeface="+mj-lt"/>
              <a:buNone/>
              <a:tabLst/>
              <a:defRPr/>
            </a:pPr>
            <a:endParaRPr kumimoji="0" lang="en-US" sz="18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1800"/>
              </a:spcAft>
              <a:buClrTx/>
              <a:buSzPct val="100000"/>
              <a:buFont typeface="+mj-lt"/>
              <a:buNone/>
              <a:tabLst/>
              <a:defRPr/>
            </a:pPr>
            <a:endParaRPr kumimoji="0" lang="en-US" sz="18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914400" rtl="0" eaLnBrk="1" fontAlgn="auto" latinLnBrk="0" hangingPunct="1">
              <a:lnSpc>
                <a:spcPct val="150000"/>
              </a:lnSpc>
              <a:spcBef>
                <a:spcPts val="0"/>
              </a:spcBef>
              <a:spcAft>
                <a:spcPts val="0"/>
              </a:spcAft>
              <a:buClrTx/>
              <a:buSzPct val="100000"/>
              <a:buFont typeface="+mj-lt"/>
              <a:buNone/>
              <a:tabLst/>
              <a:defRPr/>
            </a:pPr>
            <a:endParaRPr kumimoji="0" lang="en-US" sz="1800" b="1"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just" defTabSz="914400" rtl="0" eaLnBrk="1" fontAlgn="auto" latinLnBrk="0" hangingPunct="1">
              <a:lnSpc>
                <a:spcPct val="100000"/>
              </a:lnSpc>
              <a:spcBef>
                <a:spcPts val="400"/>
              </a:spcBef>
              <a:spcAft>
                <a:spcPts val="0"/>
              </a:spcAft>
              <a:buClrTx/>
              <a:buSzPct val="100000"/>
              <a:buFont typeface="+mj-lt"/>
              <a:buNone/>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78" y="5141807"/>
            <a:ext cx="3364838" cy="18063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923111"/>
      </p:ext>
    </p:extLst>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A6EB3C-BDF0-489D-97A3-E561822EB2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0365C936-3116-4D7D-A4E6-C45548BFC330}"/>
              </a:ext>
            </a:extLst>
          </p:cNvPr>
          <p:cNvSpPr/>
          <p:nvPr/>
        </p:nvSpPr>
        <p:spPr>
          <a:xfrm>
            <a:off x="442304" y="2422009"/>
            <a:ext cx="8259392" cy="2246769"/>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Mental illness is a myth,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whose function is to disguise and thus render more palatable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n-ea"/>
                <a:cs typeface="+mn-cs"/>
              </a:rPr>
              <a:t>the bitter pill of moral conflicts in human relations.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mn-cs"/>
              </a:rPr>
              <a:t>— Thomas Szasz, Existential Psychiatrist</a:t>
            </a:r>
          </a:p>
        </p:txBody>
      </p:sp>
    </p:spTree>
    <p:extLst>
      <p:ext uri="{BB962C8B-B14F-4D97-AF65-F5344CB8AC3E}">
        <p14:creationId xmlns:p14="http://schemas.microsoft.com/office/powerpoint/2010/main" val="921647482"/>
      </p:ext>
    </p:extLst>
  </p:cSld>
  <p:clrMapOvr>
    <a:masterClrMapping/>
  </p:clrMapOvr>
  <mc:AlternateContent xmlns:mc="http://schemas.openxmlformats.org/markup-compatibility/2006" xmlns:p14="http://schemas.microsoft.com/office/powerpoint/2010/main">
    <mc:Choice Requires="p14">
      <p:transition p14:dur="10" advClick="0" advTm="80000"/>
    </mc:Choice>
    <mc:Fallback xmlns="">
      <p:transition advClick="0" advTm="8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2CD3D6-C78C-4A02-A24A-D233F2DAEE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C68FC01B-6DC6-4C92-BCA7-87682268D7A8}"/>
              </a:ext>
            </a:extLst>
          </p:cNvPr>
          <p:cNvSpPr>
            <a:spLocks noGrp="1"/>
          </p:cNvSpPr>
          <p:nvPr>
            <p:ph type="ctrTitle" idx="4294967295"/>
          </p:nvPr>
        </p:nvSpPr>
        <p:spPr>
          <a:xfrm>
            <a:off x="685800" y="2674257"/>
            <a:ext cx="7772400" cy="1828800"/>
          </a:xfrm>
        </p:spPr>
        <p:txBody>
          <a:bodyPr>
            <a:noAutofit/>
          </a:bodyPr>
          <a:lstStyle/>
          <a:p>
            <a:pPr algn="ctr">
              <a:lnSpc>
                <a:spcPct val="150000"/>
              </a:lnSpc>
            </a:pPr>
            <a:r>
              <a:rPr lang="en-US" sz="2400" b="0" dirty="0">
                <a:solidFill>
                  <a:schemeClr val="tx1"/>
                </a:solidFill>
              </a:rPr>
              <a:t>The experience and behavior that gets labeled </a:t>
            </a:r>
            <a:br>
              <a:rPr lang="en-US" sz="2400" b="0" dirty="0">
                <a:solidFill>
                  <a:schemeClr val="tx1"/>
                </a:solidFill>
              </a:rPr>
            </a:br>
            <a:r>
              <a:rPr lang="en-US" sz="2400" b="0" dirty="0">
                <a:solidFill>
                  <a:schemeClr val="tx1"/>
                </a:solidFill>
              </a:rPr>
              <a:t> schizophrenic is a special strategy that a person invents </a:t>
            </a:r>
            <a:br>
              <a:rPr lang="en-US" sz="2400" b="0" dirty="0">
                <a:solidFill>
                  <a:schemeClr val="tx1"/>
                </a:solidFill>
              </a:rPr>
            </a:br>
            <a:r>
              <a:rPr lang="en-US" sz="2400" b="0" dirty="0">
                <a:solidFill>
                  <a:schemeClr val="tx1"/>
                </a:solidFill>
              </a:rPr>
              <a:t>in order to live in an unlivable situation.</a:t>
            </a:r>
            <a:br>
              <a:rPr lang="en-US" sz="2400" b="0" dirty="0">
                <a:solidFill>
                  <a:schemeClr val="tx1"/>
                </a:solidFill>
              </a:rPr>
            </a:br>
            <a:r>
              <a:rPr lang="en-US" sz="1600" b="0" i="1" dirty="0">
                <a:solidFill>
                  <a:schemeClr val="tx1"/>
                </a:solidFill>
              </a:rPr>
              <a:t>- R. D. Laing, Existential Psychiatrist</a:t>
            </a:r>
            <a:br>
              <a:rPr lang="en-US" sz="2400" b="0" dirty="0">
                <a:solidFill>
                  <a:schemeClr val="tx1"/>
                </a:solidFill>
              </a:rPr>
            </a:br>
            <a:endParaRPr lang="en-US" sz="2400" b="0" dirty="0">
              <a:solidFill>
                <a:schemeClr val="tx1"/>
              </a:solidFill>
            </a:endParaRPr>
          </a:p>
        </p:txBody>
      </p:sp>
    </p:spTree>
    <p:extLst>
      <p:ext uri="{BB962C8B-B14F-4D97-AF65-F5344CB8AC3E}">
        <p14:creationId xmlns:p14="http://schemas.microsoft.com/office/powerpoint/2010/main" val="2337448890"/>
      </p:ext>
    </p:extLst>
  </p:cSld>
  <p:clrMapOvr>
    <a:masterClrMapping/>
  </p:clrMapOvr>
  <mc:AlternateContent xmlns:mc="http://schemas.openxmlformats.org/markup-compatibility/2006" xmlns:p14="http://schemas.microsoft.com/office/powerpoint/2010/main">
    <mc:Choice Requires="p14">
      <p:transition spd="slow" p14:dur="1250" advClick="0" advTm="80000">
        <p14:flip dir="l"/>
      </p:transition>
    </mc:Choice>
    <mc:Fallback xmlns="">
      <p:transition spd="slow" advClick="0" advTm="8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2B58C9-A4D2-40E6-A354-6EAE8D76EE14}"/>
              </a:ext>
            </a:extLst>
          </p:cNvPr>
          <p:cNvSpPr>
            <a:spLocks noGrp="1"/>
          </p:cNvSpPr>
          <p:nvPr>
            <p:ph type="sldNum" sz="quarter" idx="12"/>
          </p:nvPr>
        </p:nvSpPr>
        <p:spPr/>
        <p:txBody>
          <a:bodyPr/>
          <a:lstStyle/>
          <a:p>
            <a:fld id="{9B43A371-2875-41C8-9A68-B89FC3460C79}" type="slidenum">
              <a:rPr lang="en-US" smtClean="0"/>
              <a:t>22</a:t>
            </a:fld>
            <a:endParaRPr lang="en-US"/>
          </a:p>
        </p:txBody>
      </p:sp>
      <p:sp>
        <p:nvSpPr>
          <p:cNvPr id="3" name="Rectangle 2">
            <a:extLst>
              <a:ext uri="{FF2B5EF4-FFF2-40B4-BE49-F238E27FC236}">
                <a16:creationId xmlns:a16="http://schemas.microsoft.com/office/drawing/2014/main" id="{43913911-65EA-4CDC-862E-10E02C1A5036}"/>
              </a:ext>
            </a:extLst>
          </p:cNvPr>
          <p:cNvSpPr/>
          <p:nvPr/>
        </p:nvSpPr>
        <p:spPr>
          <a:xfrm>
            <a:off x="1" y="2332453"/>
            <a:ext cx="9143999" cy="18158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Times New Roman"/>
                <a:ea typeface="+mn-ea"/>
                <a:cs typeface="+mn-cs"/>
              </a:rPr>
              <a:t>Psychosis . . . appears to us as the mental suicide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Times New Roman"/>
                <a:ea typeface="+mn-ea"/>
                <a:cs typeface="+mn-cs"/>
              </a:rPr>
              <a:t>of an individual who does not believe himself adequate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Times New Roman"/>
                <a:ea typeface="+mn-ea"/>
                <a:cs typeface="+mn-cs"/>
              </a:rPr>
              <a:t>to the demands of reality and to his own goals.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i="1"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prstClr val="black"/>
                </a:solidFill>
                <a:effectLst/>
                <a:uLnTx/>
                <a:uFillTx/>
                <a:latin typeface="Times New Roman"/>
                <a:ea typeface="+mn-ea"/>
                <a:cs typeface="+mn-cs"/>
              </a:rPr>
              <a:t>- Alfred Adler, Founding Theorist</a:t>
            </a:r>
          </a:p>
        </p:txBody>
      </p:sp>
    </p:spTree>
    <p:extLst>
      <p:ext uri="{BB962C8B-B14F-4D97-AF65-F5344CB8AC3E}">
        <p14:creationId xmlns:p14="http://schemas.microsoft.com/office/powerpoint/2010/main" val="4290816548"/>
      </p:ext>
    </p:extLst>
  </p:cSld>
  <p:clrMapOvr>
    <a:masterClrMapping/>
  </p:clrMapOvr>
  <mc:AlternateContent xmlns:mc="http://schemas.openxmlformats.org/markup-compatibility/2006" xmlns:p14="http://schemas.microsoft.com/office/powerpoint/2010/main">
    <mc:Choice Requires="p14">
      <p:transition spd="slow" p14:dur="1250" advClick="0" advTm="80000">
        <p14:flip dir="l"/>
      </p:transition>
    </mc:Choice>
    <mc:Fallback xmlns="">
      <p:transition spd="slow" advClick="0" advTm="8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83D159-8E79-4AF0-A53D-927EEB8139C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srgbClr val="FFFFFF"/>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563"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Title 3">
            <a:extLst>
              <a:ext uri="{FF2B5EF4-FFF2-40B4-BE49-F238E27FC236}">
                <a16:creationId xmlns:a16="http://schemas.microsoft.com/office/drawing/2014/main" id="{1104170A-301B-4C5B-9EE2-18C3D8461A96}"/>
              </a:ext>
            </a:extLst>
          </p:cNvPr>
          <p:cNvSpPr txBox="1">
            <a:spLocks/>
          </p:cNvSpPr>
          <p:nvPr/>
        </p:nvSpPr>
        <p:spPr>
          <a:xfrm>
            <a:off x="0" y="2332329"/>
            <a:ext cx="9144000" cy="1496993"/>
          </a:xfrm>
          <a:prstGeom prst="rect">
            <a:avLst/>
          </a:prstGeom>
        </p:spPr>
        <p:txBody>
          <a:bodyPr vert="horz" anchor="b">
            <a:normAutofit fontScale="97500" lnSpcReduction="10000"/>
            <a:scene3d>
              <a:camera prst="orthographicFront"/>
              <a:lightRig rig="soft" dir="t"/>
            </a:scene3d>
            <a:sp3d prstMaterial="softEdge">
              <a:bevelT w="25400" h="25400"/>
            </a:sp3d>
          </a:bodyPr>
          <a:lstStyle>
            <a:lvl1pPr algn="r" rtl="0" eaLnBrk="1" latinLnBrk="0" hangingPunct="1">
              <a:spcBef>
                <a:spcPct val="0"/>
              </a:spcBef>
              <a:buNone/>
              <a:defRPr kumimoji="0" sz="1800" b="1" kern="1200">
                <a:solidFill>
                  <a:schemeClr val="tx2"/>
                </a:soli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400" b="1" i="0" u="none" strike="noStrike" kern="1200" cap="none" spc="0" normalizeH="0" baseline="0" noProof="0" dirty="0">
                <a:ln>
                  <a:noFill/>
                </a:ln>
                <a:solidFill>
                  <a:srgbClr val="464646"/>
                </a:solidFill>
                <a:effectLst/>
                <a:uLnTx/>
                <a:uFillTx/>
                <a:latin typeface="Times New Roman"/>
                <a:ea typeface="+mj-ea"/>
                <a:cs typeface="+mj-cs"/>
              </a:rPr>
            </a:br>
            <a:r>
              <a:rPr kumimoji="0" lang="en-US" sz="2900" b="1" i="0" u="none" strike="noStrike" kern="1200" cap="none" spc="0" normalizeH="0" baseline="0" noProof="0" dirty="0">
                <a:ln>
                  <a:noFill/>
                </a:ln>
                <a:solidFill>
                  <a:srgbClr val="464646"/>
                </a:solidFill>
                <a:effectLst/>
                <a:uLnTx/>
                <a:uFillTx/>
                <a:latin typeface="Times New Roman"/>
                <a:ea typeface="+mj-ea"/>
                <a:cs typeface="+mj-cs"/>
              </a:rPr>
              <a:t>Treating Delusions, Voices and Hallucinations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464646"/>
                </a:solidFill>
                <a:effectLst/>
                <a:uLnTx/>
                <a:uFillTx/>
                <a:latin typeface="Times New Roman"/>
                <a:ea typeface="+mj-ea"/>
                <a:cs typeface="+mj-cs"/>
              </a:rPr>
              <a:t>as Beliefs Structures and Metaphors</a:t>
            </a:r>
            <a:br>
              <a:rPr kumimoji="0" lang="en-US" sz="2400" b="1" i="0" u="none" strike="noStrike" kern="1200" cap="none" spc="0" normalizeH="0" baseline="0" noProof="0" dirty="0">
                <a:ln>
                  <a:noFill/>
                </a:ln>
                <a:solidFill>
                  <a:srgbClr val="464646"/>
                </a:solidFill>
                <a:effectLst/>
                <a:uLnTx/>
                <a:uFillTx/>
                <a:latin typeface="Times New Roman"/>
                <a:ea typeface="+mj-ea"/>
                <a:cs typeface="+mj-cs"/>
              </a:rPr>
            </a:br>
            <a:endParaRPr kumimoji="0" lang="en-US" sz="2000" b="1" i="0" u="none" strike="noStrike" kern="1200" cap="none" spc="0" normalizeH="0" baseline="0" noProof="0" dirty="0">
              <a:ln>
                <a:noFill/>
              </a:ln>
              <a:solidFill>
                <a:srgbClr val="464646"/>
              </a:solidFill>
              <a:effectLst/>
              <a:uLnTx/>
              <a:uFillTx/>
              <a:latin typeface="Times New Roman"/>
              <a:ea typeface="+mj-ea"/>
              <a:cs typeface="+mj-cs"/>
            </a:endParaRPr>
          </a:p>
        </p:txBody>
      </p:sp>
    </p:spTree>
    <p:extLst>
      <p:ext uri="{BB962C8B-B14F-4D97-AF65-F5344CB8AC3E}">
        <p14:creationId xmlns:p14="http://schemas.microsoft.com/office/powerpoint/2010/main" val="4111726480"/>
      </p:ext>
    </p:extLst>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empathy – Advancing The Craft Of Health &amp; Wellness Coaching">
            <a:extLst>
              <a:ext uri="{FF2B5EF4-FFF2-40B4-BE49-F238E27FC236}">
                <a16:creationId xmlns:a16="http://schemas.microsoft.com/office/drawing/2014/main" id="{643CF139-AEF6-4DD5-AE4F-31D4F4760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864" y="1707570"/>
            <a:ext cx="3304106" cy="43530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EB91AB1-FA29-4390-8F77-B64CCF52C5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99E266AD-6D65-4999-8C29-BF99CE5F680A}"/>
              </a:ext>
            </a:extLst>
          </p:cNvPr>
          <p:cNvSpPr/>
          <p:nvPr/>
        </p:nvSpPr>
        <p:spPr>
          <a:xfrm>
            <a:off x="5885970" y="2098551"/>
            <a:ext cx="2668873" cy="316496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What is</a:t>
            </a:r>
            <a:r>
              <a:rPr kumimoji="0" lang="en-US" sz="1400" b="1" i="0" u="none" strike="noStrike" kern="1200" cap="none" spc="0" normalizeH="0" noProof="0" dirty="0">
                <a:ln>
                  <a:noFill/>
                </a:ln>
                <a:solidFill>
                  <a:srgbClr val="222222"/>
                </a:solidFill>
                <a:effectLst/>
                <a:uLnTx/>
                <a:uFillTx/>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Consciousness?</a:t>
            </a:r>
          </a:p>
          <a:p>
            <a:pPr marL="342900" marR="0" lvl="0" indent="-227013" algn="l" defTabSz="457200" rtl="0" eaLnBrk="1" fontAlgn="auto" latinLnBrk="0" hangingPunct="1">
              <a:lnSpc>
                <a:spcPct val="100000"/>
              </a:lnSpc>
              <a:spcBef>
                <a:spcPts val="0"/>
              </a:spcBef>
              <a:spcAft>
                <a:spcPts val="400"/>
              </a:spcAft>
              <a:buClrTx/>
              <a:buSzTx/>
              <a:buFont typeface="+mj-lt"/>
              <a:buAutoNum type="arabicPeriod"/>
              <a:tabLst/>
              <a:defRPr/>
            </a:pPr>
            <a:r>
              <a:rPr kumimoji="0" lang="en-US" sz="1400" b="0"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Self-reflective; Self Concept and Self Ideal</a:t>
            </a:r>
          </a:p>
          <a:p>
            <a:pPr marL="342900" marR="0" lvl="0" indent="-227013" algn="l" defTabSz="457200" rtl="0" eaLnBrk="1" fontAlgn="auto" latinLnBrk="0" hangingPunct="1">
              <a:lnSpc>
                <a:spcPct val="100000"/>
              </a:lnSpc>
              <a:spcBef>
                <a:spcPts val="0"/>
              </a:spcBef>
              <a:spcAft>
                <a:spcPts val="400"/>
              </a:spcAft>
              <a:buClrTx/>
              <a:buSzTx/>
              <a:buFont typeface="+mj-lt"/>
              <a:buAutoNum type="arabicPeriod"/>
              <a:tabLst/>
              <a:defRPr/>
            </a:pPr>
            <a:r>
              <a:rPr kumimoji="0" lang="en-US" sz="1400" b="0"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Awareness of death and one’s own mortality (spirituality)</a:t>
            </a:r>
          </a:p>
          <a:p>
            <a:pPr marL="342900" marR="0" lvl="0" indent="-227013" algn="l" defTabSz="457200" rtl="0" eaLnBrk="1" fontAlgn="auto" latinLnBrk="0" hangingPunct="1">
              <a:lnSpc>
                <a:spcPct val="100000"/>
              </a:lnSpc>
              <a:spcBef>
                <a:spcPts val="0"/>
              </a:spcBef>
              <a:spcAft>
                <a:spcPts val="400"/>
              </a:spcAft>
              <a:buClrTx/>
              <a:buSzTx/>
              <a:buFont typeface="+mj-lt"/>
              <a:buAutoNum type="arabicPeriod"/>
              <a:tabLst/>
              <a:defRPr/>
            </a:pPr>
            <a:r>
              <a:rPr kumimoji="0" lang="en-US" sz="1400" b="0"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Ability for abstraction and to predict, make guesses and imagine the future</a:t>
            </a:r>
          </a:p>
          <a:p>
            <a:pPr marL="342900" marR="0" lvl="0" indent="-227013" algn="l" defTabSz="457200" rtl="0" eaLnBrk="1" fontAlgn="auto" latinLnBrk="0" hangingPunct="1">
              <a:lnSpc>
                <a:spcPct val="100000"/>
              </a:lnSpc>
              <a:spcBef>
                <a:spcPts val="0"/>
              </a:spcBef>
              <a:spcAft>
                <a:spcPts val="400"/>
              </a:spcAft>
              <a:buClrTx/>
              <a:buSzTx/>
              <a:buFont typeface="+mj-lt"/>
              <a:buAutoNum type="arabicPeriod"/>
              <a:tabLst/>
              <a:defRPr/>
            </a:pPr>
            <a:r>
              <a:rPr kumimoji="0" lang="en-US" sz="1400" b="0"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Ability </a:t>
            </a:r>
            <a:r>
              <a:rPr lang="en-US" sz="1400" dirty="0">
                <a:solidFill>
                  <a:srgbClr val="222222"/>
                </a:solidFill>
                <a:latin typeface="Times New Roman" panose="02020603050405020304" pitchFamily="18" charset="0"/>
                <a:cs typeface="Times New Roman" panose="02020603050405020304" pitchFamily="18" charset="0"/>
              </a:rPr>
              <a:t>for targeted deception</a:t>
            </a:r>
          </a:p>
          <a:p>
            <a:pPr marL="342900" marR="0" lvl="0" indent="-227013" algn="l" defTabSz="457200" rtl="0" eaLnBrk="1" fontAlgn="auto" latinLnBrk="0" hangingPunct="1">
              <a:lnSpc>
                <a:spcPct val="100000"/>
              </a:lnSpc>
              <a:spcBef>
                <a:spcPts val="0"/>
              </a:spcBef>
              <a:spcAft>
                <a:spcPts val="1200"/>
              </a:spcAft>
              <a:buClrTx/>
              <a:buSzTx/>
              <a:buFont typeface="+mj-lt"/>
              <a:buAutoNum type="arabicPeriod"/>
              <a:tabLst/>
              <a:defRPr/>
            </a:pPr>
            <a:r>
              <a:rPr kumimoji="0" lang="en-US" sz="1400" b="0"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Ability to innovate (2+2=5)</a:t>
            </a:r>
            <a:endParaRPr lang="en-US" sz="1400" dirty="0">
              <a:solidFill>
                <a:srgbClr val="222222"/>
              </a:solidFill>
              <a:latin typeface="Times New Roman" panose="02020603050405020304" pitchFamily="18" charset="0"/>
              <a:cs typeface="Times New Roman" panose="02020603050405020304" pitchFamily="18" charset="0"/>
            </a:endParaRPr>
          </a:p>
          <a:p>
            <a:pPr marL="115887" marR="0" lvl="0" algn="ctr" defTabSz="457200" rtl="0" eaLnBrk="1" fontAlgn="auto" latinLnBrk="0" hangingPunct="1">
              <a:lnSpc>
                <a:spcPct val="100000"/>
              </a:lnSpc>
              <a:spcBef>
                <a:spcPts val="0"/>
              </a:spcBef>
              <a:spcAft>
                <a:spcPts val="400"/>
              </a:spcAft>
              <a:buClrTx/>
              <a:buSzTx/>
              <a:tabLst/>
              <a:defRPr/>
            </a:pPr>
            <a:r>
              <a:rPr kumimoji="0" lang="en-US" sz="1400" b="1"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Consciousness has Purpose!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92F55FAE-6E68-44C7-8822-4671C23D6F61}"/>
              </a:ext>
            </a:extLst>
          </p:cNvPr>
          <p:cNvSpPr>
            <a:spLocks noGrp="1"/>
          </p:cNvSpPr>
          <p:nvPr>
            <p:ph type="title"/>
          </p:nvPr>
        </p:nvSpPr>
        <p:spPr>
          <a:xfrm>
            <a:off x="457200" y="435030"/>
            <a:ext cx="8229600" cy="1143000"/>
          </a:xfrm>
        </p:spPr>
        <p:txBody>
          <a:bodyPr>
            <a:normAutofit/>
          </a:bodyPr>
          <a:lstStyle/>
          <a:p>
            <a:r>
              <a:rPr lang="en-US" sz="2800" dirty="0"/>
              <a:t>The Mind (Consciousness) is </a:t>
            </a:r>
            <a:r>
              <a:rPr lang="en-US" sz="2800" u="sng" dirty="0"/>
              <a:t>NOT</a:t>
            </a:r>
            <a:r>
              <a:rPr lang="en-US" sz="2800" dirty="0"/>
              <a:t> the Brain</a:t>
            </a:r>
          </a:p>
        </p:txBody>
      </p:sp>
      <p:sp>
        <p:nvSpPr>
          <p:cNvPr id="9" name="TextBox 8">
            <a:extLst>
              <a:ext uri="{FF2B5EF4-FFF2-40B4-BE49-F238E27FC236}">
                <a16:creationId xmlns:a16="http://schemas.microsoft.com/office/drawing/2014/main" id="{5D6C7E10-69E2-40BD-905F-D0D904BADBF8}"/>
              </a:ext>
            </a:extLst>
          </p:cNvPr>
          <p:cNvSpPr txBox="1"/>
          <p:nvPr/>
        </p:nvSpPr>
        <p:spPr>
          <a:xfrm>
            <a:off x="589157" y="4048011"/>
            <a:ext cx="263635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Perception and/or Interpretation?</a:t>
            </a:r>
          </a:p>
        </p:txBody>
      </p:sp>
      <p:sp>
        <p:nvSpPr>
          <p:cNvPr id="10" name="Rectangle 9">
            <a:extLst>
              <a:ext uri="{FF2B5EF4-FFF2-40B4-BE49-F238E27FC236}">
                <a16:creationId xmlns:a16="http://schemas.microsoft.com/office/drawing/2014/main" id="{0A7280F9-3185-4F13-872B-47A6D6ADAF29}"/>
              </a:ext>
            </a:extLst>
          </p:cNvPr>
          <p:cNvSpPr/>
          <p:nvPr/>
        </p:nvSpPr>
        <p:spPr>
          <a:xfrm>
            <a:off x="917301" y="3233809"/>
            <a:ext cx="1980061" cy="7591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“We create the reality in which we 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Times New Roman"/>
                <a:ea typeface="+mn-ea"/>
                <a:cs typeface="+mn-cs"/>
              </a:rPr>
              <a:t>— James </a:t>
            </a:r>
            <a:r>
              <a:rPr kumimoji="0" lang="en-US" sz="1200" b="0" i="1" u="none" strike="noStrike" kern="1200" cap="none" spc="0" normalizeH="0" baseline="0" noProof="0" dirty="0" err="1">
                <a:ln>
                  <a:noFill/>
                </a:ln>
                <a:solidFill>
                  <a:prstClr val="black"/>
                </a:solidFill>
                <a:effectLst/>
                <a:uLnTx/>
                <a:uFillTx/>
                <a:latin typeface="Times New Roman"/>
                <a:ea typeface="+mn-ea"/>
                <a:cs typeface="+mn-cs"/>
              </a:rPr>
              <a:t>Turrel</a:t>
            </a:r>
            <a:r>
              <a:rPr kumimoji="0" lang="en-US" sz="1200" b="0" i="1" u="none" strike="noStrike" kern="1200" cap="none" spc="0" normalizeH="0" baseline="0" noProof="0" dirty="0">
                <a:ln>
                  <a:noFill/>
                </a:ln>
                <a:solidFill>
                  <a:prstClr val="black"/>
                </a:solidFill>
                <a:effectLst/>
                <a:uLnTx/>
                <a:uFillTx/>
                <a:latin typeface="Times New Roman"/>
                <a:ea typeface="+mn-ea"/>
                <a:cs typeface="+mn-cs"/>
              </a:rPr>
              <a:t>; Artist</a:t>
            </a:r>
          </a:p>
        </p:txBody>
      </p:sp>
    </p:spTree>
    <p:extLst>
      <p:ext uri="{BB962C8B-B14F-4D97-AF65-F5344CB8AC3E}">
        <p14:creationId xmlns:p14="http://schemas.microsoft.com/office/powerpoint/2010/main" val="1415133286"/>
      </p:ext>
    </p:extLst>
  </p:cSld>
  <p:clrMapOvr>
    <a:masterClrMapping/>
  </p:clrMapOvr>
  <mc:AlternateContent xmlns:mc="http://schemas.openxmlformats.org/markup-compatibility/2006" xmlns:p14="http://schemas.microsoft.com/office/powerpoint/2010/main">
    <mc:Choice Requires="p14">
      <p:transition spd="slow" p14:dur="1400" advClick="0" advTm="80000">
        <p14:doors dir="vert"/>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1000"/>
                                        <p:tgtEl>
                                          <p:spTgt spid="11">
                                            <p:txEl>
                                              <p:pRg st="5" end="5"/>
                                            </p:txEl>
                                          </p:spTgt>
                                        </p:tgtEl>
                                      </p:cBhvr>
                                    </p:animEffect>
                                    <p:anim calcmode="lin" valueType="num">
                                      <p:cBhvr>
                                        <p:cTn id="3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1000"/>
                                        <p:tgtEl>
                                          <p:spTgt spid="11">
                                            <p:txEl>
                                              <p:pRg st="6" end="6"/>
                                            </p:txEl>
                                          </p:spTgt>
                                        </p:tgtEl>
                                      </p:cBhvr>
                                    </p:animEffect>
                                    <p:anim calcmode="lin" valueType="num">
                                      <p:cBhvr>
                                        <p:cTn id="38"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64ED28B-C5CB-4382-B0CB-0364F5D67D43}"/>
              </a:ext>
            </a:extLst>
          </p:cNvPr>
          <p:cNvSpPr txBox="1"/>
          <p:nvPr/>
        </p:nvSpPr>
        <p:spPr>
          <a:xfrm>
            <a:off x="476964" y="3361075"/>
            <a:ext cx="8190072" cy="846386"/>
          </a:xfrm>
          <a:prstGeom prst="rect">
            <a:avLst/>
          </a:prstGeom>
          <a:noFill/>
        </p:spPr>
        <p:txBody>
          <a:bodyPr wrap="square" rtlCol="0">
            <a:spAutoFit/>
          </a:bodyPr>
          <a:lstStyle/>
          <a:p>
            <a:pPr algn="ctr"/>
            <a:endParaRPr lang="en-US" sz="1600" dirty="0"/>
          </a:p>
          <a:p>
            <a:pPr algn="ctr"/>
            <a:r>
              <a:rPr lang="en-US" sz="1600" dirty="0"/>
              <a:t>The desire to feel belonging to others is the fundamental motive in man.</a:t>
            </a:r>
          </a:p>
          <a:p>
            <a:pPr algn="ctr">
              <a:spcBef>
                <a:spcPts val="600"/>
              </a:spcBef>
            </a:pPr>
            <a:r>
              <a:rPr lang="en-US" sz="1200" i="1" dirty="0"/>
              <a:t>- Adlerian </a:t>
            </a:r>
            <a:r>
              <a:rPr lang="en-US" sz="1200" i="1" dirty="0" err="1"/>
              <a:t>Pschology</a:t>
            </a:r>
            <a:r>
              <a:rPr lang="en-US" sz="1200" i="1" dirty="0"/>
              <a:t>; Rudolf Dreikurs, 1949</a:t>
            </a:r>
          </a:p>
        </p:txBody>
      </p:sp>
      <p:sp>
        <p:nvSpPr>
          <p:cNvPr id="2" name="Slide Number Placeholder 1">
            <a:extLst>
              <a:ext uri="{FF2B5EF4-FFF2-40B4-BE49-F238E27FC236}">
                <a16:creationId xmlns:a16="http://schemas.microsoft.com/office/drawing/2014/main" id="{9EB91AB1-FA29-4390-8F77-B64CCF52C5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9D69EEEE-1772-442C-8094-374A67D0FB62}"/>
              </a:ext>
            </a:extLst>
          </p:cNvPr>
          <p:cNvSpPr txBox="1"/>
          <p:nvPr/>
        </p:nvSpPr>
        <p:spPr>
          <a:xfrm>
            <a:off x="457200" y="2397664"/>
            <a:ext cx="8190072" cy="846386"/>
          </a:xfrm>
          <a:prstGeom prst="rect">
            <a:avLst/>
          </a:prstGeom>
          <a:noFill/>
        </p:spPr>
        <p:txBody>
          <a:bodyPr wrap="square" rtlCol="0">
            <a:spAutoFit/>
          </a:bodyPr>
          <a:lstStyle/>
          <a:p>
            <a:pPr algn="ctr"/>
            <a:r>
              <a:rPr lang="en-US" sz="1600" dirty="0"/>
              <a:t>The purpose of consciousness is to keep society together; </a:t>
            </a:r>
          </a:p>
          <a:p>
            <a:pPr algn="ctr"/>
            <a:r>
              <a:rPr lang="en-US" sz="1600" dirty="0"/>
              <a:t>to predict, assess and effectively navigate complex social relationships.</a:t>
            </a:r>
          </a:p>
          <a:p>
            <a:pPr algn="ctr">
              <a:spcBef>
                <a:spcPts val="600"/>
              </a:spcBef>
            </a:pPr>
            <a:r>
              <a:rPr lang="en-US" sz="1200" i="1" dirty="0"/>
              <a:t>- Social Intelligence Theory, Anthropology</a:t>
            </a:r>
          </a:p>
        </p:txBody>
      </p:sp>
      <p:sp>
        <p:nvSpPr>
          <p:cNvPr id="4" name="TextBox 3">
            <a:extLst>
              <a:ext uri="{FF2B5EF4-FFF2-40B4-BE49-F238E27FC236}">
                <a16:creationId xmlns:a16="http://schemas.microsoft.com/office/drawing/2014/main" id="{A65262A8-9142-4DAD-BBA2-CD88ABFE0B2A}"/>
              </a:ext>
            </a:extLst>
          </p:cNvPr>
          <p:cNvSpPr txBox="1"/>
          <p:nvPr/>
        </p:nvSpPr>
        <p:spPr>
          <a:xfrm>
            <a:off x="1650457" y="756221"/>
            <a:ext cx="5843086" cy="461665"/>
          </a:xfrm>
          <a:prstGeom prst="rect">
            <a:avLst/>
          </a:prstGeom>
          <a:noFill/>
        </p:spPr>
        <p:txBody>
          <a:bodyPr wrap="square" rtlCol="0">
            <a:spAutoFit/>
          </a:bodyPr>
          <a:lstStyle/>
          <a:p>
            <a:pPr algn="ctr"/>
            <a:r>
              <a:rPr lang="en-US" sz="2400" dirty="0"/>
              <a:t>What is the Purpose of Consciousness?</a:t>
            </a:r>
          </a:p>
        </p:txBody>
      </p:sp>
      <p:pic>
        <p:nvPicPr>
          <p:cNvPr id="1038" name="Picture 14" descr="energy meditating GIF">
            <a:extLst>
              <a:ext uri="{FF2B5EF4-FFF2-40B4-BE49-F238E27FC236}">
                <a16:creationId xmlns:a16="http://schemas.microsoft.com/office/drawing/2014/main" id="{CA8FAB75-DDEC-43CE-BC68-5A651E3AA67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25779" y="1289621"/>
            <a:ext cx="6852913" cy="459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365559"/>
      </p:ext>
    </p:extLst>
  </p:cSld>
  <p:clrMapOvr>
    <a:masterClrMapping/>
  </p:clrMapOvr>
  <mc:AlternateContent xmlns:mc="http://schemas.openxmlformats.org/markup-compatibility/2006" xmlns:p14="http://schemas.microsoft.com/office/powerpoint/2010/main">
    <mc:Choice Requires="p14">
      <p:transition spd="slow" p14:dur="1400" advClick="0" advTm="80000">
        <p14:doors dir="vert"/>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750"/>
                                        <p:tgtEl>
                                          <p:spTgt spid="1038"/>
                                        </p:tgtEl>
                                      </p:cBhvr>
                                    </p:animEffect>
                                    <p:anim calcmode="lin" valueType="num">
                                      <p:cBhvr>
                                        <p:cTn id="7" dur="1750"/>
                                        <p:tgtEl>
                                          <p:spTgt spid="1038"/>
                                        </p:tgtEl>
                                        <p:attrNameLst>
                                          <p:attrName>ppt_x</p:attrName>
                                        </p:attrNameLst>
                                      </p:cBhvr>
                                      <p:tavLst>
                                        <p:tav tm="0">
                                          <p:val>
                                            <p:strVal val="ppt_x"/>
                                          </p:val>
                                        </p:tav>
                                        <p:tav tm="100000">
                                          <p:val>
                                            <p:strVal val="ppt_x"/>
                                          </p:val>
                                        </p:tav>
                                      </p:tavLst>
                                    </p:anim>
                                    <p:anim calcmode="lin" valueType="num">
                                      <p:cBhvr>
                                        <p:cTn id="8" dur="1750"/>
                                        <p:tgtEl>
                                          <p:spTgt spid="1038"/>
                                        </p:tgtEl>
                                        <p:attrNameLst>
                                          <p:attrName>ppt_y</p:attrName>
                                        </p:attrNameLst>
                                      </p:cBhvr>
                                      <p:tavLst>
                                        <p:tav tm="0">
                                          <p:val>
                                            <p:strVal val="ppt_y"/>
                                          </p:val>
                                        </p:tav>
                                        <p:tav tm="100000">
                                          <p:val>
                                            <p:strVal val="ppt_y+.1"/>
                                          </p:val>
                                        </p:tav>
                                      </p:tavLst>
                                    </p:anim>
                                    <p:set>
                                      <p:cBhvr>
                                        <p:cTn id="9" dur="1" fill="hold">
                                          <p:stCondLst>
                                            <p:cond delay="1749"/>
                                          </p:stCondLst>
                                        </p:cTn>
                                        <p:tgtEl>
                                          <p:spTgt spid="103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3" name="Title 2">
            <a:extLst>
              <a:ext uri="{FF2B5EF4-FFF2-40B4-BE49-F238E27FC236}">
                <a16:creationId xmlns:a16="http://schemas.microsoft.com/office/drawing/2014/main" id="{5F776204-9735-455B-9E91-E5F4651C75FE}"/>
              </a:ext>
            </a:extLst>
          </p:cNvPr>
          <p:cNvSpPr>
            <a:spLocks noGrp="1"/>
          </p:cNvSpPr>
          <p:nvPr>
            <p:ph type="title"/>
          </p:nvPr>
        </p:nvSpPr>
        <p:spPr>
          <a:xfrm>
            <a:off x="457200" y="834676"/>
            <a:ext cx="8229600" cy="1143000"/>
          </a:xfrm>
        </p:spPr>
        <p:txBody>
          <a:bodyPr>
            <a:noAutofit/>
          </a:bodyPr>
          <a:lstStyle/>
          <a:p>
            <a:r>
              <a:rPr lang="en-US" sz="2800" dirty="0">
                <a:ea typeface="+mn-ea"/>
                <a:cs typeface="+mn-cs"/>
              </a:rPr>
              <a:t>Cognitive Behavioral Constructivism </a:t>
            </a:r>
            <a:br>
              <a:rPr lang="en-US" sz="2800" dirty="0">
                <a:ea typeface="+mn-ea"/>
                <a:cs typeface="+mn-cs"/>
              </a:rPr>
            </a:br>
            <a:r>
              <a:rPr lang="en-US" sz="2800" dirty="0">
                <a:ea typeface="+mn-ea"/>
                <a:cs typeface="+mn-cs"/>
              </a:rPr>
              <a:t>&amp; Social Constructionism</a:t>
            </a:r>
            <a:endParaRPr lang="en-US" sz="1400" dirty="0"/>
          </a:p>
        </p:txBody>
      </p:sp>
      <p:sp>
        <p:nvSpPr>
          <p:cNvPr id="8" name="Subtitle 3"/>
          <p:cNvSpPr txBox="1">
            <a:spLocks/>
          </p:cNvSpPr>
          <p:nvPr/>
        </p:nvSpPr>
        <p:spPr>
          <a:xfrm>
            <a:off x="283028" y="1891105"/>
            <a:ext cx="8403772" cy="4407467"/>
          </a:xfrm>
          <a:prstGeom prst="rect">
            <a:avLst/>
          </a:prstGeom>
        </p:spPr>
        <p:txBody>
          <a:bodyPr>
            <a:noAutofit/>
          </a:bodyPr>
          <a:lstStyle>
            <a:lvl1pPr marL="129478" indent="-129478" algn="l" rtl="0" eaLnBrk="1" latinLnBrk="0" hangingPunct="1">
              <a:spcBef>
                <a:spcPts val="225"/>
              </a:spcBef>
              <a:spcAft>
                <a:spcPts val="0"/>
              </a:spcAft>
              <a:buClrTx/>
              <a:buSzPct val="100000"/>
              <a:buFont typeface="+mj-lt"/>
              <a:buAutoNum type="arabicPeriod"/>
              <a:defRPr kumimoji="0" sz="900" kern="1200">
                <a:solidFill>
                  <a:schemeClr val="tx1"/>
                </a:solidFill>
                <a:latin typeface="+mn-lt"/>
                <a:ea typeface="+mn-ea"/>
                <a:cs typeface="+mn-cs"/>
              </a:defRPr>
            </a:lvl1pPr>
            <a:lvl2pPr marL="349749" indent="-128585" algn="l" rtl="0" eaLnBrk="1" latinLnBrk="0" hangingPunct="1">
              <a:spcBef>
                <a:spcPts val="182"/>
              </a:spcBef>
              <a:buClrTx/>
              <a:buFont typeface="Wingdings" panose="05000000000000000000" pitchFamily="2" charset="2"/>
              <a:buChar char="§"/>
              <a:defRPr kumimoji="0" sz="788" kern="1200">
                <a:solidFill>
                  <a:schemeClr val="tx1"/>
                </a:solidFill>
                <a:latin typeface="+mn-lt"/>
                <a:ea typeface="+mn-ea"/>
                <a:cs typeface="+mn-cs"/>
              </a:defRPr>
            </a:lvl2pPr>
            <a:lvl3pPr marL="483477" indent="-128585" algn="l" rtl="0" eaLnBrk="1" latinLnBrk="0" hangingPunct="1">
              <a:spcBef>
                <a:spcPts val="197"/>
              </a:spcBef>
              <a:buClrTx/>
              <a:buSzPct val="100000"/>
              <a:buFont typeface="Courier New" panose="02070309020205020404" pitchFamily="49" charset="0"/>
              <a:buChar char="o"/>
              <a:defRPr kumimoji="0" sz="675" kern="1200">
                <a:solidFill>
                  <a:schemeClr val="tx1"/>
                </a:solidFill>
                <a:latin typeface="+mn-lt"/>
                <a:ea typeface="+mn-ea"/>
                <a:cs typeface="+mn-cs"/>
              </a:defRPr>
            </a:lvl3pPr>
            <a:lvl4pPr marL="642921" indent="-128585" algn="l" rtl="0" eaLnBrk="1" latinLnBrk="0" hangingPunct="1">
              <a:spcBef>
                <a:spcPts val="197"/>
              </a:spcBef>
              <a:buClrTx/>
              <a:buFont typeface="Wingdings 2"/>
              <a:buChar char=""/>
              <a:defRPr kumimoji="0" sz="619" kern="1200">
                <a:solidFill>
                  <a:schemeClr val="tx1"/>
                </a:solidFill>
                <a:latin typeface="+mn-lt"/>
                <a:ea typeface="+mn-ea"/>
                <a:cs typeface="+mn-cs"/>
              </a:defRPr>
            </a:lvl4pPr>
            <a:lvl5pPr marL="771506" indent="-128585" algn="l" rtl="0" eaLnBrk="1" latinLnBrk="0" hangingPunct="1">
              <a:spcBef>
                <a:spcPts val="197"/>
              </a:spcBef>
              <a:buClrTx/>
              <a:buFont typeface="Wingdings" panose="05000000000000000000" pitchFamily="2" charset="2"/>
              <a:buChar char="ü"/>
              <a:defRPr kumimoji="0" sz="619" kern="1200">
                <a:solidFill>
                  <a:schemeClr val="tx1"/>
                </a:solidFill>
                <a:latin typeface="+mn-lt"/>
                <a:ea typeface="+mn-ea"/>
                <a:cs typeface="+mn-cs"/>
              </a:defRPr>
            </a:lvl5pPr>
            <a:lvl6pPr marL="900090" indent="-128585" algn="l" rtl="0" eaLnBrk="1" latinLnBrk="0" hangingPunct="1">
              <a:spcBef>
                <a:spcPts val="197"/>
              </a:spcBef>
              <a:buClr>
                <a:schemeClr val="accent3"/>
              </a:buClr>
              <a:buFont typeface="Wingdings 2"/>
              <a:buChar char=""/>
              <a:defRPr kumimoji="0" sz="1013" kern="1200">
                <a:solidFill>
                  <a:schemeClr val="tx1"/>
                </a:solidFill>
                <a:latin typeface="+mn-lt"/>
                <a:ea typeface="+mn-ea"/>
                <a:cs typeface="+mn-cs"/>
              </a:defRPr>
            </a:lvl6pPr>
            <a:lvl7pPr marL="1028675" indent="-128585" algn="l" rtl="0" eaLnBrk="1" latinLnBrk="0" hangingPunct="1">
              <a:spcBef>
                <a:spcPts val="197"/>
              </a:spcBef>
              <a:buClr>
                <a:schemeClr val="accent3"/>
              </a:buClr>
              <a:buFont typeface="Wingdings 2"/>
              <a:buChar char=""/>
              <a:defRPr kumimoji="0" sz="900" kern="1200">
                <a:solidFill>
                  <a:schemeClr val="tx1"/>
                </a:solidFill>
                <a:latin typeface="+mn-lt"/>
                <a:ea typeface="+mn-ea"/>
                <a:cs typeface="+mn-cs"/>
              </a:defRPr>
            </a:lvl7pPr>
            <a:lvl8pPr marL="1157259" indent="-128585" algn="l" rtl="0" eaLnBrk="1" latinLnBrk="0" hangingPunct="1">
              <a:spcBef>
                <a:spcPts val="197"/>
              </a:spcBef>
              <a:buClr>
                <a:schemeClr val="accent3"/>
              </a:buClr>
              <a:buFont typeface="Wingdings 2"/>
              <a:buChar char=""/>
              <a:defRPr kumimoji="0" sz="900" kern="1200">
                <a:solidFill>
                  <a:schemeClr val="tx1"/>
                </a:solidFill>
                <a:latin typeface="+mn-lt"/>
                <a:ea typeface="+mn-ea"/>
                <a:cs typeface="+mn-cs"/>
              </a:defRPr>
            </a:lvl8pPr>
            <a:lvl9pPr marL="1285843" indent="-128585" algn="l" rtl="0" eaLnBrk="1" latinLnBrk="0" hangingPunct="1">
              <a:spcBef>
                <a:spcPts val="197"/>
              </a:spcBef>
              <a:buClr>
                <a:schemeClr val="accent3"/>
              </a:buClr>
              <a:buFont typeface="Wingdings 2"/>
              <a:buChar char=""/>
              <a:defRPr kumimoji="0" sz="900" kern="1200" baseline="0">
                <a:solidFill>
                  <a:schemeClr val="tx1"/>
                </a:solidFill>
                <a:latin typeface="+mn-lt"/>
                <a:ea typeface="+mn-ea"/>
                <a:cs typeface="+mn-cs"/>
              </a:defRPr>
            </a:lvl9pPr>
            <a:extLst/>
          </a:lstStyle>
          <a:p>
            <a:pPr marL="0" marR="0" lvl="0" indent="0" algn="ctr" defTabSz="914400" rtl="0" eaLnBrk="1" fontAlgn="auto" latinLnBrk="0" hangingPunct="1">
              <a:lnSpc>
                <a:spcPct val="100000"/>
              </a:lnSpc>
              <a:spcBef>
                <a:spcPts val="0"/>
              </a:spcBef>
              <a:spcAft>
                <a:spcPts val="1200"/>
              </a:spcAft>
              <a:buClrTx/>
              <a:buSzPct val="100000"/>
              <a:buFont typeface="+mj-lt"/>
              <a:buNone/>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mn-cs"/>
              </a:rPr>
              <a:t>   </a:t>
            </a:r>
          </a:p>
          <a:p>
            <a:pPr marL="804862" marR="0" lvl="0" indent="-342900" algn="just" defTabSz="914400" rtl="0" eaLnBrk="1" fontAlgn="auto" latinLnBrk="0" hangingPunct="1">
              <a:lnSpc>
                <a:spcPct val="100000"/>
              </a:lnSpc>
              <a:spcBef>
                <a:spcPts val="0"/>
              </a:spcBef>
              <a:spcAft>
                <a:spcPts val="1200"/>
              </a:spcAft>
              <a:buClrTx/>
              <a:buSzPct val="100000"/>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behave and feel in a manner consistent with our beliefs.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Believing is Seeing!”</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804862" marR="0" lvl="0" indent="-342900" algn="just" defTabSz="914400" rtl="0" eaLnBrk="1" fontAlgn="auto" latinLnBrk="0" hangingPunct="1">
              <a:lnSpc>
                <a:spcPct val="100000"/>
              </a:lnSpc>
              <a:spcBef>
                <a:spcPts val="0"/>
              </a:spcBef>
              <a:spcAft>
                <a:spcPts val="1200"/>
              </a:spcAft>
              <a:buClrTx/>
              <a:buSzPct val="100000"/>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Others react to our actions which, in turn, reaffirms our beliefs about how to act.</a:t>
            </a:r>
          </a:p>
          <a:p>
            <a:pPr marL="804862" marR="0" lvl="0" indent="-342900" algn="just" defTabSz="914400" rtl="0" eaLnBrk="1" fontAlgn="auto" latinLnBrk="0" hangingPunct="1">
              <a:lnSpc>
                <a:spcPct val="100000"/>
              </a:lnSpc>
              <a:spcBef>
                <a:spcPts val="0"/>
              </a:spcBef>
              <a:spcAft>
                <a:spcPts val="1200"/>
              </a:spcAft>
              <a:buClrTx/>
              <a:buSzPct val="100000"/>
              <a:buFont typeface="+mj-lt"/>
              <a:buAutoNum type="arabicPeriod" startAt="3"/>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part, we drive the behavior and emotions of others in order to obtain the very reactions that reaffirm our own belief systems.</a:t>
            </a:r>
          </a:p>
          <a:p>
            <a:pPr marL="804862" marR="0" lvl="0" indent="-342900" algn="just" defTabSz="914400" rtl="0" eaLnBrk="1" fontAlgn="auto" latinLnBrk="0" hangingPunct="1">
              <a:lnSpc>
                <a:spcPct val="100000"/>
              </a:lnSpc>
              <a:spcBef>
                <a:spcPts val="0"/>
              </a:spcBef>
              <a:spcAft>
                <a:spcPts val="1200"/>
              </a:spcAft>
              <a:buClrTx/>
              <a:buSzPct val="100000"/>
              <a:buFont typeface="+mj-lt"/>
              <a:buAutoNum type="arabicPeriod" startAt="3"/>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Together, we create constructs and shared imaginings called patterns and structures, such as roles, rules, alliances, collusions, legacies and myths. These help us organize and operationalize social functions. These acquire purpose, meaning and power. </a:t>
            </a:r>
          </a:p>
          <a:p>
            <a:pPr marL="804862" marR="0" lvl="0" indent="-342900" algn="just" defTabSz="914400" rtl="0" eaLnBrk="1" fontAlgn="auto" latinLnBrk="0" hangingPunct="1">
              <a:lnSpc>
                <a:spcPct val="100000"/>
              </a:lnSpc>
              <a:spcBef>
                <a:spcPts val="0"/>
              </a:spcBef>
              <a:spcAft>
                <a:spcPts val="1200"/>
              </a:spcAft>
              <a:buClrTx/>
              <a:buSzPct val="100000"/>
              <a:buFont typeface="+mj-lt"/>
              <a:buAutoNum type="arabicPeriod" startAt="3"/>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 psychological symptoms, syndromes and ‘presenting problems’ emerge as social constructs that must be unbalanced and redefined in order for change and growth to occur.</a:t>
            </a:r>
          </a:p>
          <a:p>
            <a:pPr marL="1618327" marR="0" lvl="8" indent="0" algn="just" defTabSz="914400" rtl="0" eaLnBrk="1" fontAlgn="auto" latinLnBrk="0" hangingPunct="1">
              <a:lnSpc>
                <a:spcPct val="100000"/>
              </a:lnSpc>
              <a:spcBef>
                <a:spcPts val="0"/>
              </a:spcBef>
              <a:spcAft>
                <a:spcPts val="1200"/>
              </a:spcAft>
              <a:buClr>
                <a:srgbClr val="EB641B"/>
              </a:buClr>
              <a:buSzTx/>
              <a:buFont typeface="Wingdings 2"/>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804862" marR="0" lvl="0" indent="-342900" algn="just" defTabSz="914400" rtl="0" eaLnBrk="1" fontAlgn="auto" latinLnBrk="0" hangingPunct="1">
              <a:lnSpc>
                <a:spcPct val="100000"/>
              </a:lnSpc>
              <a:spcBef>
                <a:spcPts val="0"/>
              </a:spcBef>
              <a:spcAft>
                <a:spcPts val="1200"/>
              </a:spcAft>
              <a:buClrTx/>
              <a:buSzPct val="100000"/>
              <a:buFont typeface="+mj-lt"/>
              <a:buAutoNum type="arabicPeriod" startAt="3"/>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61962" marR="0" lvl="0" indent="0" algn="just" defTabSz="914400" rtl="0" eaLnBrk="1" fontAlgn="auto" latinLnBrk="0" hangingPunct="1">
              <a:lnSpc>
                <a:spcPct val="100000"/>
              </a:lnSpc>
              <a:spcBef>
                <a:spcPts val="0"/>
              </a:spcBef>
              <a:spcAft>
                <a:spcPts val="1200"/>
              </a:spcAft>
              <a:buClrTx/>
              <a:buSzPct val="100000"/>
              <a:buFont typeface="+mj-lt"/>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804862" marR="0" lvl="0" indent="-342900" algn="just" defTabSz="914400" rtl="0" eaLnBrk="1" fontAlgn="auto" latinLnBrk="0" hangingPunct="1">
              <a:lnSpc>
                <a:spcPct val="100000"/>
              </a:lnSpc>
              <a:spcBef>
                <a:spcPts val="0"/>
              </a:spcBef>
              <a:spcAft>
                <a:spcPts val="1200"/>
              </a:spcAft>
              <a:buClrTx/>
              <a:buSzPct val="100000"/>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9814256"/>
      </p:ext>
    </p:extLst>
  </p:cSld>
  <p:clrMapOvr>
    <a:masterClrMapping/>
  </p:clrMapOvr>
  <mc:AlternateContent xmlns:mc="http://schemas.openxmlformats.org/markup-compatibility/2006" xmlns:p14="http://schemas.microsoft.com/office/powerpoint/2010/main">
    <mc:Choice Requires="p14">
      <p:transition spd="slow" p14:dur="1250" advClick="0" advTm="80000">
        <p14:switch dir="r"/>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7BD1A4-59F1-475A-A713-EEE3896905AC}"/>
              </a:ext>
            </a:extLst>
          </p:cNvPr>
          <p:cNvSpPr>
            <a:spLocks noGrp="1"/>
          </p:cNvSpPr>
          <p:nvPr>
            <p:ph idx="1"/>
          </p:nvPr>
        </p:nvSpPr>
        <p:spPr>
          <a:xfrm>
            <a:off x="337374" y="1540884"/>
            <a:ext cx="8469252" cy="4525963"/>
          </a:xfrm>
        </p:spPr>
        <p:txBody>
          <a:bodyPr>
            <a:normAutofit/>
          </a:bodyPr>
          <a:lstStyle/>
          <a:p>
            <a:pPr marL="228600" indent="-228600" algn="just">
              <a:spcBef>
                <a:spcPts val="0"/>
              </a:spcBef>
              <a:spcAft>
                <a:spcPts val="600"/>
              </a:spcAft>
            </a:pPr>
            <a:r>
              <a:rPr lang="en-US" sz="1400" dirty="0"/>
              <a:t>Narratives reinforce our preferred interpretation of reality</a:t>
            </a:r>
          </a:p>
          <a:p>
            <a:pPr marL="448871" lvl="1" indent="-228600" algn="just">
              <a:spcBef>
                <a:spcPts val="0"/>
              </a:spcBef>
              <a:spcAft>
                <a:spcPts val="600"/>
              </a:spcAft>
            </a:pPr>
            <a:r>
              <a:rPr lang="en-US" sz="1200" dirty="0"/>
              <a:t>thematic   </a:t>
            </a:r>
          </a:p>
          <a:p>
            <a:pPr marL="448871" lvl="1" indent="-228600" algn="just">
              <a:spcBef>
                <a:spcPts val="0"/>
              </a:spcBef>
              <a:spcAft>
                <a:spcPts val="600"/>
              </a:spcAft>
            </a:pPr>
            <a:r>
              <a:rPr lang="en-US" sz="1200" dirty="0"/>
              <a:t>reaffirming</a:t>
            </a:r>
          </a:p>
          <a:p>
            <a:pPr marL="448871" lvl="1" indent="-228600" algn="just">
              <a:spcBef>
                <a:spcPts val="0"/>
              </a:spcBef>
              <a:spcAft>
                <a:spcPts val="1800"/>
              </a:spcAft>
            </a:pPr>
            <a:r>
              <a:rPr lang="en-US" sz="1200" dirty="0"/>
              <a:t>reconcile self-concept and self-ideal</a:t>
            </a:r>
          </a:p>
          <a:p>
            <a:pPr marL="228600" indent="-228600" algn="just">
              <a:spcBef>
                <a:spcPts val="0"/>
              </a:spcBef>
              <a:spcAft>
                <a:spcPts val="600"/>
              </a:spcAft>
            </a:pPr>
            <a:r>
              <a:rPr lang="en-US" sz="1400" dirty="0"/>
              <a:t>Membership groups create shared cognitive distortions</a:t>
            </a:r>
          </a:p>
          <a:p>
            <a:pPr marL="448871" lvl="1" indent="-228600" algn="just">
              <a:spcBef>
                <a:spcPts val="0"/>
              </a:spcBef>
              <a:spcAft>
                <a:spcPts val="600"/>
              </a:spcAft>
            </a:pPr>
            <a:r>
              <a:rPr lang="en-US" sz="1200" dirty="0"/>
              <a:t>amplify</a:t>
            </a:r>
          </a:p>
          <a:p>
            <a:pPr marL="448871" lvl="1" indent="-228600" algn="just">
              <a:spcBef>
                <a:spcPts val="0"/>
              </a:spcBef>
              <a:spcAft>
                <a:spcPts val="600"/>
              </a:spcAft>
            </a:pPr>
            <a:r>
              <a:rPr lang="en-US" sz="1200" dirty="0"/>
              <a:t>add solidity, resiliency and duration</a:t>
            </a:r>
          </a:p>
          <a:p>
            <a:pPr marL="448871" lvl="1" indent="-228600" algn="just">
              <a:spcBef>
                <a:spcPts val="0"/>
              </a:spcBef>
              <a:spcAft>
                <a:spcPts val="600"/>
              </a:spcAft>
            </a:pPr>
            <a:r>
              <a:rPr lang="en-US" sz="1200" dirty="0"/>
              <a:t>create intimacy, affinity and mutual dependency/co-dependency</a:t>
            </a:r>
          </a:p>
          <a:p>
            <a:pPr marL="448871" lvl="1" indent="-228600" algn="just">
              <a:spcBef>
                <a:spcPts val="0"/>
              </a:spcBef>
              <a:spcAft>
                <a:spcPts val="600"/>
              </a:spcAft>
            </a:pPr>
            <a:r>
              <a:rPr lang="en-US" sz="1200" dirty="0">
                <a:solidFill>
                  <a:prstClr val="black"/>
                </a:solidFill>
              </a:rPr>
              <a:t>increase resistance </a:t>
            </a:r>
            <a:r>
              <a:rPr lang="en-US" sz="1200" dirty="0"/>
              <a:t>to change</a:t>
            </a:r>
            <a:endParaRPr lang="en-US" sz="1100" dirty="0"/>
          </a:p>
          <a:p>
            <a:pPr marL="220271" lvl="1" indent="0">
              <a:buNone/>
            </a:pPr>
            <a:endParaRPr lang="en-US" sz="1288" dirty="0"/>
          </a:p>
          <a:p>
            <a:pPr marL="342900" lvl="1" indent="-342900">
              <a:buAutoNum type="arabicPeriod" startAt="2"/>
            </a:pPr>
            <a:endParaRPr lang="en-US" sz="1400" dirty="0"/>
          </a:p>
          <a:p>
            <a:pPr marL="221164" lvl="1" indent="0">
              <a:buNone/>
            </a:pPr>
            <a:endParaRPr lang="en-US" sz="800" dirty="0"/>
          </a:p>
          <a:p>
            <a:pPr marL="221164" lvl="1" indent="0">
              <a:buNone/>
            </a:pPr>
            <a:endParaRPr lang="en-US" sz="800" dirty="0"/>
          </a:p>
          <a:p>
            <a:pPr lvl="1"/>
            <a:endParaRPr lang="en-US" sz="800" dirty="0"/>
          </a:p>
          <a:p>
            <a:pPr lvl="1"/>
            <a:endParaRPr lang="en-US" sz="800" dirty="0"/>
          </a:p>
        </p:txBody>
      </p:sp>
      <p:sp>
        <p:nvSpPr>
          <p:cNvPr id="3" name="Slide Number Placeholder 2">
            <a:extLst>
              <a:ext uri="{FF2B5EF4-FFF2-40B4-BE49-F238E27FC236}">
                <a16:creationId xmlns:a16="http://schemas.microsoft.com/office/drawing/2014/main" id="{FCC6634E-6A0A-48A9-BA91-6F3BC2B4FFBD}"/>
              </a:ext>
            </a:extLst>
          </p:cNvPr>
          <p:cNvSpPr>
            <a:spLocks noGrp="1"/>
          </p:cNvSpPr>
          <p:nvPr>
            <p:ph type="sldNum" sz="quarter" idx="12"/>
          </p:nvPr>
        </p:nvSpPr>
        <p:spPr>
          <a:xfrm>
            <a:off x="8647272" y="6190238"/>
            <a:ext cx="36576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74B7C159-4148-4EA6-A3AA-B7E4361BA1CA}"/>
              </a:ext>
            </a:extLst>
          </p:cNvPr>
          <p:cNvSpPr>
            <a:spLocks noGrp="1"/>
          </p:cNvSpPr>
          <p:nvPr>
            <p:ph type="title"/>
          </p:nvPr>
        </p:nvSpPr>
        <p:spPr>
          <a:xfrm>
            <a:off x="457200" y="302637"/>
            <a:ext cx="8229600" cy="1143000"/>
          </a:xfrm>
        </p:spPr>
        <p:txBody>
          <a:bodyPr>
            <a:normAutofit/>
          </a:bodyPr>
          <a:lstStyle/>
          <a:p>
            <a:r>
              <a:rPr lang="en-US" sz="2800" dirty="0"/>
              <a:t>How Narratives Works</a:t>
            </a:r>
          </a:p>
        </p:txBody>
      </p:sp>
      <p:graphicFrame>
        <p:nvGraphicFramePr>
          <p:cNvPr id="5" name="Diagram 4">
            <a:extLst>
              <a:ext uri="{FF2B5EF4-FFF2-40B4-BE49-F238E27FC236}">
                <a16:creationId xmlns:a16="http://schemas.microsoft.com/office/drawing/2014/main" id="{EB06CB9D-892B-4B7B-B5B0-9CD837F0A786}"/>
              </a:ext>
            </a:extLst>
          </p:cNvPr>
          <p:cNvGraphicFramePr/>
          <p:nvPr>
            <p:extLst>
              <p:ext uri="{D42A27DB-BD31-4B8C-83A1-F6EECF244321}">
                <p14:modId xmlns:p14="http://schemas.microsoft.com/office/powerpoint/2010/main" val="1574563959"/>
              </p:ext>
            </p:extLst>
          </p:nvPr>
        </p:nvGraphicFramePr>
        <p:xfrm>
          <a:off x="5188327" y="3120694"/>
          <a:ext cx="3338286" cy="29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Connector: Curved 9">
            <a:extLst>
              <a:ext uri="{FF2B5EF4-FFF2-40B4-BE49-F238E27FC236}">
                <a16:creationId xmlns:a16="http://schemas.microsoft.com/office/drawing/2014/main" id="{B4271FAA-84F5-40D2-80E9-3E30BCB65C91}"/>
              </a:ext>
            </a:extLst>
          </p:cNvPr>
          <p:cNvCxnSpPr>
            <a:cxnSpLocks/>
          </p:cNvCxnSpPr>
          <p:nvPr/>
        </p:nvCxnSpPr>
        <p:spPr>
          <a:xfrm>
            <a:off x="4305022" y="4440259"/>
            <a:ext cx="2552448" cy="365347"/>
          </a:xfrm>
          <a:prstGeom prst="curved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AE612EBC-8396-491B-8F0E-D50C354AD2FE}"/>
              </a:ext>
            </a:extLst>
          </p:cNvPr>
          <p:cNvSpPr/>
          <p:nvPr/>
        </p:nvSpPr>
        <p:spPr>
          <a:xfrm>
            <a:off x="531174" y="4310231"/>
            <a:ext cx="3847027" cy="882293"/>
          </a:xfrm>
          <a:prstGeom prst="rect">
            <a:avLst/>
          </a:prstGeom>
        </p:spPr>
        <p:txBody>
          <a:bodyPr wrap="square">
            <a:spAutoFit/>
          </a:bodyPr>
          <a:lstStyle/>
          <a:p>
            <a:pPr lvl="0" algn="ctr">
              <a:spcAft>
                <a:spcPts val="400"/>
              </a:spcAft>
              <a:defRPr/>
            </a:pPr>
            <a:r>
              <a:rPr lang="en-US" sz="1200" dirty="0">
                <a:solidFill>
                  <a:prstClr val="black"/>
                </a:solidFill>
                <a:latin typeface="Times New Roman"/>
              </a:rPr>
              <a:t>“</a:t>
            </a:r>
            <a:r>
              <a:rPr lang="en-US" sz="1200" dirty="0">
                <a:solidFill>
                  <a:prstClr val="black"/>
                </a:solidFill>
              </a:rPr>
              <a:t>Shared” cognitive-distortions are sections of an inter-woven narrative or shared imagining. </a:t>
            </a:r>
          </a:p>
          <a:p>
            <a:pPr lvl="0" algn="ctr">
              <a:spcAft>
                <a:spcPts val="400"/>
              </a:spcAft>
              <a:defRPr/>
            </a:pPr>
            <a:r>
              <a:rPr lang="en-US" sz="1200" dirty="0">
                <a:solidFill>
                  <a:prstClr val="black"/>
                </a:solidFill>
              </a:rPr>
              <a:t>For example: Dad, Joe, and Joe’s friend each hold a similar belief or cognitive-distortion about women</a:t>
            </a:r>
            <a:endParaRPr kumimoji="0" lang="en-US" sz="12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232608212"/>
      </p:ext>
    </p:extLst>
  </p:cSld>
  <p:clrMapOvr>
    <a:masterClrMapping/>
  </p:clrMapOvr>
  <mc:AlternateContent xmlns:mc="http://schemas.openxmlformats.org/markup-compatibility/2006" xmlns:p14="http://schemas.microsoft.com/office/powerpoint/2010/main">
    <mc:Choice Requires="p14">
      <p:transition spd="slow" p14:dur="1200" advClick="0" advTm="80000">
        <p14:prism dir="u"/>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750"/>
                                        <p:tgtEl>
                                          <p:spTgt spid="12"/>
                                        </p:tgtEl>
                                      </p:cBhvr>
                                    </p:animEffect>
                                    <p:anim calcmode="lin" valueType="num">
                                      <p:cBhvr>
                                        <p:cTn id="22" dur="750" fill="hold"/>
                                        <p:tgtEl>
                                          <p:spTgt spid="12"/>
                                        </p:tgtEl>
                                        <p:attrNameLst>
                                          <p:attrName>ppt_x</p:attrName>
                                        </p:attrNameLst>
                                      </p:cBhvr>
                                      <p:tavLst>
                                        <p:tav tm="0">
                                          <p:val>
                                            <p:strVal val="#ppt_x"/>
                                          </p:val>
                                        </p:tav>
                                        <p:tav tm="100000">
                                          <p:val>
                                            <p:strVal val="#ppt_x"/>
                                          </p:val>
                                        </p:tav>
                                      </p:tavLst>
                                    </p:anim>
                                    <p:anim calcmode="lin" valueType="num">
                                      <p:cBhvr>
                                        <p:cTn id="23" dur="75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50"/>
                                        <p:tgtEl>
                                          <p:spTgt spid="10"/>
                                        </p:tgtEl>
                                      </p:cBhvr>
                                    </p:animEffect>
                                    <p:anim calcmode="lin" valueType="num">
                                      <p:cBhvr>
                                        <p:cTn id="27" dur="750" fill="hold"/>
                                        <p:tgtEl>
                                          <p:spTgt spid="10"/>
                                        </p:tgtEl>
                                        <p:attrNameLst>
                                          <p:attrName>ppt_x</p:attrName>
                                        </p:attrNameLst>
                                      </p:cBhvr>
                                      <p:tavLst>
                                        <p:tav tm="0">
                                          <p:val>
                                            <p:strVal val="#ppt_x"/>
                                          </p:val>
                                        </p:tav>
                                        <p:tav tm="100000">
                                          <p:val>
                                            <p:strVal val="#ppt_x"/>
                                          </p:val>
                                        </p:tav>
                                      </p:tavLst>
                                    </p:anim>
                                    <p:anim calcmode="lin" valueType="num">
                                      <p:cBhvr>
                                        <p:cTn id="28" dur="75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50"/>
                                        <p:tgtEl>
                                          <p:spTgt spid="5"/>
                                        </p:tgtEl>
                                      </p:cBhvr>
                                    </p:animEffect>
                                    <p:anim calcmode="lin" valueType="num">
                                      <p:cBhvr>
                                        <p:cTn id="32" dur="750" fill="hold"/>
                                        <p:tgtEl>
                                          <p:spTgt spid="5"/>
                                        </p:tgtEl>
                                        <p:attrNameLst>
                                          <p:attrName>ppt_x</p:attrName>
                                        </p:attrNameLst>
                                      </p:cBhvr>
                                      <p:tavLst>
                                        <p:tav tm="0">
                                          <p:val>
                                            <p:strVal val="#ppt_x"/>
                                          </p:val>
                                        </p:tav>
                                        <p:tav tm="100000">
                                          <p:val>
                                            <p:strVal val="#ppt_x"/>
                                          </p:val>
                                        </p:tav>
                                      </p:tavLst>
                                    </p:anim>
                                    <p:anim calcmode="lin" valueType="num">
                                      <p:cBhvr>
                                        <p:cTn id="33"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CF414-771B-426F-A555-74FE0BF0A5B0}"/>
              </a:ext>
            </a:extLst>
          </p:cNvPr>
          <p:cNvSpPr>
            <a:spLocks noGrp="1"/>
          </p:cNvSpPr>
          <p:nvPr>
            <p:ph idx="1"/>
          </p:nvPr>
        </p:nvSpPr>
        <p:spPr>
          <a:xfrm>
            <a:off x="457199" y="1575681"/>
            <a:ext cx="8312671" cy="4525963"/>
          </a:xfrm>
        </p:spPr>
        <p:txBody>
          <a:bodyPr>
            <a:normAutofit lnSpcReduction="10000"/>
          </a:bodyPr>
          <a:lstStyle/>
          <a:p>
            <a:pPr marL="515938" indent="-284163">
              <a:spcBef>
                <a:spcPts val="0"/>
              </a:spcBef>
              <a:spcAft>
                <a:spcPts val="600"/>
              </a:spcAft>
              <a:defRPr/>
            </a:pPr>
            <a:r>
              <a:rPr lang="en-US" sz="1400" dirty="0"/>
              <a:t>Cognitive Distortions</a:t>
            </a:r>
          </a:p>
          <a:p>
            <a:pPr marL="974725" indent="-285750">
              <a:spcBef>
                <a:spcPts val="0"/>
              </a:spcBef>
              <a:spcAft>
                <a:spcPts val="600"/>
              </a:spcAft>
              <a:buFont typeface="Wingdings" panose="05000000000000000000" pitchFamily="2" charset="2"/>
              <a:buChar char="§"/>
              <a:tabLst>
                <a:tab pos="573088" algn="l"/>
              </a:tabLst>
              <a:defRPr/>
            </a:pPr>
            <a:r>
              <a:rPr lang="en-US" sz="1400" dirty="0">
                <a:solidFill>
                  <a:prstClr val="black"/>
                </a:solidFill>
              </a:rPr>
              <a:t>Mistaken (Erroneous) Beliefs: Bernard Shulman, MD (1973); 6 categories based on Adler’s work;</a:t>
            </a:r>
          </a:p>
          <a:p>
            <a:pPr marL="974725" indent="-285750">
              <a:spcBef>
                <a:spcPts val="0"/>
              </a:spcBef>
              <a:spcAft>
                <a:spcPts val="600"/>
              </a:spcAft>
              <a:buFont typeface="Wingdings" panose="05000000000000000000" pitchFamily="2" charset="2"/>
              <a:buChar char="§"/>
              <a:tabLst>
                <a:tab pos="573088" algn="l"/>
              </a:tabLst>
              <a:defRPr/>
            </a:pPr>
            <a:r>
              <a:rPr lang="en-US" sz="1400" dirty="0">
                <a:solidFill>
                  <a:prstClr val="black"/>
                </a:solidFill>
              </a:rPr>
              <a:t>Irrational Beliefs: Neo-Adlerian Albert Ellis (REBT);</a:t>
            </a:r>
          </a:p>
          <a:p>
            <a:pPr marL="974725" indent="-285750">
              <a:spcBef>
                <a:spcPts val="0"/>
              </a:spcBef>
              <a:spcAft>
                <a:spcPts val="1200"/>
              </a:spcAft>
              <a:buFont typeface="Wingdings" panose="05000000000000000000" pitchFamily="2" charset="2"/>
              <a:buChar char="§"/>
              <a:tabLst>
                <a:tab pos="573088" algn="l"/>
              </a:tabLst>
              <a:defRPr/>
            </a:pPr>
            <a:r>
              <a:rPr lang="en-US" sz="1400" dirty="0">
                <a:solidFill>
                  <a:prstClr val="black"/>
                </a:solidFill>
              </a:rPr>
              <a:t>Cognitive Distortions: </a:t>
            </a:r>
            <a:r>
              <a:rPr lang="en-US" sz="1400" dirty="0">
                <a:solidFill>
                  <a:prstClr val="black"/>
                </a:solidFill>
                <a:latin typeface="Times New Roman" panose="02020603050405020304" pitchFamily="18" charset="0"/>
                <a:cs typeface="Times New Roman" panose="02020603050405020304" pitchFamily="18" charset="0"/>
              </a:rPr>
              <a:t>Neo-Freudians Aaron Beck and David Burns;</a:t>
            </a:r>
            <a:endParaRPr lang="en-US" sz="1400" dirty="0"/>
          </a:p>
          <a:p>
            <a:pPr marL="515938" indent="-284163" algn="just" defTabSz="515938">
              <a:spcBef>
                <a:spcPts val="0"/>
              </a:spcBef>
              <a:spcAft>
                <a:spcPts val="600"/>
              </a:spcAft>
              <a:buAutoNum type="arabicPeriod" startAt="2"/>
            </a:pPr>
            <a:r>
              <a:rPr lang="en-US" sz="1400" dirty="0"/>
              <a:t>Shared Cognitive Distortions</a:t>
            </a:r>
          </a:p>
          <a:p>
            <a:pPr marL="973138" lvl="2" indent="-284163" algn="just" defTabSz="515938">
              <a:spcBef>
                <a:spcPts val="0"/>
              </a:spcBef>
              <a:spcAft>
                <a:spcPts val="600"/>
              </a:spcAft>
              <a:buFont typeface="Wingdings" panose="05000000000000000000" pitchFamily="2" charset="2"/>
              <a:buChar char="§"/>
            </a:pPr>
            <a:r>
              <a:rPr lang="en-US" sz="1400" dirty="0" err="1">
                <a:solidFill>
                  <a:prstClr val="black"/>
                </a:solidFill>
                <a:latin typeface="Times New Roman" panose="02020603050405020304" pitchFamily="18" charset="0"/>
                <a:cs typeface="Times New Roman" panose="02020603050405020304" pitchFamily="18" charset="0"/>
              </a:rPr>
              <a:t>Pillari’s</a:t>
            </a:r>
            <a:r>
              <a:rPr lang="en-US" sz="1400" dirty="0">
                <a:solidFill>
                  <a:prstClr val="black"/>
                </a:solidFill>
                <a:latin typeface="Times New Roman" panose="02020603050405020304" pitchFamily="18" charset="0"/>
                <a:cs typeface="Times New Roman" panose="02020603050405020304" pitchFamily="18" charset="0"/>
              </a:rPr>
              <a:t> Family Myths</a:t>
            </a:r>
          </a:p>
          <a:p>
            <a:pPr marL="973138" lvl="2" indent="-284163" algn="just" defTabSz="515938">
              <a:spcBef>
                <a:spcPts val="0"/>
              </a:spcBef>
              <a:spcAft>
                <a:spcPts val="60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Theology</a:t>
            </a:r>
          </a:p>
          <a:p>
            <a:pPr marL="973138" lvl="2" indent="-284163" algn="just" defTabSz="515938">
              <a:spcBef>
                <a:spcPts val="0"/>
              </a:spcBef>
              <a:spcAft>
                <a:spcPts val="60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Nationalism</a:t>
            </a:r>
          </a:p>
          <a:p>
            <a:pPr marL="973138" lvl="2" indent="-284163" algn="just" defTabSz="515938">
              <a:spcBef>
                <a:spcPts val="0"/>
              </a:spcBef>
              <a:spcAft>
                <a:spcPts val="120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Racism</a:t>
            </a:r>
          </a:p>
          <a:p>
            <a:pPr marL="231775" lvl="2" indent="0" algn="just" defTabSz="515938">
              <a:spcBef>
                <a:spcPts val="0"/>
              </a:spcBef>
              <a:spcAft>
                <a:spcPts val="600"/>
              </a:spcAft>
              <a:buNone/>
            </a:pPr>
            <a:r>
              <a:rPr lang="en-US" sz="1400" dirty="0">
                <a:solidFill>
                  <a:prstClr val="black"/>
                </a:solidFill>
                <a:latin typeface="Times New Roman" panose="02020603050405020304" pitchFamily="18" charset="0"/>
                <a:cs typeface="Times New Roman" panose="02020603050405020304" pitchFamily="18" charset="0"/>
              </a:rPr>
              <a:t>More Complex Forms</a:t>
            </a:r>
          </a:p>
          <a:p>
            <a:pPr marL="973138" lvl="2" indent="-284163" algn="just" defTabSz="515938">
              <a:spcBef>
                <a:spcPts val="0"/>
              </a:spcBef>
              <a:spcAft>
                <a:spcPts val="60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Obsessions; Fanaticism</a:t>
            </a:r>
          </a:p>
          <a:p>
            <a:pPr marL="973138" lvl="2" indent="-284163" algn="just" defTabSz="515938">
              <a:spcBef>
                <a:spcPts val="0"/>
              </a:spcBef>
              <a:spcAft>
                <a:spcPts val="60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Delusions, Voices and Hallucinations</a:t>
            </a:r>
          </a:p>
          <a:p>
            <a:pPr marL="973138" lvl="2" indent="-284163" algn="just" defTabSz="515938">
              <a:spcBef>
                <a:spcPts val="0"/>
              </a:spcBef>
              <a:spcAft>
                <a:spcPts val="60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Addiction; Criminality</a:t>
            </a:r>
          </a:p>
          <a:p>
            <a:pPr marL="973138" lvl="2" indent="-284163" algn="just" defTabSz="515938">
              <a:spcBef>
                <a:spcPts val="0"/>
              </a:spcBef>
              <a:spcAft>
                <a:spcPts val="60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Major Mood Disorders (MDD, Bi-Polar)</a:t>
            </a:r>
          </a:p>
          <a:p>
            <a:pPr marL="973138" lvl="2" indent="-284163" algn="just" defTabSz="515938">
              <a:spcBef>
                <a:spcPts val="0"/>
              </a:spcBef>
              <a:spcAft>
                <a:spcPts val="60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Schizophrenias</a:t>
            </a:r>
          </a:p>
          <a:p>
            <a:pPr marL="973138" lvl="2" indent="-284163" algn="just" defTabSz="515938">
              <a:spcBef>
                <a:spcPts val="0"/>
              </a:spcBef>
              <a:spcAft>
                <a:spcPts val="600"/>
              </a:spcAft>
              <a:buFont typeface="Wingdings" panose="05000000000000000000" pitchFamily="2" charset="2"/>
              <a:buChar char="§"/>
            </a:pPr>
            <a:endParaRPr lang="en-US" sz="1400" dirty="0">
              <a:solidFill>
                <a:prstClr val="black"/>
              </a:solidFill>
              <a:latin typeface="Times New Roman" panose="02020603050405020304" pitchFamily="18" charset="0"/>
              <a:cs typeface="Times New Roman" panose="02020603050405020304" pitchFamily="18" charset="0"/>
            </a:endParaRPr>
          </a:p>
          <a:p>
            <a:pPr marL="688975" lvl="2" indent="0" algn="just" defTabSz="515938">
              <a:spcBef>
                <a:spcPts val="0"/>
              </a:spcBef>
              <a:spcAft>
                <a:spcPts val="600"/>
              </a:spcAft>
              <a:buNone/>
            </a:pPr>
            <a:endParaRPr lang="en-US" sz="1400" dirty="0">
              <a:solidFill>
                <a:prstClr val="black"/>
              </a:solidFill>
              <a:latin typeface="Times New Roman" panose="02020603050405020304" pitchFamily="18" charset="0"/>
              <a:cs typeface="Times New Roman" panose="02020603050405020304" pitchFamily="18" charset="0"/>
            </a:endParaRPr>
          </a:p>
          <a:p>
            <a:pPr marL="574675" indent="-342900">
              <a:spcBef>
                <a:spcPts val="0"/>
              </a:spcBef>
              <a:spcAft>
                <a:spcPts val="400"/>
              </a:spcAft>
              <a:tabLst>
                <a:tab pos="573088" algn="l"/>
              </a:tabLst>
              <a:defRPr/>
            </a:pPr>
            <a:endParaRPr lang="en-US" sz="1400" dirty="0">
              <a:solidFill>
                <a:prstClr val="black"/>
              </a:solidFill>
            </a:endParaRPr>
          </a:p>
          <a:p>
            <a:pPr marL="574675" indent="-342900">
              <a:spcBef>
                <a:spcPts val="0"/>
              </a:spcBef>
              <a:spcAft>
                <a:spcPts val="400"/>
              </a:spcAft>
              <a:tabLst>
                <a:tab pos="573088" algn="l"/>
              </a:tabLst>
              <a:defRPr/>
            </a:pPr>
            <a:endParaRPr lang="en-US" sz="1400" dirty="0">
              <a:solidFill>
                <a:prstClr val="black"/>
              </a:solidFill>
            </a:endParaRPr>
          </a:p>
          <a:p>
            <a:pPr marL="574675" indent="-342900">
              <a:spcBef>
                <a:spcPts val="0"/>
              </a:spcBef>
              <a:spcAft>
                <a:spcPts val="400"/>
              </a:spcAft>
              <a:tabLst>
                <a:tab pos="573088" algn="l"/>
              </a:tabLst>
              <a:defRPr/>
            </a:pPr>
            <a:endParaRPr lang="en-US" sz="1400" dirty="0">
              <a:solidFill>
                <a:prstClr val="black"/>
              </a:solidFill>
            </a:endParaRPr>
          </a:p>
          <a:p>
            <a:pPr marL="574675" indent="-342900">
              <a:spcBef>
                <a:spcPts val="0"/>
              </a:spcBef>
              <a:spcAft>
                <a:spcPts val="400"/>
              </a:spcAft>
              <a:tabLst>
                <a:tab pos="573088" algn="l"/>
              </a:tabLst>
              <a:defRPr/>
            </a:pPr>
            <a:endParaRPr lang="en-US" sz="1400" dirty="0">
              <a:solidFill>
                <a:prstClr val="black"/>
              </a:solidFill>
            </a:endParaRPr>
          </a:p>
          <a:p>
            <a:pPr marL="0" indent="0" algn="just">
              <a:spcBef>
                <a:spcPts val="0"/>
              </a:spcBef>
              <a:spcAft>
                <a:spcPts val="1200"/>
              </a:spcAft>
              <a:buNone/>
            </a:pPr>
            <a:endParaRPr lang="en-US" sz="1400" dirty="0"/>
          </a:p>
          <a:p>
            <a:pPr marL="0" indent="0" algn="just">
              <a:spcBef>
                <a:spcPts val="0"/>
              </a:spcBef>
              <a:spcAft>
                <a:spcPts val="1200"/>
              </a:spcAft>
              <a:buNone/>
            </a:pPr>
            <a:endParaRPr lang="en-US" sz="1400" dirty="0"/>
          </a:p>
        </p:txBody>
      </p:sp>
      <p:sp>
        <p:nvSpPr>
          <p:cNvPr id="3" name="Slide Number Placeholder 2">
            <a:extLst>
              <a:ext uri="{FF2B5EF4-FFF2-40B4-BE49-F238E27FC236}">
                <a16:creationId xmlns:a16="http://schemas.microsoft.com/office/drawing/2014/main" id="{751F0E4A-368D-4BBE-9F4B-E427F8C5CE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B9A03078-E1E2-467F-B547-1F1DCB1BF7F2}"/>
              </a:ext>
            </a:extLst>
          </p:cNvPr>
          <p:cNvSpPr>
            <a:spLocks noGrp="1"/>
          </p:cNvSpPr>
          <p:nvPr>
            <p:ph type="title"/>
          </p:nvPr>
        </p:nvSpPr>
        <p:spPr>
          <a:xfrm>
            <a:off x="457199" y="184856"/>
            <a:ext cx="8229600" cy="1143000"/>
          </a:xfrm>
        </p:spPr>
        <p:txBody>
          <a:bodyPr>
            <a:normAutofit/>
          </a:bodyPr>
          <a:lstStyle/>
          <a:p>
            <a:br>
              <a:rPr lang="en-US" sz="2800" dirty="0"/>
            </a:br>
            <a:r>
              <a:rPr lang="en-US" sz="2800" dirty="0"/>
              <a:t>Types of Problem Interpretations</a:t>
            </a:r>
          </a:p>
        </p:txBody>
      </p:sp>
    </p:spTree>
    <p:extLst>
      <p:ext uri="{BB962C8B-B14F-4D97-AF65-F5344CB8AC3E}">
        <p14:creationId xmlns:p14="http://schemas.microsoft.com/office/powerpoint/2010/main" val="1126980"/>
      </p:ext>
    </p:extLst>
  </p:cSld>
  <p:clrMapOvr>
    <a:masterClrMapping/>
  </p:clrMapOvr>
  <mc:AlternateContent xmlns:mc="http://schemas.openxmlformats.org/markup-compatibility/2006" xmlns:p14="http://schemas.microsoft.com/office/powerpoint/2010/main">
    <mc:Choice Requires="p14">
      <p:transition spd="slow" advClick="0" advTm="80000">
        <p14:prism dir="u"/>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chemeClr val="accent2"/>
                                        </p:clrVal>
                                      </p:to>
                                    </p:set>
                                    <p:set>
                                      <p:cBhvr>
                                        <p:cTn id="7" dur="500" fill="hold"/>
                                        <p:tgtEl>
                                          <p:spTgt spid="2">
                                            <p:txEl>
                                              <p:pRg st="0" end="0"/>
                                            </p:txEl>
                                          </p:spTgt>
                                        </p:tgtEl>
                                        <p:attrNameLst>
                                          <p:attrName>fillcolor</p:attrName>
                                        </p:attrNameLst>
                                      </p:cBhvr>
                                      <p:to>
                                        <p:clrVal>
                                          <a:schemeClr val="accent2"/>
                                        </p:clrVal>
                                      </p:to>
                                    </p:set>
                                    <p:set>
                                      <p:cBhvr>
                                        <p:cTn id="8" dur="500" fill="hold"/>
                                        <p:tgtEl>
                                          <p:spTgt spid="2">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
                                            <p:txEl>
                                              <p:pRg st="4" end="4"/>
                                            </p:txEl>
                                          </p:spTgt>
                                        </p:tgtEl>
                                        <p:attrNameLst>
                                          <p:attrName>style.color</p:attrName>
                                        </p:attrNameLst>
                                      </p:cBhvr>
                                      <p:to>
                                        <p:clrVal>
                                          <a:schemeClr val="accent2"/>
                                        </p:clrVal>
                                      </p:to>
                                    </p:set>
                                    <p:set>
                                      <p:cBhvr>
                                        <p:cTn id="13" dur="500" fill="hold"/>
                                        <p:tgtEl>
                                          <p:spTgt spid="2">
                                            <p:txEl>
                                              <p:pRg st="4" end="4"/>
                                            </p:txEl>
                                          </p:spTgt>
                                        </p:tgtEl>
                                        <p:attrNameLst>
                                          <p:attrName>fillcolor</p:attrName>
                                        </p:attrNameLst>
                                      </p:cBhvr>
                                      <p:to>
                                        <p:clrVal>
                                          <a:schemeClr val="accent2"/>
                                        </p:clrVal>
                                      </p:to>
                                    </p:set>
                                    <p:set>
                                      <p:cBhvr>
                                        <p:cTn id="14" dur="500" fill="hold"/>
                                        <p:tgtEl>
                                          <p:spTgt spid="2">
                                            <p:txEl>
                                              <p:pRg st="4" end="4"/>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2">
                                            <p:txEl>
                                              <p:pRg st="9" end="9"/>
                                            </p:txEl>
                                          </p:spTgt>
                                        </p:tgtEl>
                                        <p:attrNameLst>
                                          <p:attrName>style.color</p:attrName>
                                        </p:attrNameLst>
                                      </p:cBhvr>
                                      <p:to>
                                        <p:clrVal>
                                          <a:schemeClr val="accent2"/>
                                        </p:clrVal>
                                      </p:to>
                                    </p:set>
                                    <p:set>
                                      <p:cBhvr>
                                        <p:cTn id="19" dur="500" fill="hold"/>
                                        <p:tgtEl>
                                          <p:spTgt spid="2">
                                            <p:txEl>
                                              <p:pRg st="9" end="9"/>
                                            </p:txEl>
                                          </p:spTgt>
                                        </p:tgtEl>
                                        <p:attrNameLst>
                                          <p:attrName>fillcolor</p:attrName>
                                        </p:attrNameLst>
                                      </p:cBhvr>
                                      <p:to>
                                        <p:clrVal>
                                          <a:schemeClr val="accent2"/>
                                        </p:clrVal>
                                      </p:to>
                                    </p:set>
                                    <p:set>
                                      <p:cBhvr>
                                        <p:cTn id="20" dur="500" fill="hold"/>
                                        <p:tgtEl>
                                          <p:spTgt spid="2">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A24D38-56A6-458D-9E50-4920DD1DCA85}"/>
              </a:ext>
            </a:extLst>
          </p:cNvPr>
          <p:cNvSpPr>
            <a:spLocks noGrp="1"/>
          </p:cNvSpPr>
          <p:nvPr>
            <p:ph type="sldNum" sz="quarter" idx="12"/>
          </p:nvPr>
        </p:nvSpPr>
        <p:spPr>
          <a:xfrm>
            <a:off x="8461871" y="6514103"/>
            <a:ext cx="365599" cy="3438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graphicFrame>
        <p:nvGraphicFramePr>
          <p:cNvPr id="3" name="Diagram 2">
            <a:extLst>
              <a:ext uri="{FF2B5EF4-FFF2-40B4-BE49-F238E27FC236}">
                <a16:creationId xmlns:a16="http://schemas.microsoft.com/office/drawing/2014/main" id="{0DA82CEB-4392-454F-8632-EE44A7CFC25D}"/>
              </a:ext>
            </a:extLst>
          </p:cNvPr>
          <p:cNvGraphicFramePr/>
          <p:nvPr>
            <p:extLst>
              <p:ext uri="{D42A27DB-BD31-4B8C-83A1-F6EECF244321}">
                <p14:modId xmlns:p14="http://schemas.microsoft.com/office/powerpoint/2010/main" val="695310557"/>
              </p:ext>
            </p:extLst>
          </p:nvPr>
        </p:nvGraphicFramePr>
        <p:xfrm>
          <a:off x="1943133" y="837182"/>
          <a:ext cx="6711502" cy="3711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3F78D6D8-18CE-4F47-8B48-BA9F3282C461}"/>
              </a:ext>
            </a:extLst>
          </p:cNvPr>
          <p:cNvSpPr txBox="1"/>
          <p:nvPr/>
        </p:nvSpPr>
        <p:spPr>
          <a:xfrm>
            <a:off x="829393" y="4236998"/>
            <a:ext cx="7794171" cy="1831271"/>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Beliefs endure despite information to the contrary; </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Delusions, Voices and </a:t>
            </a:r>
            <a:r>
              <a:rPr lang="en-US" sz="1400" dirty="0">
                <a:solidFill>
                  <a:prstClr val="black"/>
                </a:solidFill>
                <a:latin typeface="Times New Roman"/>
              </a:rPr>
              <a:t>H</a:t>
            </a:r>
            <a:r>
              <a:rPr kumimoji="0" lang="en-US" sz="1400" b="0" i="0" u="none" strike="noStrike" kern="1200" cap="none" spc="0" normalizeH="0" baseline="0" noProof="0" dirty="0" err="1">
                <a:ln>
                  <a:noFill/>
                </a:ln>
                <a:solidFill>
                  <a:prstClr val="black"/>
                </a:solidFill>
                <a:effectLst/>
                <a:uLnTx/>
                <a:uFillTx/>
                <a:latin typeface="Times New Roman"/>
                <a:ea typeface="+mn-ea"/>
                <a:cs typeface="+mn-cs"/>
              </a:rPr>
              <a:t>allucinations</a:t>
            </a:r>
            <a:r>
              <a:rPr lang="en-US" sz="1400" dirty="0">
                <a:solidFill>
                  <a:prstClr val="black"/>
                </a:solidFill>
                <a:latin typeface="Times New Roman"/>
              </a:rPr>
              <a:t>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are closed, feedback loops </a:t>
            </a:r>
            <a:r>
              <a:rPr lang="en-US" sz="1400" dirty="0">
                <a:solidFill>
                  <a:prstClr val="black"/>
                </a:solidFill>
                <a:latin typeface="Times New Roman"/>
              </a:rPr>
              <a:t>that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continuously self-reinforce the thematic convictions (rumination); </a:t>
            </a:r>
            <a:endParaRPr lang="en-US" sz="1400" dirty="0">
              <a:solidFill>
                <a:prstClr val="black"/>
              </a:solidFill>
              <a:latin typeface="Times New Roman"/>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The underlying intent or purpose of the internal discourse (delusion) is to reaffirm the individual’s safety protocols, or safe-guarding behavior,</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While content contains the artifacts of the monologue, emotions convey the individual’s state of affairs at any given time; the ‘voices’ are merely ‘activating events’ or triggers. </a:t>
            </a:r>
          </a:p>
        </p:txBody>
      </p:sp>
      <p:sp>
        <p:nvSpPr>
          <p:cNvPr id="6" name="TextBox 5">
            <a:extLst>
              <a:ext uri="{FF2B5EF4-FFF2-40B4-BE49-F238E27FC236}">
                <a16:creationId xmlns:a16="http://schemas.microsoft.com/office/drawing/2014/main" id="{DE452FB9-4E04-49ED-9CC4-1418A91B7426}"/>
              </a:ext>
            </a:extLst>
          </p:cNvPr>
          <p:cNvSpPr txBox="1"/>
          <p:nvPr/>
        </p:nvSpPr>
        <p:spPr>
          <a:xfrm>
            <a:off x="2428417" y="3624181"/>
            <a:ext cx="224147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Times New Roman"/>
                <a:ea typeface="+mn-ea"/>
                <a:cs typeface="+mn-cs"/>
              </a:rPr>
              <a:t>Demetrios Peratsakis, LPC, ACS © 2020</a:t>
            </a:r>
          </a:p>
        </p:txBody>
      </p:sp>
      <p:sp>
        <p:nvSpPr>
          <p:cNvPr id="5" name="Title 4">
            <a:extLst>
              <a:ext uri="{FF2B5EF4-FFF2-40B4-BE49-F238E27FC236}">
                <a16:creationId xmlns:a16="http://schemas.microsoft.com/office/drawing/2014/main" id="{F6242601-3EB2-4B3A-B21D-D95A85C8D0A6}"/>
              </a:ext>
            </a:extLst>
          </p:cNvPr>
          <p:cNvSpPr>
            <a:spLocks noGrp="1"/>
          </p:cNvSpPr>
          <p:nvPr>
            <p:ph type="title"/>
          </p:nvPr>
        </p:nvSpPr>
        <p:spPr>
          <a:xfrm>
            <a:off x="397583" y="371311"/>
            <a:ext cx="8225981" cy="1076547"/>
          </a:xfrm>
        </p:spPr>
        <p:txBody>
          <a:bodyPr>
            <a:normAutofit/>
          </a:bodyPr>
          <a:lstStyle/>
          <a:p>
            <a:r>
              <a:rPr lang="en-US" sz="2800" dirty="0"/>
              <a:t>Scaling Self-rhetoric  </a:t>
            </a:r>
          </a:p>
        </p:txBody>
      </p:sp>
      <p:sp>
        <p:nvSpPr>
          <p:cNvPr id="7" name="TextBox 6">
            <a:extLst>
              <a:ext uri="{FF2B5EF4-FFF2-40B4-BE49-F238E27FC236}">
                <a16:creationId xmlns:a16="http://schemas.microsoft.com/office/drawing/2014/main" id="{F0211E67-B1A5-490F-B627-E02DB13394DE}"/>
              </a:ext>
            </a:extLst>
          </p:cNvPr>
          <p:cNvSpPr txBox="1"/>
          <p:nvPr/>
        </p:nvSpPr>
        <p:spPr>
          <a:xfrm>
            <a:off x="595417" y="1754266"/>
            <a:ext cx="1299362" cy="1869916"/>
          </a:xfrm>
          <a:prstGeom prst="flowChartOnlineStorage">
            <a:avLst/>
          </a:prstGeom>
          <a:solidFill>
            <a:schemeClr val="bg1">
              <a:lumMod val="85000"/>
            </a:schemeClr>
          </a:solidFill>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1">
            <a:schemeClr val="dk1"/>
          </a:lnRef>
          <a:fillRef idx="2">
            <a:schemeClr val="dk1"/>
          </a:fillRef>
          <a:effectRef idx="1">
            <a:schemeClr val="dk1"/>
          </a:effectRef>
          <a:fontRef idx="minor">
            <a:schemeClr val="dk1"/>
          </a:fontRef>
        </p:style>
        <p:txBody>
          <a:bodyPr wrap="squar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Distortions may be scaled by degree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381188117"/>
      </p:ext>
    </p:extLst>
  </p:cSld>
  <p:clrMapOvr>
    <a:masterClrMapping/>
  </p:clrMapOvr>
  <mc:AlternateContent xmlns:mc="http://schemas.openxmlformats.org/markup-compatibility/2006" xmlns:p14="http://schemas.microsoft.com/office/powerpoint/2010/main">
    <mc:Choice Requires="p14">
      <p:transition spd="slow" advClick="0" advTm="80000">
        <p14:prism dir="d"/>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D5EA81-D071-449F-A8E2-473070CCB0D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D2824E44-5582-4CAF-98EC-B4135437A082}"/>
              </a:ext>
            </a:extLst>
          </p:cNvPr>
          <p:cNvSpPr>
            <a:spLocks noGrp="1"/>
          </p:cNvSpPr>
          <p:nvPr>
            <p:ph type="title"/>
          </p:nvPr>
        </p:nvSpPr>
        <p:spPr>
          <a:xfrm>
            <a:off x="457200" y="478962"/>
            <a:ext cx="8229600" cy="1143000"/>
          </a:xfrm>
        </p:spPr>
        <p:txBody>
          <a:bodyPr>
            <a:normAutofit/>
          </a:bodyPr>
          <a:lstStyle/>
          <a:p>
            <a:r>
              <a:rPr lang="en-US" sz="2800" dirty="0"/>
              <a:t>Biographical Sketch</a:t>
            </a:r>
          </a:p>
        </p:txBody>
      </p:sp>
      <p:sp>
        <p:nvSpPr>
          <p:cNvPr id="6" name="TextBox 5">
            <a:extLst>
              <a:ext uri="{FF2B5EF4-FFF2-40B4-BE49-F238E27FC236}">
                <a16:creationId xmlns:a16="http://schemas.microsoft.com/office/drawing/2014/main" id="{1E365C65-96D6-4759-B959-F040D6BD35E0}"/>
              </a:ext>
            </a:extLst>
          </p:cNvPr>
          <p:cNvSpPr txBox="1"/>
          <p:nvPr/>
        </p:nvSpPr>
        <p:spPr>
          <a:xfrm>
            <a:off x="1312429" y="1792508"/>
            <a:ext cx="7513364" cy="5135830"/>
          </a:xfrm>
          <a:prstGeom prst="rect">
            <a:avLst/>
          </a:prstGeom>
          <a:noFill/>
        </p:spPr>
        <p:txBody>
          <a:bodyPr wrap="square" rtlCol="0">
            <a:spAutoFit/>
          </a:bodyPr>
          <a:lstStyle/>
          <a:p>
            <a:pPr marR="0" lvl="0" algn="l" defTabSz="544513" rtl="0" eaLnBrk="1" fontAlgn="auto" latinLnBrk="0" hangingPunct="1">
              <a:spcAft>
                <a:spcPts val="600"/>
              </a:spcAft>
              <a:buClrTx/>
              <a:buSzTx/>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1970’s		</a:t>
            </a:r>
            <a:r>
              <a:rPr kumimoji="0" lang="en-US" sz="1400" b="0" i="0" strike="noStrike" kern="1200" cap="none" spc="0" normalizeH="0" baseline="0" noProof="0" dirty="0">
                <a:ln>
                  <a:noFill/>
                </a:ln>
                <a:solidFill>
                  <a:prstClr val="black"/>
                </a:solidFill>
                <a:effectLst/>
                <a:uLnTx/>
                <a:uFillTx/>
                <a:latin typeface="Times New Roman"/>
                <a:ea typeface="+mn-ea"/>
                <a:cs typeface="+mn-cs"/>
              </a:rPr>
              <a:t>Substance Abuse Counselor, NYC</a:t>
            </a:r>
          </a:p>
          <a:p>
            <a:pPr marR="0" lvl="0" algn="l" defTabSz="544513" rtl="0" eaLnBrk="1" fontAlgn="auto" latinLnBrk="0" hangingPunct="1">
              <a:buClrTx/>
              <a:buSzTx/>
              <a:tabLst/>
              <a:defRPr/>
            </a:pPr>
            <a:r>
              <a:rPr lang="en-US" sz="1400" dirty="0">
                <a:solidFill>
                  <a:prstClr val="black"/>
                </a:solidFill>
                <a:latin typeface="Times New Roman"/>
              </a:rPr>
              <a:t>	</a:t>
            </a:r>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a:p>
            <a:pPr marR="0" lvl="0" algn="l" defTabSz="544513" rtl="0" eaLnBrk="1" fontAlgn="auto" latinLnBrk="0" hangingPunct="1">
              <a:spcAft>
                <a:spcPts val="600"/>
              </a:spcAft>
              <a:buClrTx/>
              <a:buSzTx/>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1980</a:t>
            </a:r>
            <a:r>
              <a:rPr lang="en-US" sz="1400" b="1" noProof="0" dirty="0">
                <a:solidFill>
                  <a:prstClr val="black"/>
                </a:solidFill>
                <a:latin typeface="Times New Roman"/>
              </a:rPr>
              <a:t>’s </a:t>
            </a:r>
            <a:r>
              <a:rPr lang="en-US" sz="1400" dirty="0">
                <a:solidFill>
                  <a:prstClr val="black"/>
                </a:solidFill>
                <a:latin typeface="Times New Roman"/>
              </a:rPr>
              <a:t>		- grad work</a:t>
            </a:r>
            <a:r>
              <a:rPr kumimoji="0" lang="en-US" sz="1400" b="0" i="0" u="none" strike="noStrike" kern="1200" cap="none" spc="0" normalizeH="0" noProof="0" dirty="0">
                <a:ln>
                  <a:noFill/>
                </a:ln>
                <a:solidFill>
                  <a:prstClr val="black"/>
                </a:solidFill>
                <a:effectLst/>
                <a:uLnTx/>
                <a:uFillTx/>
                <a:latin typeface="Times New Roman"/>
                <a:ea typeface="+mn-ea"/>
                <a:cs typeface="+mn-cs"/>
              </a:rPr>
              <a:t> in Counseling, and, School Administration </a:t>
            </a:r>
          </a:p>
          <a:p>
            <a:pPr marR="0" lvl="0" algn="l" defTabSz="544513" rtl="0" eaLnBrk="1" fontAlgn="auto" latinLnBrk="0" hangingPunct="1">
              <a:spcAft>
                <a:spcPts val="600"/>
              </a:spcAft>
              <a:buClrTx/>
              <a:buSzTx/>
              <a:tabLst/>
              <a:defRPr/>
            </a:pPr>
            <a:r>
              <a:rPr lang="en-US" sz="1400" dirty="0">
                <a:solidFill>
                  <a:prstClr val="black"/>
                </a:solidFill>
                <a:latin typeface="Times New Roman"/>
              </a:rPr>
              <a:t>		- community Mental Health, SA and SA Residential</a:t>
            </a:r>
          </a:p>
          <a:p>
            <a:pPr marR="0" lvl="0" algn="l" defTabSz="544513" rtl="0" eaLnBrk="1" fontAlgn="auto" latinLnBrk="0" hangingPunct="1">
              <a:spcAft>
                <a:spcPts val="1800"/>
              </a:spcAft>
              <a:buClrTx/>
              <a:buSzTx/>
              <a:tabLst/>
              <a:defRPr/>
            </a:pPr>
            <a:r>
              <a:rPr kumimoji="0" lang="en-US" sz="1400" b="0" i="0" u="none" strike="noStrike" kern="1200" cap="none" spc="0" normalizeH="0" noProof="0" dirty="0">
                <a:ln>
                  <a:noFill/>
                </a:ln>
                <a:solidFill>
                  <a:prstClr val="black"/>
                </a:solidFill>
                <a:effectLst/>
                <a:uLnTx/>
                <a:uFillTx/>
                <a:latin typeface="Times New Roman"/>
                <a:ea typeface="+mn-ea"/>
                <a:cs typeface="+mn-cs"/>
              </a:rPr>
              <a:t>		- adjunct professor</a:t>
            </a:r>
            <a:r>
              <a:rPr lang="en-US" sz="1400" dirty="0">
                <a:solidFill>
                  <a:prstClr val="black"/>
                </a:solidFill>
                <a:latin typeface="Times New Roman"/>
              </a:rPr>
              <a:t> at </a:t>
            </a:r>
            <a:r>
              <a:rPr kumimoji="0" lang="en-US" sz="1400" b="0" i="0" u="none" strike="noStrike" kern="1200" cap="none" spc="0" normalizeH="0" noProof="0" dirty="0">
                <a:ln>
                  <a:noFill/>
                </a:ln>
                <a:solidFill>
                  <a:prstClr val="black"/>
                </a:solidFill>
                <a:effectLst/>
                <a:uLnTx/>
                <a:uFillTx/>
                <a:latin typeface="Times New Roman"/>
                <a:ea typeface="+mn-ea"/>
                <a:cs typeface="+mn-cs"/>
              </a:rPr>
              <a:t>Queens College’s M&amp;FT program</a:t>
            </a:r>
            <a:endParaRPr lang="en-US" sz="1400" dirty="0">
              <a:solidFill>
                <a:prstClr val="black"/>
              </a:solidFill>
              <a:latin typeface="Times New Roman"/>
            </a:endParaRPr>
          </a:p>
          <a:p>
            <a:pPr marR="0" lvl="0" algn="l" defTabSz="363538" rtl="0" eaLnBrk="1" fontAlgn="auto" latinLnBrk="0" hangingPunct="1">
              <a:spcAft>
                <a:spcPts val="600"/>
              </a:spcAft>
              <a:buClrTx/>
              <a:buSzTx/>
              <a:defRPr/>
            </a:pPr>
            <a:r>
              <a:rPr kumimoji="0" lang="en-US" sz="1400" b="1" i="0" u="none" strike="noStrike" kern="1200" cap="none" spc="0" normalizeH="0" noProof="0" dirty="0">
                <a:ln>
                  <a:noFill/>
                </a:ln>
                <a:solidFill>
                  <a:prstClr val="black"/>
                </a:solidFill>
                <a:effectLst/>
                <a:uLnTx/>
                <a:uFillTx/>
                <a:latin typeface="Times New Roman"/>
                <a:ea typeface="+mn-ea"/>
                <a:cs typeface="+mn-cs"/>
              </a:rPr>
              <a:t>1980-1992</a:t>
            </a:r>
            <a:r>
              <a:rPr kumimoji="0" lang="en-US" sz="1400" b="0" i="0" u="none" strike="noStrike" kern="1200" cap="none" spc="0" normalizeH="0" noProof="0" dirty="0">
                <a:ln>
                  <a:noFill/>
                </a:ln>
                <a:solidFill>
                  <a:prstClr val="black"/>
                </a:solidFill>
                <a:effectLst/>
                <a:uLnTx/>
                <a:uFillTx/>
                <a:latin typeface="Times New Roman"/>
                <a:ea typeface="+mn-ea"/>
                <a:cs typeface="+mn-cs"/>
              </a:rPr>
              <a:t>	Trained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with </a:t>
            </a:r>
            <a:r>
              <a:rPr lang="en-US" sz="1400" dirty="0">
                <a:solidFill>
                  <a:prstClr val="black"/>
                </a:solidFill>
                <a:latin typeface="Times New Roman"/>
              </a:rPr>
              <a:t>Robert Sherman in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Adlerian, Structural and Strategic Family therapies </a:t>
            </a:r>
          </a:p>
          <a:p>
            <a:pPr marL="1539875" lvl="3" indent="-342900" defTabSz="544513">
              <a:spcAft>
                <a:spcPts val="600"/>
              </a:spcAft>
              <a:buFont typeface="Wingdings" panose="05000000000000000000" pitchFamily="2" charset="2"/>
              <a:buChar char="ü"/>
              <a:defRPr/>
            </a:pPr>
            <a:r>
              <a:rPr lang="en-US" sz="1400" dirty="0">
                <a:solidFill>
                  <a:prstClr val="black"/>
                </a:solidFill>
              </a:rPr>
              <a:t>Adler Institute (K. Adler, B. Shulman, H. </a:t>
            </a:r>
            <a:r>
              <a:rPr lang="en-US" sz="1400" dirty="0" err="1">
                <a:solidFill>
                  <a:prstClr val="black"/>
                </a:solidFill>
              </a:rPr>
              <a:t>Mosak</a:t>
            </a:r>
            <a:r>
              <a:rPr lang="en-US" sz="1400" dirty="0">
                <a:solidFill>
                  <a:prstClr val="black"/>
                </a:solidFill>
              </a:rPr>
              <a:t>)</a:t>
            </a:r>
          </a:p>
          <a:p>
            <a:pPr marL="1539875" marR="0" lvl="3" indent="-342900" algn="l" defTabSz="544513" rtl="0" eaLnBrk="1" fontAlgn="auto" latinLnBrk="0" hangingPunct="1">
              <a:spcAft>
                <a:spcPts val="600"/>
              </a:spcAft>
              <a:buClrTx/>
              <a:buSzTx/>
              <a:buFont typeface="Wingdings" panose="05000000000000000000" pitchFamily="2" charset="2"/>
              <a:buChar char="ü"/>
              <a:tabLst/>
              <a:defRPr/>
            </a:pPr>
            <a:r>
              <a:rPr lang="en-US" sz="1400" dirty="0">
                <a:solidFill>
                  <a:prstClr val="black"/>
                </a:solidFill>
              </a:rPr>
              <a:t>12-year Masters Series with founding theorists Jay Haley, Murry Bowen, Monica McGoldrick, Carl Whitaker, Salvador Minuchin and others</a:t>
            </a:r>
            <a:endParaRPr lang="en-US" sz="1400" b="1" dirty="0">
              <a:solidFill>
                <a:prstClr val="black"/>
              </a:solidFill>
              <a:latin typeface="Times New Roman"/>
            </a:endParaRPr>
          </a:p>
          <a:p>
            <a:pPr marL="1539875" marR="0" lvl="3" indent="-342900" algn="l" defTabSz="544513" rtl="0" eaLnBrk="1" fontAlgn="auto" latinLnBrk="0" hangingPunct="1">
              <a:spcAft>
                <a:spcPts val="1800"/>
              </a:spcAft>
              <a:buClrTx/>
              <a:buSzTx/>
              <a:buFont typeface="Wingdings" panose="05000000000000000000" pitchFamily="2" charset="2"/>
              <a:buChar char="ü"/>
              <a:tabLst/>
              <a:defRPr/>
            </a:pPr>
            <a:r>
              <a:rPr kumimoji="0" lang="en-US" sz="1400" i="0" u="none" strike="noStrike" kern="1200" cap="none" spc="0" normalizeH="0" baseline="0" noProof="0" dirty="0">
                <a:ln>
                  <a:noFill/>
                </a:ln>
                <a:solidFill>
                  <a:prstClr val="black"/>
                </a:solidFill>
                <a:effectLst/>
                <a:uLnTx/>
                <a:uFillTx/>
                <a:latin typeface="Times New Roman"/>
                <a:ea typeface="+mn-ea"/>
                <a:cs typeface="+mn-cs"/>
              </a:rPr>
              <a:t>2-year, team therapy model</a:t>
            </a:r>
            <a:r>
              <a:rPr lang="en-US" sz="1400" dirty="0">
                <a:solidFill>
                  <a:prstClr val="black"/>
                </a:solidFill>
                <a:latin typeface="Times New Roman"/>
              </a:rPr>
              <a:t> </a:t>
            </a:r>
            <a:r>
              <a:rPr kumimoji="0" lang="en-US" sz="1400" i="0" u="none" strike="noStrike" kern="1200" cap="none" spc="0" normalizeH="0" baseline="0" noProof="0" dirty="0">
                <a:ln>
                  <a:noFill/>
                </a:ln>
                <a:solidFill>
                  <a:prstClr val="black"/>
                </a:solidFill>
                <a:effectLst/>
                <a:uLnTx/>
                <a:uFillTx/>
                <a:latin typeface="Times New Roman"/>
                <a:ea typeface="+mn-ea"/>
                <a:cs typeface="+mn-cs"/>
              </a:rPr>
              <a:t>with Richard Belson in Strategic </a:t>
            </a:r>
            <a:r>
              <a:rPr lang="en-US" sz="1400" dirty="0">
                <a:solidFill>
                  <a:prstClr val="black"/>
                </a:solidFill>
                <a:latin typeface="Times New Roman"/>
              </a:rPr>
              <a:t>F</a:t>
            </a:r>
            <a:r>
              <a:rPr kumimoji="0" lang="en-US" sz="1400" i="0" u="none" strike="noStrike" kern="1200" cap="none" spc="0" normalizeH="0" baseline="0" noProof="0" dirty="0" err="1">
                <a:ln>
                  <a:noFill/>
                </a:ln>
                <a:solidFill>
                  <a:prstClr val="black"/>
                </a:solidFill>
                <a:effectLst/>
                <a:uLnTx/>
                <a:uFillTx/>
                <a:latin typeface="Times New Roman"/>
                <a:ea typeface="+mn-ea"/>
                <a:cs typeface="+mn-cs"/>
              </a:rPr>
              <a:t>amily</a:t>
            </a:r>
            <a:r>
              <a:rPr lang="en-US" sz="1400" dirty="0">
                <a:solidFill>
                  <a:prstClr val="black"/>
                </a:solidFill>
                <a:latin typeface="Times New Roman"/>
              </a:rPr>
              <a:t> </a:t>
            </a:r>
            <a:r>
              <a:rPr kumimoji="0" lang="en-US" sz="1400" i="0" u="none" strike="noStrike" kern="1200" cap="none" spc="0" normalizeH="0" baseline="0" noProof="0" dirty="0">
                <a:ln>
                  <a:noFill/>
                </a:ln>
                <a:solidFill>
                  <a:prstClr val="black"/>
                </a:solidFill>
                <a:effectLst/>
                <a:uLnTx/>
                <a:uFillTx/>
                <a:latin typeface="Times New Roman"/>
                <a:ea typeface="+mn-ea"/>
                <a:cs typeface="+mn-cs"/>
              </a:rPr>
              <a:t>Therapy</a:t>
            </a:r>
          </a:p>
          <a:p>
            <a:pPr marR="0" lvl="0" algn="l" defTabSz="544513" rtl="0" eaLnBrk="1" fontAlgn="auto" latinLnBrk="0" hangingPunct="1">
              <a:spcAft>
                <a:spcPts val="1800"/>
              </a:spcAft>
              <a:buClrTx/>
              <a:buSzTx/>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1995</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PD 19 CSB (MH Director)</a:t>
            </a:r>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a:p>
            <a:pPr marR="0" lvl="0" algn="l" defTabSz="544513" rtl="0" eaLnBrk="1" fontAlgn="auto" latinLnBrk="0" hangingPunct="1">
              <a:spcAft>
                <a:spcPts val="600"/>
              </a:spcAft>
              <a:buClrTx/>
              <a:buSzTx/>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2000</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WTCSB  (Executive Director) 	</a:t>
            </a:r>
          </a:p>
          <a:p>
            <a:pPr marL="914400" marR="0" lvl="2" indent="0" algn="l" defTabSz="457200" rtl="0" eaLnBrk="1" fontAlgn="auto" latinLnBrk="0" hangingPunct="1">
              <a:lnSpc>
                <a:spcPct val="2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R="0" lvl="2" algn="l" defTabSz="457200" rtl="0" eaLnBrk="1" fontAlgn="auto" latinLnBrk="0" hangingPunct="1">
              <a:lnSpc>
                <a:spcPct val="200000"/>
              </a:lnSpc>
              <a:spcBef>
                <a:spcPts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342900" marR="0" lvl="0" indent="-342900" algn="l" defTabSz="457200" rtl="0" eaLnBrk="1" fontAlgn="auto" latinLnBrk="0" hangingPunct="1">
              <a:lnSpc>
                <a:spcPct val="200000"/>
              </a:lnSpc>
              <a:spcBef>
                <a:spcPts val="0"/>
              </a:spcBef>
              <a:spcAft>
                <a:spcPts val="0"/>
              </a:spcAft>
              <a:buClrTx/>
              <a:buSzTx/>
              <a:buFont typeface="+mj-lt"/>
              <a:buAutoNum type="arabicPeriod"/>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5" name="AutoShape 18" descr="cosmo kramer wow GIF by Cheezburger">
            <a:extLst>
              <a:ext uri="{FF2B5EF4-FFF2-40B4-BE49-F238E27FC236}">
                <a16:creationId xmlns:a16="http://schemas.microsoft.com/office/drawing/2014/main" id="{C266D57C-E35A-48B4-AF4A-88283D57F8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16" name="AutoShape 20" descr="cosmo kramer wow GIF by Cheezburger">
            <a:extLst>
              <a:ext uri="{FF2B5EF4-FFF2-40B4-BE49-F238E27FC236}">
                <a16:creationId xmlns:a16="http://schemas.microsoft.com/office/drawing/2014/main" id="{1AF41930-D100-4E37-827F-3F744FD4373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29212156"/>
      </p:ext>
    </p:extLst>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EA05CA-46F4-4413-8972-A271B4E0D95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A77EE067-DA97-4886-B14F-2C3984A6A7FA}"/>
              </a:ext>
            </a:extLst>
          </p:cNvPr>
          <p:cNvSpPr>
            <a:spLocks noGrp="1"/>
          </p:cNvSpPr>
          <p:nvPr>
            <p:ph type="title"/>
          </p:nvPr>
        </p:nvSpPr>
        <p:spPr/>
        <p:txBody>
          <a:bodyPr>
            <a:normAutofit/>
          </a:bodyPr>
          <a:lstStyle/>
          <a:p>
            <a:r>
              <a:rPr lang="en-US" sz="2800" dirty="0"/>
              <a:t>What Happens: CBT-p Model</a:t>
            </a:r>
          </a:p>
        </p:txBody>
      </p:sp>
      <p:grpSp>
        <p:nvGrpSpPr>
          <p:cNvPr id="5" name="Group 2">
            <a:extLst>
              <a:ext uri="{FF2B5EF4-FFF2-40B4-BE49-F238E27FC236}">
                <a16:creationId xmlns:a16="http://schemas.microsoft.com/office/drawing/2014/main" id="{AC223673-2996-457B-B4C9-4FE28E744DBA}"/>
              </a:ext>
            </a:extLst>
          </p:cNvPr>
          <p:cNvGrpSpPr>
            <a:grpSpLocks/>
          </p:cNvGrpSpPr>
          <p:nvPr/>
        </p:nvGrpSpPr>
        <p:grpSpPr bwMode="auto">
          <a:xfrm>
            <a:off x="1625601" y="1845810"/>
            <a:ext cx="6056425" cy="3575050"/>
            <a:chOff x="5186" y="1043"/>
            <a:chExt cx="5611" cy="3685"/>
          </a:xfrm>
        </p:grpSpPr>
        <p:pic>
          <p:nvPicPr>
            <p:cNvPr id="4099" name="Picture 3">
              <a:extLst>
                <a:ext uri="{FF2B5EF4-FFF2-40B4-BE49-F238E27FC236}">
                  <a16:creationId xmlns:a16="http://schemas.microsoft.com/office/drawing/2014/main" id="{F302CEF0-B753-4232-B6F4-DF36B4A84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 y="1058"/>
              <a:ext cx="5293" cy="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997565EA-097C-41EF-A748-2F1676DFD4A8}"/>
                </a:ext>
              </a:extLst>
            </p:cNvPr>
            <p:cNvSpPr>
              <a:spLocks noChangeArrowheads="1"/>
            </p:cNvSpPr>
            <p:nvPr/>
          </p:nvSpPr>
          <p:spPr bwMode="auto">
            <a:xfrm>
              <a:off x="5193" y="1050"/>
              <a:ext cx="5596" cy="3670"/>
            </a:xfrm>
            <a:prstGeom prst="rect">
              <a:avLst/>
            </a:prstGeom>
            <a:noFill/>
            <a:ln w="9525">
              <a:solidFill>
                <a:srgbClr val="4471C4"/>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grpSp>
      <p:sp>
        <p:nvSpPr>
          <p:cNvPr id="7" name="Rectangle 6">
            <a:extLst>
              <a:ext uri="{FF2B5EF4-FFF2-40B4-BE49-F238E27FC236}">
                <a16:creationId xmlns:a16="http://schemas.microsoft.com/office/drawing/2014/main" id="{35E3267B-0CE6-45C9-B53F-8FF88784FCDA}"/>
              </a:ext>
            </a:extLst>
          </p:cNvPr>
          <p:cNvSpPr/>
          <p:nvPr/>
        </p:nvSpPr>
        <p:spPr>
          <a:xfrm>
            <a:off x="1848211" y="5784339"/>
            <a:ext cx="5971183" cy="489365"/>
          </a:xfrm>
          <a:prstGeom prst="rect">
            <a:avLst/>
          </a:prstGeom>
        </p:spPr>
        <p:txBody>
          <a:bodyPr wrap="square">
            <a:spAutoFit/>
          </a:bodyPr>
          <a:lstStyle/>
          <a:p>
            <a:pPr marL="429895" marR="326390" lvl="0" indent="0" algn="ctr" defTabSz="457200" rtl="0" eaLnBrk="1" fontAlgn="auto" latinLnBrk="0" hangingPunct="1">
              <a:lnSpc>
                <a:spcPct val="115000"/>
              </a:lnSpc>
              <a:spcBef>
                <a:spcPts val="425"/>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Times New Roman"/>
                <a:ea typeface="Arial" panose="020B0604020202020204" pitchFamily="34" charset="0"/>
                <a:cs typeface="+mn-cs"/>
              </a:rPr>
              <a:t>Yulia</a:t>
            </a:r>
            <a:r>
              <a:rPr kumimoji="0" lang="en-US" sz="1200" b="0" i="0" u="none" strike="noStrike" kern="1200" cap="none" spc="0" normalizeH="0" baseline="0" noProof="0" dirty="0">
                <a:ln>
                  <a:noFill/>
                </a:ln>
                <a:solidFill>
                  <a:prstClr val="black"/>
                </a:solidFill>
                <a:effectLst/>
                <a:uLnTx/>
                <a:uFillTx/>
                <a:latin typeface="Times New Roman"/>
                <a:ea typeface="Arial" panose="020B0604020202020204" pitchFamily="34" charset="0"/>
                <a:cs typeface="+mn-cs"/>
              </a:rPr>
              <a:t> </a:t>
            </a:r>
            <a:r>
              <a:rPr kumimoji="0" lang="en-US" sz="1200" b="0" i="0" u="none" strike="noStrike" kern="1200" cap="none" spc="0" normalizeH="0" baseline="0" noProof="0" dirty="0" err="1">
                <a:ln>
                  <a:noFill/>
                </a:ln>
                <a:solidFill>
                  <a:prstClr val="black"/>
                </a:solidFill>
                <a:effectLst/>
                <a:uLnTx/>
                <a:uFillTx/>
                <a:latin typeface="Times New Roman"/>
                <a:ea typeface="Arial" panose="020B0604020202020204" pitchFamily="34" charset="0"/>
                <a:cs typeface="+mn-cs"/>
              </a:rPr>
              <a:t>Landa</a:t>
            </a:r>
            <a:r>
              <a:rPr kumimoji="0" lang="en-US" sz="1200" b="0" i="0" u="none" strike="noStrike" kern="1200" cap="none" spc="0" normalizeH="0" baseline="0" noProof="0" dirty="0">
                <a:ln>
                  <a:noFill/>
                </a:ln>
                <a:solidFill>
                  <a:prstClr val="black"/>
                </a:solidFill>
                <a:effectLst/>
                <a:uLnTx/>
                <a:uFillTx/>
                <a:latin typeface="Times New Roman"/>
                <a:ea typeface="Arial" panose="020B0604020202020204" pitchFamily="34" charset="0"/>
                <a:cs typeface="+mn-cs"/>
              </a:rPr>
              <a:t>, PsyD, MS, Cognitive Behavioral Therapy for Psychosis (</a:t>
            </a:r>
            <a:r>
              <a:rPr kumimoji="0" lang="en-US" sz="1200" b="0" i="0" u="none" strike="noStrike" kern="1200" cap="none" spc="0" normalizeH="0" baseline="0" noProof="0" dirty="0" err="1">
                <a:ln>
                  <a:noFill/>
                </a:ln>
                <a:solidFill>
                  <a:prstClr val="black"/>
                </a:solidFill>
                <a:effectLst/>
                <a:uLnTx/>
                <a:uFillTx/>
                <a:latin typeface="Times New Roman"/>
                <a:ea typeface="Arial" panose="020B0604020202020204" pitchFamily="34" charset="0"/>
                <a:cs typeface="+mn-cs"/>
              </a:rPr>
              <a:t>CBTp</a:t>
            </a:r>
            <a:r>
              <a:rPr kumimoji="0" lang="en-US" sz="1200" b="0" i="0" u="none" strike="noStrike" kern="1200" cap="none" spc="0" normalizeH="0" baseline="0" noProof="0" dirty="0">
                <a:ln>
                  <a:noFill/>
                </a:ln>
                <a:solidFill>
                  <a:prstClr val="black"/>
                </a:solidFill>
                <a:effectLst/>
                <a:uLnTx/>
                <a:uFillTx/>
                <a:latin typeface="Times New Roman"/>
                <a:ea typeface="Arial" panose="020B0604020202020204" pitchFamily="34" charset="0"/>
                <a:cs typeface="+mn-cs"/>
              </a:rPr>
              <a:t>)</a:t>
            </a:r>
            <a:endParaRPr kumimoji="0" lang="en-US" sz="700" b="0" i="0" u="none" strike="noStrike" kern="1200" cap="none" spc="0" normalizeH="0" baseline="0" noProof="0" dirty="0">
              <a:ln>
                <a:noFill/>
              </a:ln>
              <a:solidFill>
                <a:prstClr val="black"/>
              </a:solidFill>
              <a:effectLst/>
              <a:uLnTx/>
              <a:uFillTx/>
              <a:latin typeface="Times New Roman"/>
              <a:ea typeface="Arial" panose="020B06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Arial" panose="020B0604020202020204" pitchFamily="34" charset="0"/>
                <a:cs typeface="+mn-cs"/>
              </a:rPr>
              <a:t>  </a:t>
            </a:r>
            <a:endParaRPr kumimoji="0" lang="en-US" sz="12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728015646"/>
      </p:ext>
    </p:extLst>
  </p:cSld>
  <p:clrMapOvr>
    <a:masterClrMapping/>
  </p:clrMapOvr>
  <mc:AlternateContent xmlns:mc="http://schemas.openxmlformats.org/markup-compatibility/2006" xmlns:p14="http://schemas.microsoft.com/office/powerpoint/2010/main">
    <mc:Choice Requires="p14">
      <p:transition spd="slow" p14:dur="1750" advClick="0" advTm="80000">
        <p:blinds dir="vert"/>
      </p:transition>
    </mc:Choice>
    <mc:Fallback xmlns="">
      <p:transition spd="slow" advClick="0" advTm="80000">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59D467-318C-4935-9650-80BD9A5636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B614C6C6-BB20-4FC6-8E15-EB6CA3052A65}"/>
              </a:ext>
            </a:extLst>
          </p:cNvPr>
          <p:cNvSpPr>
            <a:spLocks noGrp="1"/>
          </p:cNvSpPr>
          <p:nvPr>
            <p:ph type="title"/>
          </p:nvPr>
        </p:nvSpPr>
        <p:spPr>
          <a:xfrm>
            <a:off x="457200" y="352068"/>
            <a:ext cx="8229600" cy="1143000"/>
          </a:xfrm>
        </p:spPr>
        <p:txBody>
          <a:bodyPr>
            <a:normAutofit/>
          </a:bodyPr>
          <a:lstStyle/>
          <a:p>
            <a:r>
              <a:rPr lang="en-US" sz="2800" dirty="0"/>
              <a:t>Typical CBT-p Sequence</a:t>
            </a:r>
          </a:p>
        </p:txBody>
      </p:sp>
      <p:sp>
        <p:nvSpPr>
          <p:cNvPr id="11" name="Rectangle 13">
            <a:extLst>
              <a:ext uri="{FF2B5EF4-FFF2-40B4-BE49-F238E27FC236}">
                <a16:creationId xmlns:a16="http://schemas.microsoft.com/office/drawing/2014/main" id="{218D7594-EEB7-4480-87BE-ECEADF882E77}"/>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3084" name="Picture 12">
            <a:extLst>
              <a:ext uri="{FF2B5EF4-FFF2-40B4-BE49-F238E27FC236}">
                <a16:creationId xmlns:a16="http://schemas.microsoft.com/office/drawing/2014/main" id="{6EF0AE9D-EDBA-44F3-B960-CF6269E50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227" y="1495068"/>
            <a:ext cx="7547545" cy="41805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1">
            <a:extLst>
              <a:ext uri="{FF2B5EF4-FFF2-40B4-BE49-F238E27FC236}">
                <a16:creationId xmlns:a16="http://schemas.microsoft.com/office/drawing/2014/main" id="{1A8E66BF-6025-49C8-96D7-318609B2E1D0}"/>
              </a:ext>
            </a:extLst>
          </p:cNvPr>
          <p:cNvSpPr>
            <a:spLocks noChangeArrowheads="1"/>
          </p:cNvSpPr>
          <p:nvPr/>
        </p:nvSpPr>
        <p:spPr bwMode="auto">
          <a:xfrm>
            <a:off x="1866582" y="2139037"/>
            <a:ext cx="5772151" cy="3209925"/>
          </a:xfrm>
          <a:prstGeom prst="rect">
            <a:avLst/>
          </a:prstGeom>
          <a:noFill/>
          <a:ln w="9525">
            <a:solidFill>
              <a:srgbClr val="4471C4"/>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18" name="Rectangle 17">
            <a:extLst>
              <a:ext uri="{FF2B5EF4-FFF2-40B4-BE49-F238E27FC236}">
                <a16:creationId xmlns:a16="http://schemas.microsoft.com/office/drawing/2014/main" id="{9033359E-B0C9-47DB-A5D1-4510E685204E}"/>
              </a:ext>
            </a:extLst>
          </p:cNvPr>
          <p:cNvSpPr/>
          <p:nvPr/>
        </p:nvSpPr>
        <p:spPr>
          <a:xfrm>
            <a:off x="1586407" y="5992931"/>
            <a:ext cx="5971183" cy="489365"/>
          </a:xfrm>
          <a:prstGeom prst="rect">
            <a:avLst/>
          </a:prstGeom>
        </p:spPr>
        <p:txBody>
          <a:bodyPr wrap="square">
            <a:spAutoFit/>
          </a:bodyPr>
          <a:lstStyle/>
          <a:p>
            <a:pPr marL="429895" marR="326390" lvl="0" indent="0" algn="ctr" defTabSz="457200" rtl="0" eaLnBrk="1" fontAlgn="auto" latinLnBrk="0" hangingPunct="1">
              <a:lnSpc>
                <a:spcPct val="115000"/>
              </a:lnSpc>
              <a:spcBef>
                <a:spcPts val="425"/>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Times New Roman"/>
                <a:ea typeface="Arial" panose="020B0604020202020204" pitchFamily="34" charset="0"/>
                <a:cs typeface="+mn-cs"/>
              </a:rPr>
              <a:t>Yulia</a:t>
            </a:r>
            <a:r>
              <a:rPr kumimoji="0" lang="en-US" sz="1200" b="0" i="0" u="none" strike="noStrike" kern="1200" cap="none" spc="0" normalizeH="0" baseline="0" noProof="0" dirty="0">
                <a:ln>
                  <a:noFill/>
                </a:ln>
                <a:solidFill>
                  <a:prstClr val="black"/>
                </a:solidFill>
                <a:effectLst/>
                <a:uLnTx/>
                <a:uFillTx/>
                <a:latin typeface="Times New Roman"/>
                <a:ea typeface="Arial" panose="020B0604020202020204" pitchFamily="34" charset="0"/>
                <a:cs typeface="+mn-cs"/>
              </a:rPr>
              <a:t> </a:t>
            </a:r>
            <a:r>
              <a:rPr kumimoji="0" lang="en-US" sz="1200" b="0" i="0" u="none" strike="noStrike" kern="1200" cap="none" spc="0" normalizeH="0" baseline="0" noProof="0" dirty="0" err="1">
                <a:ln>
                  <a:noFill/>
                </a:ln>
                <a:solidFill>
                  <a:prstClr val="black"/>
                </a:solidFill>
                <a:effectLst/>
                <a:uLnTx/>
                <a:uFillTx/>
                <a:latin typeface="Times New Roman"/>
                <a:ea typeface="Arial" panose="020B0604020202020204" pitchFamily="34" charset="0"/>
                <a:cs typeface="+mn-cs"/>
              </a:rPr>
              <a:t>Landa</a:t>
            </a:r>
            <a:r>
              <a:rPr kumimoji="0" lang="en-US" sz="1200" b="0" i="0" u="none" strike="noStrike" kern="1200" cap="none" spc="0" normalizeH="0" baseline="0" noProof="0" dirty="0">
                <a:ln>
                  <a:noFill/>
                </a:ln>
                <a:solidFill>
                  <a:prstClr val="black"/>
                </a:solidFill>
                <a:effectLst/>
                <a:uLnTx/>
                <a:uFillTx/>
                <a:latin typeface="Times New Roman"/>
                <a:ea typeface="Arial" panose="020B0604020202020204" pitchFamily="34" charset="0"/>
                <a:cs typeface="+mn-cs"/>
              </a:rPr>
              <a:t>, PsyD, MS, Cognitive Behavioral Therapy for Psychosis (</a:t>
            </a:r>
            <a:r>
              <a:rPr kumimoji="0" lang="en-US" sz="1200" b="0" i="0" u="none" strike="noStrike" kern="1200" cap="none" spc="0" normalizeH="0" baseline="0" noProof="0" dirty="0" err="1">
                <a:ln>
                  <a:noFill/>
                </a:ln>
                <a:solidFill>
                  <a:prstClr val="black"/>
                </a:solidFill>
                <a:effectLst/>
                <a:uLnTx/>
                <a:uFillTx/>
                <a:latin typeface="Times New Roman"/>
                <a:ea typeface="Arial" panose="020B0604020202020204" pitchFamily="34" charset="0"/>
                <a:cs typeface="+mn-cs"/>
              </a:rPr>
              <a:t>CBTp</a:t>
            </a:r>
            <a:r>
              <a:rPr kumimoji="0" lang="en-US" sz="1200" b="0" i="0" u="none" strike="noStrike" kern="1200" cap="none" spc="0" normalizeH="0" baseline="0" noProof="0" dirty="0">
                <a:ln>
                  <a:noFill/>
                </a:ln>
                <a:solidFill>
                  <a:prstClr val="black"/>
                </a:solidFill>
                <a:effectLst/>
                <a:uLnTx/>
                <a:uFillTx/>
                <a:latin typeface="Times New Roman"/>
                <a:ea typeface="Arial" panose="020B0604020202020204" pitchFamily="34" charset="0"/>
                <a:cs typeface="+mn-cs"/>
              </a:rPr>
              <a:t>)</a:t>
            </a:r>
            <a:endParaRPr kumimoji="0" lang="en-US" sz="700" b="0" i="0" u="none" strike="noStrike" kern="1200" cap="none" spc="0" normalizeH="0" baseline="0" noProof="0" dirty="0">
              <a:ln>
                <a:noFill/>
              </a:ln>
              <a:solidFill>
                <a:prstClr val="black"/>
              </a:solidFill>
              <a:effectLst/>
              <a:uLnTx/>
              <a:uFillTx/>
              <a:latin typeface="Times New Roman"/>
              <a:ea typeface="Arial" panose="020B06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Arial" panose="020B0604020202020204" pitchFamily="34" charset="0"/>
                <a:cs typeface="+mn-cs"/>
              </a:rPr>
              <a:t>  </a:t>
            </a:r>
            <a:endParaRPr kumimoji="0" lang="en-US" sz="1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 name="TextBox 1">
            <a:extLst>
              <a:ext uri="{FF2B5EF4-FFF2-40B4-BE49-F238E27FC236}">
                <a16:creationId xmlns:a16="http://schemas.microsoft.com/office/drawing/2014/main" id="{09BFEC4A-6764-43B0-A81C-37F92672A4D8}"/>
              </a:ext>
            </a:extLst>
          </p:cNvPr>
          <p:cNvSpPr txBox="1"/>
          <p:nvPr/>
        </p:nvSpPr>
        <p:spPr>
          <a:xfrm>
            <a:off x="6797040" y="1732052"/>
            <a:ext cx="1775460" cy="338554"/>
          </a:xfrm>
          <a:prstGeom prst="rect">
            <a:avLst/>
          </a:prstGeom>
          <a:noFill/>
        </p:spPr>
        <p:txBody>
          <a:bodyPr wrap="square" rtlCol="0">
            <a:spAutoFit/>
          </a:bodyPr>
          <a:lstStyle/>
          <a:p>
            <a:pPr algn="ctr"/>
            <a:r>
              <a:rPr lang="en-US" sz="1600" b="1" dirty="0">
                <a:solidFill>
                  <a:schemeClr val="accent2"/>
                </a:solidFill>
              </a:rPr>
              <a:t>Self-amplification</a:t>
            </a:r>
          </a:p>
        </p:txBody>
      </p:sp>
      <p:cxnSp>
        <p:nvCxnSpPr>
          <p:cNvPr id="8" name="Straight Arrow Connector 7">
            <a:extLst>
              <a:ext uri="{FF2B5EF4-FFF2-40B4-BE49-F238E27FC236}">
                <a16:creationId xmlns:a16="http://schemas.microsoft.com/office/drawing/2014/main" id="{E2EFB49C-2811-4B86-93D1-3D6794EAD6DA}"/>
              </a:ext>
            </a:extLst>
          </p:cNvPr>
          <p:cNvCxnSpPr/>
          <p:nvPr/>
        </p:nvCxnSpPr>
        <p:spPr>
          <a:xfrm flipH="1">
            <a:off x="6217920" y="2070606"/>
            <a:ext cx="655320" cy="786894"/>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62521783"/>
      </p:ext>
    </p:extLst>
  </p:cSld>
  <p:clrMapOvr>
    <a:masterClrMapping/>
  </p:clrMapOvr>
  <mc:AlternateContent xmlns:mc="http://schemas.openxmlformats.org/markup-compatibility/2006" xmlns:p14="http://schemas.microsoft.com/office/powerpoint/2010/main">
    <mc:Choice Requires="p14">
      <p:transition spd="slow" p14:dur="1750" advClick="0" advTm="80000">
        <p:checker dir="vert"/>
      </p:transition>
    </mc:Choice>
    <mc:Fallback xmlns="">
      <p:transition spd="slow" advClick="0" advTm="80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5806B6-7D7B-4FAC-ABB1-F26657696D9F}"/>
              </a:ext>
            </a:extLst>
          </p:cNvPr>
          <p:cNvSpPr>
            <a:spLocks noGrp="1"/>
          </p:cNvSpPr>
          <p:nvPr>
            <p:ph idx="1"/>
          </p:nvPr>
        </p:nvSpPr>
        <p:spPr>
          <a:xfrm>
            <a:off x="440098" y="1713634"/>
            <a:ext cx="8390054" cy="4694318"/>
          </a:xfrm>
        </p:spPr>
        <p:txBody>
          <a:bodyPr>
            <a:noAutofit/>
          </a:bodyPr>
          <a:lstStyle/>
          <a:p>
            <a:pPr marL="285750" indent="-285750">
              <a:spcBef>
                <a:spcPts val="0"/>
              </a:spcBef>
              <a:spcAft>
                <a:spcPts val="1200"/>
              </a:spcAft>
              <a:buFont typeface="Wingdings" panose="05000000000000000000" pitchFamily="2" charset="2"/>
              <a:buChar char="§"/>
            </a:pPr>
            <a:r>
              <a:rPr lang="en-US" sz="1400" dirty="0"/>
              <a:t>Self-concept narrative becomes fragmented, a collection of seemingly unrelated, at times contradictory, themes </a:t>
            </a:r>
          </a:p>
          <a:p>
            <a:pPr marL="285750" indent="-285750">
              <a:spcBef>
                <a:spcPts val="0"/>
              </a:spcBef>
              <a:spcAft>
                <a:spcPts val="1200"/>
              </a:spcAft>
              <a:buFont typeface="Wingdings" panose="05000000000000000000" pitchFamily="2" charset="2"/>
              <a:buChar char="§"/>
            </a:pPr>
            <a:r>
              <a:rPr lang="en-US" sz="1400" dirty="0"/>
              <a:t>The longer the illness, the greater the fragmentation, the steeper the climb toward normalcy</a:t>
            </a:r>
          </a:p>
          <a:p>
            <a:pPr marL="285750" indent="-285750">
              <a:spcBef>
                <a:spcPts val="0"/>
              </a:spcBef>
              <a:spcAft>
                <a:spcPts val="1200"/>
              </a:spcAft>
              <a:buFont typeface="Wingdings" panose="05000000000000000000" pitchFamily="2" charset="2"/>
              <a:buChar char="§"/>
            </a:pPr>
            <a:r>
              <a:rPr lang="en-US" sz="1400" dirty="0"/>
              <a:t>Extreme social withdrawal and </a:t>
            </a:r>
            <a:r>
              <a:rPr lang="en-US" sz="1400" b="1" dirty="0"/>
              <a:t>isolation results in severe cognitive impairment</a:t>
            </a:r>
          </a:p>
          <a:p>
            <a:pPr marL="285750" indent="-285750">
              <a:spcBef>
                <a:spcPts val="0"/>
              </a:spcBef>
              <a:spcAft>
                <a:spcPts val="1800"/>
              </a:spcAft>
              <a:buFont typeface="Wingdings" panose="05000000000000000000" pitchFamily="2" charset="2"/>
              <a:buChar char="§"/>
            </a:pPr>
            <a:r>
              <a:rPr lang="en-US" sz="1400" dirty="0"/>
              <a:t>To mend, explore “who and what existed </a:t>
            </a:r>
            <a:r>
              <a:rPr lang="en-US" sz="1400" b="1" i="1" dirty="0"/>
              <a:t>before</a:t>
            </a:r>
            <a:r>
              <a:rPr lang="en-US" sz="1400" i="1" dirty="0"/>
              <a:t> </a:t>
            </a:r>
            <a:r>
              <a:rPr lang="en-US" sz="1400" dirty="0"/>
              <a:t>the illness, and who and what endure </a:t>
            </a:r>
            <a:r>
              <a:rPr lang="en-US" sz="1400" b="1" i="1" dirty="0"/>
              <a:t>during</a:t>
            </a:r>
            <a:r>
              <a:rPr lang="en-US" sz="1400" i="1" dirty="0"/>
              <a:t> </a:t>
            </a:r>
            <a:r>
              <a:rPr lang="en-US" sz="1400" dirty="0"/>
              <a:t>and </a:t>
            </a:r>
            <a:r>
              <a:rPr lang="en-US" sz="1400" b="1" i="1" dirty="0"/>
              <a:t>after</a:t>
            </a:r>
            <a:r>
              <a:rPr lang="en-US" sz="1400" dirty="0"/>
              <a:t>?” (S. </a:t>
            </a:r>
            <a:r>
              <a:rPr lang="en-US" sz="1400" dirty="0" err="1"/>
              <a:t>Estroff</a:t>
            </a:r>
            <a:r>
              <a:rPr lang="en-US" sz="1400" dirty="0"/>
              <a:t>, 1989). Three parts:</a:t>
            </a:r>
          </a:p>
          <a:p>
            <a:pPr marL="460375" lvl="0" indent="-228600" algn="just" defTabSz="400050">
              <a:spcBef>
                <a:spcPts val="0"/>
              </a:spcBef>
              <a:spcAft>
                <a:spcPts val="600"/>
              </a:spcAft>
              <a:buSzTx/>
              <a:defRPr/>
            </a:pPr>
            <a:r>
              <a:rPr lang="en-US" sz="1200" b="1" kern="0" dirty="0">
                <a:solidFill>
                  <a:srgbClr val="212121"/>
                </a:solidFill>
                <a:latin typeface="Times New Roman" panose="02020603050405020304" pitchFamily="18" charset="0"/>
                <a:ea typeface="Times New Roman" panose="02020603050405020304" pitchFamily="18" charset="0"/>
              </a:rPr>
              <a:t>World-view</a:t>
            </a:r>
            <a:r>
              <a:rPr lang="en-US" sz="1200" kern="0" dirty="0">
                <a:solidFill>
                  <a:srgbClr val="212121"/>
                </a:solidFill>
                <a:latin typeface="Times New Roman" panose="02020603050405020304" pitchFamily="18" charset="0"/>
                <a:ea typeface="Times New Roman" panose="02020603050405020304" pitchFamily="18" charset="0"/>
              </a:rPr>
              <a:t>:   How I View the World  (Demands of Life *)</a:t>
            </a:r>
          </a:p>
          <a:p>
            <a:pPr marL="688975" lvl="0" indent="-231775" algn="just" defTabSz="401638">
              <a:spcBef>
                <a:spcPts val="0"/>
              </a:spcBef>
              <a:spcAft>
                <a:spcPts val="1200"/>
              </a:spcAft>
              <a:buSzTx/>
              <a:buFont typeface="Wingdings" panose="05000000000000000000" pitchFamily="2" charset="2"/>
              <a:buChar char="ü"/>
              <a:defRPr/>
            </a:pPr>
            <a:r>
              <a:rPr lang="en-US" sz="1200" kern="0" dirty="0">
                <a:solidFill>
                  <a:prstClr val="black"/>
                </a:solidFill>
                <a:latin typeface="Times New Roman" panose="02020603050405020304" pitchFamily="18" charset="0"/>
                <a:ea typeface="Times New Roman" panose="02020603050405020304" pitchFamily="18" charset="0"/>
              </a:rPr>
              <a:t>Life is</a:t>
            </a:r>
            <a:r>
              <a:rPr lang="en-US" sz="1200" u="sng" kern="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a:t>
            </a:r>
            <a:r>
              <a:rPr lang="en-US" sz="1200" kern="0" spc="-1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People</a:t>
            </a:r>
            <a:r>
              <a:rPr lang="en-US" sz="1200" kern="0" spc="-5"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are</a:t>
            </a:r>
            <a:r>
              <a:rPr lang="en-US" sz="1200" u="sng" kern="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 The</a:t>
            </a:r>
            <a:r>
              <a:rPr lang="en-US" sz="1200" kern="0" spc="-1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world is</a:t>
            </a:r>
            <a:r>
              <a:rPr lang="en-US" sz="1200" u="sng" kern="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 How I View the World?; How I View Others?; How I View Men/Women?; How I View Love/Sex?</a:t>
            </a:r>
            <a:endParaRPr lang="en-US" sz="1200" kern="0" dirty="0">
              <a:solidFill>
                <a:srgbClr val="212121"/>
              </a:solidFill>
              <a:latin typeface="Times New Roman" panose="02020603050405020304" pitchFamily="18" charset="0"/>
              <a:ea typeface="Times New Roman" panose="02020603050405020304" pitchFamily="18" charset="0"/>
            </a:endParaRPr>
          </a:p>
          <a:p>
            <a:pPr marL="460375" indent="-228600" algn="just" defTabSz="246063">
              <a:spcBef>
                <a:spcPts val="0"/>
              </a:spcBef>
              <a:spcAft>
                <a:spcPts val="600"/>
              </a:spcAft>
              <a:buSzTx/>
              <a:buFont typeface="+mj-lt"/>
              <a:buAutoNum type="arabicPeriod" startAt="2"/>
              <a:defRPr/>
            </a:pPr>
            <a:r>
              <a:rPr lang="en-US" sz="1200" b="1" kern="0" dirty="0">
                <a:solidFill>
                  <a:srgbClr val="212121"/>
                </a:solidFill>
                <a:latin typeface="Times New Roman" panose="02020603050405020304" pitchFamily="18" charset="0"/>
                <a:ea typeface="Times New Roman" panose="02020603050405020304" pitchFamily="18" charset="0"/>
              </a:rPr>
              <a:t>Self-concept</a:t>
            </a:r>
            <a:r>
              <a:rPr lang="en-US" sz="1200" kern="0" dirty="0">
                <a:solidFill>
                  <a:srgbClr val="212121"/>
                </a:solidFill>
                <a:latin typeface="Times New Roman" panose="02020603050405020304" pitchFamily="18" charset="0"/>
                <a:ea typeface="Times New Roman" panose="02020603050405020304" pitchFamily="18" charset="0"/>
              </a:rPr>
              <a:t>:  How I View Myself  (including through the eyes of others) </a:t>
            </a:r>
          </a:p>
          <a:p>
            <a:pPr marL="688975" indent="-231775" algn="just" defTabSz="246063">
              <a:spcBef>
                <a:spcPts val="0"/>
              </a:spcBef>
              <a:spcAft>
                <a:spcPts val="1200"/>
              </a:spcAft>
              <a:buSzTx/>
              <a:buFont typeface="Wingdings" panose="05000000000000000000" pitchFamily="2" charset="2"/>
              <a:buChar char="ü"/>
              <a:defRPr/>
            </a:pPr>
            <a:r>
              <a:rPr lang="en-US" sz="1200" kern="0" dirty="0">
                <a:solidFill>
                  <a:prstClr val="black"/>
                </a:solidFill>
                <a:latin typeface="Times New Roman" panose="02020603050405020304" pitchFamily="18" charset="0"/>
                <a:ea typeface="Times New Roman" panose="02020603050405020304" pitchFamily="18" charset="0"/>
              </a:rPr>
              <a:t>I am</a:t>
            </a:r>
            <a:r>
              <a:rPr lang="en-US" sz="1200" u="sng" kern="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 I am not</a:t>
            </a:r>
            <a:r>
              <a:rPr lang="en-US" sz="1200" u="sng" kern="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  How I View Myself?</a:t>
            </a:r>
          </a:p>
          <a:p>
            <a:pPr marL="688975" indent="-231775" algn="just" defTabSz="246063">
              <a:spcBef>
                <a:spcPts val="0"/>
              </a:spcBef>
              <a:spcAft>
                <a:spcPts val="1200"/>
              </a:spcAft>
              <a:buSzTx/>
              <a:buFont typeface="Wingdings" panose="05000000000000000000" pitchFamily="2" charset="2"/>
              <a:buChar char="Ø"/>
              <a:defRPr/>
            </a:pPr>
            <a:r>
              <a:rPr lang="en-US" sz="1200" kern="0" dirty="0">
                <a:solidFill>
                  <a:prstClr val="black"/>
                </a:solidFill>
                <a:latin typeface="Times New Roman" panose="02020603050405020304" pitchFamily="18" charset="0"/>
                <a:ea typeface="Times New Roman" panose="02020603050405020304" pitchFamily="18" charset="0"/>
              </a:rPr>
              <a:t>Valuation by others, achievement, and mastery over the demands of life (adulthood) </a:t>
            </a:r>
          </a:p>
          <a:p>
            <a:pPr marL="460375" lvl="0" indent="-228600" algn="just" defTabSz="415925">
              <a:spcBef>
                <a:spcPts val="0"/>
              </a:spcBef>
              <a:spcAft>
                <a:spcPts val="600"/>
              </a:spcAft>
              <a:buSzTx/>
              <a:buFont typeface="+mj-lt"/>
              <a:buAutoNum type="arabicPeriod" startAt="3"/>
              <a:defRPr/>
            </a:pPr>
            <a:r>
              <a:rPr lang="en-US" sz="1200" kern="0" dirty="0">
                <a:solidFill>
                  <a:srgbClr val="212121"/>
                </a:solidFill>
                <a:latin typeface="Times New Roman" panose="02020603050405020304" pitchFamily="18" charset="0"/>
                <a:ea typeface="Times New Roman" panose="02020603050405020304" pitchFamily="18" charset="0"/>
              </a:rPr>
              <a:t>S</a:t>
            </a:r>
            <a:r>
              <a:rPr lang="en-US" sz="1200" b="1" kern="0" dirty="0">
                <a:solidFill>
                  <a:srgbClr val="212121"/>
                </a:solidFill>
                <a:latin typeface="Times New Roman" panose="02020603050405020304" pitchFamily="18" charset="0"/>
                <a:ea typeface="Times New Roman" panose="02020603050405020304" pitchFamily="18" charset="0"/>
              </a:rPr>
              <a:t>elf-ideal</a:t>
            </a:r>
            <a:r>
              <a:rPr lang="en-US" sz="1200" kern="0" dirty="0">
                <a:solidFill>
                  <a:srgbClr val="212121"/>
                </a:solidFill>
                <a:latin typeface="Times New Roman" panose="02020603050405020304" pitchFamily="18" charset="0"/>
                <a:ea typeface="Times New Roman" panose="02020603050405020304" pitchFamily="18" charset="0"/>
              </a:rPr>
              <a:t>:  The Perfection I strive to Become  (self-actualization)</a:t>
            </a:r>
          </a:p>
          <a:p>
            <a:pPr marL="688975" lvl="0" indent="-231775" algn="just" defTabSz="415925">
              <a:spcBef>
                <a:spcPts val="0"/>
              </a:spcBef>
              <a:spcAft>
                <a:spcPts val="1200"/>
              </a:spcAft>
              <a:buSzTx/>
              <a:buFont typeface="Wingdings" panose="05000000000000000000" pitchFamily="2" charset="2"/>
              <a:buChar char="ü"/>
              <a:defRPr/>
            </a:pPr>
            <a:r>
              <a:rPr lang="en-US" sz="1200" kern="0" dirty="0">
                <a:solidFill>
                  <a:prstClr val="black"/>
                </a:solidFill>
                <a:latin typeface="Times New Roman" panose="02020603050405020304" pitchFamily="18" charset="0"/>
                <a:ea typeface="Times New Roman" panose="02020603050405020304" pitchFamily="18" charset="0"/>
              </a:rPr>
              <a:t>I</a:t>
            </a:r>
            <a:r>
              <a:rPr lang="en-US" sz="1200" kern="0" spc="-1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should</a:t>
            </a:r>
            <a:r>
              <a:rPr lang="en-US" sz="1200" kern="0" spc="-5"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be</a:t>
            </a:r>
            <a:r>
              <a:rPr lang="en-US" sz="1200" u="sng" kern="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 and I should</a:t>
            </a:r>
            <a:r>
              <a:rPr lang="en-US" sz="1200" kern="0" spc="-5"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not</a:t>
            </a:r>
            <a:r>
              <a:rPr lang="en-US" sz="1200" kern="0" spc="5"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be</a:t>
            </a:r>
            <a:r>
              <a:rPr lang="en-US" sz="1200" u="sng" kern="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  People</a:t>
            </a:r>
            <a:r>
              <a:rPr lang="en-US" sz="1200" kern="0" spc="-15"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should</a:t>
            </a:r>
            <a:r>
              <a:rPr lang="en-US" sz="1200" kern="0" spc="-5"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be</a:t>
            </a:r>
            <a:r>
              <a:rPr lang="en-US" sz="1200" u="sng" kern="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 Life</a:t>
            </a:r>
            <a:r>
              <a:rPr lang="en-US" sz="1200" kern="0" spc="-1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should be</a:t>
            </a:r>
            <a:r>
              <a:rPr lang="en-US" sz="1200" u="sng" kern="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 It is wrong</a:t>
            </a:r>
            <a:r>
              <a:rPr lang="en-US" sz="1200" kern="0" spc="-5"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to </a:t>
            </a:r>
            <a:r>
              <a:rPr lang="en-US" sz="1200" u="sng" kern="0"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 It is</a:t>
            </a:r>
            <a:r>
              <a:rPr lang="en-US" sz="1200" kern="0" spc="-5"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right</a:t>
            </a:r>
            <a:r>
              <a:rPr lang="en-US" sz="1200" kern="0" spc="-5" dirty="0">
                <a:solidFill>
                  <a:prstClr val="black"/>
                </a:solidFill>
                <a:latin typeface="Times New Roman" panose="02020603050405020304" pitchFamily="18" charset="0"/>
                <a:ea typeface="Times New Roman" panose="02020603050405020304" pitchFamily="18" charset="0"/>
              </a:rPr>
              <a:t> </a:t>
            </a:r>
            <a:r>
              <a:rPr lang="en-US" sz="1200" kern="0" dirty="0">
                <a:solidFill>
                  <a:prstClr val="black"/>
                </a:solidFill>
                <a:latin typeface="Times New Roman" panose="02020603050405020304" pitchFamily="18" charset="0"/>
                <a:ea typeface="Times New Roman" panose="02020603050405020304" pitchFamily="18" charset="0"/>
              </a:rPr>
              <a:t>to ______.</a:t>
            </a:r>
            <a:endParaRPr lang="en-US" sz="1200" dirty="0"/>
          </a:p>
          <a:p>
            <a:pPr marL="231775" indent="-231775">
              <a:buNone/>
            </a:pPr>
            <a:r>
              <a:rPr lang="en-US" sz="1400" dirty="0"/>
              <a:t>. </a:t>
            </a:r>
          </a:p>
        </p:txBody>
      </p:sp>
      <p:sp>
        <p:nvSpPr>
          <p:cNvPr id="3" name="Slide Number Placeholder 2">
            <a:extLst>
              <a:ext uri="{FF2B5EF4-FFF2-40B4-BE49-F238E27FC236}">
                <a16:creationId xmlns:a16="http://schemas.microsoft.com/office/drawing/2014/main" id="{A07183FE-82F5-4E2E-8AA6-8F7E9C2DDC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C135BCEA-0523-49A4-8B7D-D441386EDF25}"/>
              </a:ext>
            </a:extLst>
          </p:cNvPr>
          <p:cNvSpPr>
            <a:spLocks noGrp="1"/>
          </p:cNvSpPr>
          <p:nvPr>
            <p:ph type="title"/>
          </p:nvPr>
        </p:nvSpPr>
        <p:spPr>
          <a:xfrm>
            <a:off x="417672" y="617317"/>
            <a:ext cx="8229600" cy="1143000"/>
          </a:xfrm>
        </p:spPr>
        <p:txBody>
          <a:bodyPr>
            <a:normAutofit/>
          </a:bodyPr>
          <a:lstStyle/>
          <a:p>
            <a:r>
              <a:rPr lang="en-US" sz="2800" dirty="0"/>
              <a:t>Loss of Coherent Self Over Time</a:t>
            </a:r>
          </a:p>
        </p:txBody>
      </p:sp>
    </p:spTree>
    <p:extLst>
      <p:ext uri="{BB962C8B-B14F-4D97-AF65-F5344CB8AC3E}">
        <p14:creationId xmlns:p14="http://schemas.microsoft.com/office/powerpoint/2010/main" val="28945086"/>
      </p:ext>
    </p:extLst>
  </p:cSld>
  <p:clrMapOvr>
    <a:masterClrMapping/>
  </p:clrMapOvr>
  <mc:AlternateContent xmlns:mc="http://schemas.openxmlformats.org/markup-compatibility/2006" xmlns:p15="http://schemas.microsoft.com/office/powerpoint/2012/main">
    <mc:Choice Requires="p15">
      <p:transition spd="slow" advClick="0" advTm="80000">
        <p15:prstTrans prst="pageCurlDouble"/>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2BA0EB-6920-4866-8F9B-B757D044A9AA}"/>
              </a:ext>
            </a:extLst>
          </p:cNvPr>
          <p:cNvSpPr>
            <a:spLocks noGrp="1"/>
          </p:cNvSpPr>
          <p:nvPr>
            <p:ph type="title"/>
          </p:nvPr>
        </p:nvSpPr>
        <p:spPr/>
        <p:txBody>
          <a:bodyPr>
            <a:normAutofit/>
          </a:bodyPr>
          <a:lstStyle/>
          <a:p>
            <a:r>
              <a:rPr lang="en-US" sz="2800" dirty="0" err="1"/>
              <a:t>Preoccupational</a:t>
            </a:r>
            <a:r>
              <a:rPr lang="en-US" sz="2800" dirty="0"/>
              <a:t> Themes in Psychotic Delusions*</a:t>
            </a:r>
          </a:p>
        </p:txBody>
      </p:sp>
      <p:sp>
        <p:nvSpPr>
          <p:cNvPr id="8" name="Text Placeholder 7">
            <a:extLst>
              <a:ext uri="{FF2B5EF4-FFF2-40B4-BE49-F238E27FC236}">
                <a16:creationId xmlns:a16="http://schemas.microsoft.com/office/drawing/2014/main" id="{B2B7441F-089C-43DD-8E55-5CD2D6151369}"/>
              </a:ext>
            </a:extLst>
          </p:cNvPr>
          <p:cNvSpPr>
            <a:spLocks noGrp="1"/>
          </p:cNvSpPr>
          <p:nvPr>
            <p:ph type="body" idx="1"/>
          </p:nvPr>
        </p:nvSpPr>
        <p:spPr/>
        <p:txBody>
          <a:bodyPr/>
          <a:lstStyle/>
          <a:p>
            <a:endParaRPr lang="en-US" dirty="0"/>
          </a:p>
        </p:txBody>
      </p:sp>
      <p:sp>
        <p:nvSpPr>
          <p:cNvPr id="9" name="Text Placeholder 8">
            <a:extLst>
              <a:ext uri="{FF2B5EF4-FFF2-40B4-BE49-F238E27FC236}">
                <a16:creationId xmlns:a16="http://schemas.microsoft.com/office/drawing/2014/main" id="{FE2471A2-E608-492B-A97F-BC2C8296F833}"/>
              </a:ext>
            </a:extLst>
          </p:cNvPr>
          <p:cNvSpPr>
            <a:spLocks noGrp="1"/>
          </p:cNvSpPr>
          <p:nvPr>
            <p:ph type="body" sz="half" idx="3"/>
          </p:nvPr>
        </p:nvSpPr>
        <p:spPr/>
        <p:txBody>
          <a:bodyPr>
            <a:normAutofit/>
          </a:bodyPr>
          <a:lstStyle/>
          <a:p>
            <a:pPr algn="ctr"/>
            <a:r>
              <a:rPr lang="en-US" sz="1800" dirty="0"/>
              <a:t>Re-affirming  Message</a:t>
            </a:r>
          </a:p>
        </p:txBody>
      </p:sp>
      <p:sp>
        <p:nvSpPr>
          <p:cNvPr id="7" name="Content Placeholder 6">
            <a:extLst>
              <a:ext uri="{FF2B5EF4-FFF2-40B4-BE49-F238E27FC236}">
                <a16:creationId xmlns:a16="http://schemas.microsoft.com/office/drawing/2014/main" id="{1B1949AF-5850-4FF8-BA6B-9239677EADBB}"/>
              </a:ext>
            </a:extLst>
          </p:cNvPr>
          <p:cNvSpPr>
            <a:spLocks noGrp="1"/>
          </p:cNvSpPr>
          <p:nvPr>
            <p:ph sz="quarter" idx="4"/>
          </p:nvPr>
        </p:nvSpPr>
        <p:spPr/>
        <p:txBody>
          <a:bodyPr>
            <a:normAutofit/>
          </a:bodyPr>
          <a:lstStyle/>
          <a:p>
            <a:pPr marL="228600" indent="-228600"/>
            <a:endParaRPr lang="en-US" sz="100" b="1" dirty="0"/>
          </a:p>
          <a:p>
            <a:pPr marL="228600" indent="-228600"/>
            <a:r>
              <a:rPr lang="en-US" sz="1400" b="1" dirty="0"/>
              <a:t>I am important and powerful, even though I don’t feel so</a:t>
            </a:r>
          </a:p>
          <a:p>
            <a:pPr marL="228600" indent="-228600"/>
            <a:endParaRPr lang="en-US" sz="1050" b="1" dirty="0"/>
          </a:p>
          <a:p>
            <a:pPr marL="228600" indent="-228600"/>
            <a:endParaRPr lang="en-US" sz="1200" b="1" dirty="0"/>
          </a:p>
          <a:p>
            <a:pPr marL="228600" indent="-228600"/>
            <a:r>
              <a:rPr lang="en-US" sz="1400" b="1" dirty="0"/>
              <a:t>I am stronger, more righteous and better than others</a:t>
            </a:r>
          </a:p>
          <a:p>
            <a:pPr marL="228600" indent="-228600"/>
            <a:endParaRPr lang="en-US" sz="1400" b="1" dirty="0"/>
          </a:p>
          <a:p>
            <a:pPr marL="228600" indent="-228600"/>
            <a:endParaRPr lang="en-US" sz="1100" b="1" dirty="0"/>
          </a:p>
          <a:p>
            <a:pPr marL="228600" indent="-228600"/>
            <a:r>
              <a:rPr lang="en-US" sz="1400" b="1" dirty="0"/>
              <a:t>Others betray you; don’t trust others</a:t>
            </a:r>
          </a:p>
          <a:p>
            <a:pPr marL="228600" indent="-228600"/>
            <a:endParaRPr lang="en-US" sz="1400" b="1" dirty="0"/>
          </a:p>
          <a:p>
            <a:pPr marL="228600" indent="-228600"/>
            <a:endParaRPr lang="en-US" sz="2400" b="1" dirty="0"/>
          </a:p>
          <a:p>
            <a:pPr marL="228600" indent="-228600"/>
            <a:endParaRPr lang="en-US" sz="1400" b="1" dirty="0"/>
          </a:p>
          <a:p>
            <a:pPr marL="228600" indent="-228600">
              <a:buAutoNum type="arabicPeriod" startAt="4"/>
              <a:tabLst>
                <a:tab pos="228600" algn="l"/>
              </a:tabLst>
            </a:pPr>
            <a:r>
              <a:rPr lang="en-US" sz="1400" b="1" dirty="0"/>
              <a:t>I don’t matter; Don’t trust others; Others will hurt you</a:t>
            </a:r>
          </a:p>
          <a:p>
            <a:pPr marL="228600" indent="-228600">
              <a:buAutoNum type="arabicPeriod" startAt="4"/>
              <a:tabLst>
                <a:tab pos="228600" algn="l"/>
              </a:tabLst>
            </a:pPr>
            <a:endParaRPr lang="en-US" sz="1100" b="1" dirty="0"/>
          </a:p>
          <a:p>
            <a:pPr marL="228600" indent="-228600">
              <a:buAutoNum type="arabicPeriod" startAt="4"/>
              <a:tabLst>
                <a:tab pos="228600" algn="l"/>
              </a:tabLst>
            </a:pPr>
            <a:endParaRPr lang="en-US" sz="1400" b="1" dirty="0"/>
          </a:p>
          <a:p>
            <a:pPr marL="228600" indent="-228600">
              <a:buAutoNum type="arabicPeriod" startAt="4"/>
              <a:tabLst>
                <a:tab pos="228600" algn="l"/>
              </a:tabLst>
            </a:pPr>
            <a:r>
              <a:rPr lang="en-US" sz="1400" b="1" dirty="0"/>
              <a:t>I don’t matter</a:t>
            </a:r>
          </a:p>
          <a:p>
            <a:endParaRPr lang="en-US" sz="1400" b="1" dirty="0"/>
          </a:p>
        </p:txBody>
      </p:sp>
      <p:sp>
        <p:nvSpPr>
          <p:cNvPr id="3" name="Slide Number Placeholder 2">
            <a:extLst>
              <a:ext uri="{FF2B5EF4-FFF2-40B4-BE49-F238E27FC236}">
                <a16:creationId xmlns:a16="http://schemas.microsoft.com/office/drawing/2014/main" id="{5520228B-BFB9-4D0E-B3A7-F4C5359442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2" name="Content Placeholder 1">
            <a:extLst>
              <a:ext uri="{FF2B5EF4-FFF2-40B4-BE49-F238E27FC236}">
                <a16:creationId xmlns:a16="http://schemas.microsoft.com/office/drawing/2014/main" id="{1FD1BBFF-BAE8-4D5E-A3A8-D525A5A9D711}"/>
              </a:ext>
            </a:extLst>
          </p:cNvPr>
          <p:cNvSpPr>
            <a:spLocks noGrp="1"/>
          </p:cNvSpPr>
          <p:nvPr>
            <p:ph sz="quarter" idx="2"/>
          </p:nvPr>
        </p:nvSpPr>
        <p:spPr/>
        <p:txBody>
          <a:bodyPr>
            <a:noAutofit/>
          </a:bodyPr>
          <a:lstStyle/>
          <a:p>
            <a:pPr marL="228600" indent="-228600">
              <a:spcBef>
                <a:spcPts val="0"/>
              </a:spcBef>
              <a:spcAft>
                <a:spcPts val="1200"/>
              </a:spcAft>
            </a:pPr>
            <a:r>
              <a:rPr lang="en-US" sz="1400" b="1" dirty="0"/>
              <a:t>Superior Achievement/Leadership: </a:t>
            </a:r>
            <a:r>
              <a:rPr lang="en-US" sz="1400" dirty="0"/>
              <a:t>Preoccupation with grandiosity, aggrandizement or impressing others</a:t>
            </a:r>
          </a:p>
          <a:p>
            <a:pPr marL="228600" indent="-228600">
              <a:spcBef>
                <a:spcPts val="0"/>
              </a:spcBef>
              <a:spcAft>
                <a:spcPts val="1200"/>
              </a:spcAft>
            </a:pPr>
            <a:r>
              <a:rPr lang="en-US" sz="1400" b="1" dirty="0"/>
              <a:t>Control/Dominance Aversion: 	    </a:t>
            </a:r>
            <a:r>
              <a:rPr lang="en-US" sz="1400" dirty="0"/>
              <a:t>Preoccupation with religiosity; avoiding others’ attempts to control or dominate them</a:t>
            </a:r>
          </a:p>
          <a:p>
            <a:pPr marL="228600" indent="-228600">
              <a:spcBef>
                <a:spcPts val="0"/>
              </a:spcBef>
              <a:spcAft>
                <a:spcPts val="1200"/>
              </a:spcAft>
            </a:pPr>
            <a:r>
              <a:rPr lang="en-US" sz="1400" b="1" dirty="0"/>
              <a:t>Intimacy/Sexuality:                                    </a:t>
            </a:r>
            <a:r>
              <a:rPr lang="en-US" sz="1400" dirty="0"/>
              <a:t>Absence of an intimate relationship or conflict and jealousness, a belief that that one’s friend or lover has been unfaithful or betrayed them </a:t>
            </a:r>
          </a:p>
          <a:p>
            <a:pPr marL="228600" indent="-228600">
              <a:spcBef>
                <a:spcPts val="0"/>
              </a:spcBef>
              <a:spcAft>
                <a:spcPts val="1200"/>
              </a:spcAft>
            </a:pPr>
            <a:r>
              <a:rPr lang="en-US" sz="1400" b="1" dirty="0">
                <a:solidFill>
                  <a:prstClr val="black"/>
                </a:solidFill>
              </a:rPr>
              <a:t>Social Alienation/Inferiority            </a:t>
            </a:r>
            <a:r>
              <a:rPr lang="en-US" sz="1400" dirty="0">
                <a:solidFill>
                  <a:prstClr val="black"/>
                </a:solidFill>
              </a:rPr>
              <a:t>Preoccupation with diminished sense of worth, persecution, or being an outsider</a:t>
            </a:r>
          </a:p>
          <a:p>
            <a:pPr marL="228600" indent="-228600">
              <a:spcBef>
                <a:spcPts val="0"/>
              </a:spcBef>
              <a:spcAft>
                <a:spcPts val="1200"/>
              </a:spcAft>
            </a:pPr>
            <a:r>
              <a:rPr lang="en-US" sz="1400" b="1" dirty="0"/>
              <a:t>Annihilation Anxiety </a:t>
            </a:r>
            <a:r>
              <a:rPr lang="en-US" sz="1400" dirty="0"/>
              <a:t>(preoccupation with death, injury or vulnerability)     </a:t>
            </a:r>
            <a:r>
              <a:rPr lang="en-US" sz="1050" dirty="0"/>
              <a:t>* Jakes, Rhodes and Issa, 2004 </a:t>
            </a:r>
          </a:p>
          <a:p>
            <a:pPr marL="0" indent="0" algn="ctr">
              <a:spcBef>
                <a:spcPts val="0"/>
              </a:spcBef>
              <a:buNone/>
            </a:pPr>
            <a:endParaRPr lang="en-US" sz="500" dirty="0">
              <a:solidFill>
                <a:schemeClr val="bg1"/>
              </a:solidFill>
            </a:endParaRPr>
          </a:p>
          <a:p>
            <a:pPr marL="0" indent="0" algn="ctr">
              <a:spcBef>
                <a:spcPts val="0"/>
              </a:spcBef>
              <a:buNone/>
            </a:pPr>
            <a:r>
              <a:rPr lang="en-US" sz="1800" dirty="0">
                <a:solidFill>
                  <a:schemeClr val="bg1"/>
                </a:solidFill>
              </a:rPr>
              <a:t>Category or Theme of Preoccupation</a:t>
            </a:r>
            <a:r>
              <a:rPr lang="en-US" sz="2000" dirty="0"/>
              <a:t> </a:t>
            </a:r>
          </a:p>
          <a:p>
            <a:pPr marL="0" indent="0" algn="ctr">
              <a:spcBef>
                <a:spcPts val="0"/>
              </a:spcBef>
              <a:spcAft>
                <a:spcPts val="1200"/>
              </a:spcAft>
              <a:buNone/>
            </a:pPr>
            <a:r>
              <a:rPr lang="en-US" sz="1600" dirty="0"/>
              <a:t>* Jakes, Rhodes and Issa, 2004 </a:t>
            </a:r>
            <a:r>
              <a:rPr lang="en-US" sz="1400" dirty="0"/>
              <a:t>	</a:t>
            </a:r>
          </a:p>
          <a:p>
            <a:pPr marL="275833" lvl="1" indent="0" algn="r">
              <a:spcBef>
                <a:spcPts val="0"/>
              </a:spcBef>
              <a:spcAft>
                <a:spcPts val="1200"/>
              </a:spcAft>
              <a:buNone/>
            </a:pPr>
            <a:r>
              <a:rPr lang="en-US" sz="1400" dirty="0"/>
              <a:t>		</a:t>
            </a:r>
            <a:endParaRPr lang="en-US" sz="1400" i="1" dirty="0"/>
          </a:p>
          <a:p>
            <a:pPr marL="55562" indent="0">
              <a:spcBef>
                <a:spcPts val="0"/>
              </a:spcBef>
              <a:spcAft>
                <a:spcPts val="1200"/>
              </a:spcAft>
              <a:buNone/>
            </a:pPr>
            <a:endParaRPr lang="en-US" sz="1400" b="1" dirty="0"/>
          </a:p>
        </p:txBody>
      </p:sp>
    </p:spTree>
    <p:extLst>
      <p:ext uri="{BB962C8B-B14F-4D97-AF65-F5344CB8AC3E}">
        <p14:creationId xmlns:p14="http://schemas.microsoft.com/office/powerpoint/2010/main" val="779696911"/>
      </p:ext>
    </p:extLst>
  </p:cSld>
  <p:clrMapOvr>
    <a:masterClrMapping/>
  </p:clrMapOvr>
  <mc:AlternateContent xmlns:mc="http://schemas.openxmlformats.org/markup-compatibility/2006" xmlns:p15="http://schemas.microsoft.com/office/powerpoint/2012/main">
    <mc:Choice Requires="p15">
      <p:transition spd="slow" advClick="0" advTm="80000">
        <p15:prstTrans prst="pageCurlDouble"/>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74B2A8-1FB2-4C6D-BBF0-0422280DFAA7}"/>
              </a:ext>
            </a:extLst>
          </p:cNvPr>
          <p:cNvSpPr>
            <a:spLocks noGrp="1"/>
          </p:cNvSpPr>
          <p:nvPr>
            <p:ph type="sldNum" sz="quarter" idx="12"/>
          </p:nvPr>
        </p:nvSpPr>
        <p:spPr>
          <a:xfrm>
            <a:off x="8498115" y="5598484"/>
            <a:ext cx="566057" cy="101152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54BDEC69-895C-43CF-9E4F-C5AE2FB77373}"/>
              </a:ext>
            </a:extLst>
          </p:cNvPr>
          <p:cNvSpPr>
            <a:spLocks noGrp="1"/>
          </p:cNvSpPr>
          <p:nvPr>
            <p:ph type="title"/>
          </p:nvPr>
        </p:nvSpPr>
        <p:spPr>
          <a:xfrm>
            <a:off x="549243" y="384937"/>
            <a:ext cx="8229600" cy="1143000"/>
          </a:xfrm>
        </p:spPr>
        <p:txBody>
          <a:bodyPr>
            <a:normAutofit/>
          </a:bodyPr>
          <a:lstStyle/>
          <a:p>
            <a:r>
              <a:rPr lang="en-US" sz="2800" dirty="0"/>
              <a:t>Finding the Line of Movement*</a:t>
            </a:r>
          </a:p>
        </p:txBody>
      </p:sp>
      <p:sp>
        <p:nvSpPr>
          <p:cNvPr id="8" name="Rectangle 7">
            <a:extLst>
              <a:ext uri="{FF2B5EF4-FFF2-40B4-BE49-F238E27FC236}">
                <a16:creationId xmlns:a16="http://schemas.microsoft.com/office/drawing/2014/main" id="{0D1B552C-A09A-4407-86D9-3D9CFC7BB234}"/>
              </a:ext>
            </a:extLst>
          </p:cNvPr>
          <p:cNvSpPr/>
          <p:nvPr/>
        </p:nvSpPr>
        <p:spPr>
          <a:xfrm>
            <a:off x="317391" y="1635858"/>
            <a:ext cx="8094497" cy="1990288"/>
          </a:xfrm>
          <a:prstGeom prst="rect">
            <a:avLst/>
          </a:prstGeom>
        </p:spPr>
        <p:txBody>
          <a:bodyPr wrap="square">
            <a:spAutoFit/>
          </a:bodyPr>
          <a:lstStyle/>
          <a:p>
            <a:pPr marL="625475" marR="0" lvl="0" indent="-342900" algn="just" defTabSz="914400" rtl="0" eaLnBrk="1" fontAlgn="auto" latinLnBrk="0" hangingPunct="1">
              <a:lnSpc>
                <a:spcPct val="100000"/>
              </a:lnSpc>
              <a:spcBef>
                <a:spcPts val="0"/>
              </a:spcBef>
              <a:spcAft>
                <a:spcPts val="800"/>
              </a:spcAft>
              <a:buClrTx/>
              <a:buSzPct val="100000"/>
              <a:buFont typeface="+mj-lt"/>
              <a:buAutoNum type="arabicPeriod"/>
              <a:tabLst/>
              <a:defRPr/>
            </a:pPr>
            <a:r>
              <a:rPr kumimoji="0" lang="en-US" sz="14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Meaning gives purpose to behavior </a:t>
            </a:r>
          </a:p>
          <a:p>
            <a:pPr marL="625475" marR="0" lvl="0" indent="-342900" algn="just" defTabSz="914400" rtl="0" eaLnBrk="1" fontAlgn="auto" latinLnBrk="0" hangingPunct="1">
              <a:lnSpc>
                <a:spcPct val="100000"/>
              </a:lnSpc>
              <a:spcBef>
                <a:spcPts val="0"/>
              </a:spcBef>
              <a:spcAft>
                <a:spcPts val="800"/>
              </a:spcAft>
              <a:buClrTx/>
              <a:buSzPct val="100000"/>
              <a:buFont typeface="+mj-lt"/>
              <a:buAutoNum type="arabicPeriod"/>
              <a:tabLst/>
              <a:defRPr/>
            </a:pPr>
            <a:r>
              <a:rPr kumimoji="0" lang="en-US" sz="14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Behavior has logic and is directed toward one of two goals:</a:t>
            </a:r>
          </a:p>
          <a:p>
            <a:pPr marL="1082675" marR="0" lvl="1" indent="-342900" algn="just" defTabSz="323850" rtl="0" eaLnBrk="1" fontAlgn="auto" latinLnBrk="0" hangingPunct="1">
              <a:lnSpc>
                <a:spcPct val="100000"/>
              </a:lnSpc>
              <a:spcBef>
                <a:spcPts val="0"/>
              </a:spcBef>
              <a:spcAft>
                <a:spcPts val="800"/>
              </a:spcAft>
              <a:buClrTx/>
              <a:buSzPct val="100000"/>
              <a:buFont typeface="Wingdings" panose="05000000000000000000" pitchFamily="2" charset="2"/>
              <a:buChar char="§"/>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Self-actualization 		</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adaptation</a:t>
            </a:r>
            <a:r>
              <a:rPr lang="en-US" sz="1200" dirty="0">
                <a:solidFill>
                  <a:prstClr val="black"/>
                </a:solidFill>
                <a:latin typeface="Times New Roman" panose="02020603050405020304" pitchFamily="18" charset="0"/>
                <a:ea typeface="Times New Roman" panose="02020603050405020304" pitchFamily="18" charset="0"/>
              </a:rPr>
              <a:t> and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growth through connection, cooperation, and 											assertion with</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others (Social Interest)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1082675" marR="0" lvl="1" indent="-342900" algn="just" defTabSz="850900" rtl="0" eaLnBrk="1" fontAlgn="auto" latinLnBrk="0" hangingPunct="1">
              <a:lnSpc>
                <a:spcPct val="100000"/>
              </a:lnSpc>
              <a:spcBef>
                <a:spcPts val="0"/>
              </a:spcBef>
              <a:spcAft>
                <a:spcPts val="800"/>
              </a:spcAft>
              <a:buClrTx/>
              <a:buSzPct val="100000"/>
              <a:buFont typeface="Wingdings" panose="05000000000000000000" pitchFamily="2" charset="2"/>
              <a:buChar char="§"/>
              <a:tabLst>
                <a:tab pos="2568575" algn="l"/>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Self-protection</a:t>
            </a:r>
            <a:r>
              <a:rPr lang="en-US" sz="1200" dirty="0">
                <a:solidFill>
                  <a:prstClr val="black"/>
                </a:solidFill>
                <a:latin typeface="Times New Roman" panose="02020603050405020304" pitchFamily="18" charset="0"/>
                <a:ea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greater</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safety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through aggression, manipulation, or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avoidance* 	</a:t>
            </a:r>
            <a:endParaRPr lang="en-US" sz="1200" b="1" dirty="0">
              <a:solidFill>
                <a:prstClr val="black"/>
              </a:solidFill>
              <a:latin typeface="Times New Roman" panose="02020603050405020304" pitchFamily="18" charset="0"/>
              <a:ea typeface="Times New Roman" panose="02020603050405020304" pitchFamily="18" charset="0"/>
            </a:endParaRPr>
          </a:p>
          <a:p>
            <a:pPr marL="1082675" marR="0" lvl="1" indent="-342900" algn="just" defTabSz="850900" rtl="0" eaLnBrk="1" fontAlgn="auto" latinLnBrk="0" hangingPunct="1">
              <a:lnSpc>
                <a:spcPct val="100000"/>
              </a:lnSpc>
              <a:spcBef>
                <a:spcPts val="0"/>
              </a:spcBef>
              <a:spcAft>
                <a:spcPts val="800"/>
              </a:spcAft>
              <a:buClrTx/>
              <a:buSzPct val="100000"/>
              <a:buFont typeface="Wingdings" panose="05000000000000000000" pitchFamily="2" charset="2"/>
              <a:buChar char="§"/>
              <a:tabLst>
                <a:tab pos="2568575" algn="l"/>
              </a:tabLst>
              <a:defRPr/>
            </a:pP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30238" marR="0" lvl="1" indent="-346075" algn="just" defTabSz="850900" rtl="0" eaLnBrk="1" fontAlgn="auto" latinLnBrk="0" hangingPunct="1">
              <a:lnSpc>
                <a:spcPct val="100000"/>
              </a:lnSpc>
              <a:spcBef>
                <a:spcPts val="0"/>
              </a:spcBef>
              <a:spcAft>
                <a:spcPts val="800"/>
              </a:spcAft>
              <a:buClrTx/>
              <a:buSzPct val="100000"/>
              <a:tabLst>
                <a:tab pos="2568575" algn="l"/>
              </a:tabLst>
              <a:defRPr/>
            </a:pPr>
            <a:r>
              <a:rPr lang="en-US" sz="1400" b="1" dirty="0">
                <a:solidFill>
                  <a:prstClr val="black"/>
                </a:solidFill>
                <a:latin typeface="Times New Roman" panose="02020603050405020304" pitchFamily="18" charset="0"/>
                <a:ea typeface="Times New Roman" panose="02020603050405020304" pitchFamily="18" charset="0"/>
              </a:rPr>
              <a:t>3.	</a:t>
            </a:r>
            <a:r>
              <a:rPr kumimoji="0" lang="en-US" sz="14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The behavior constitutes the line of movement </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toward</a:t>
            </a:r>
            <a:r>
              <a:rPr kumimoji="0" lang="en-US" sz="14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those goals.      </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*Robert Sherman (1991)</a:t>
            </a:r>
          </a:p>
        </p:txBody>
      </p:sp>
      <p:cxnSp>
        <p:nvCxnSpPr>
          <p:cNvPr id="10" name="Straight Connector 9">
            <a:extLst>
              <a:ext uri="{FF2B5EF4-FFF2-40B4-BE49-F238E27FC236}">
                <a16:creationId xmlns:a16="http://schemas.microsoft.com/office/drawing/2014/main" id="{F8DD1FC5-18E9-4F04-BEB6-3ECC73CD93C0}"/>
              </a:ext>
            </a:extLst>
          </p:cNvPr>
          <p:cNvCxnSpPr/>
          <p:nvPr/>
        </p:nvCxnSpPr>
        <p:spPr>
          <a:xfrm>
            <a:off x="2699056" y="4115520"/>
            <a:ext cx="3929974"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E58ABE9-2504-4271-8243-96D0763912E5}"/>
              </a:ext>
            </a:extLst>
          </p:cNvPr>
          <p:cNvSpPr txBox="1"/>
          <p:nvPr/>
        </p:nvSpPr>
        <p:spPr>
          <a:xfrm>
            <a:off x="1956879" y="3961631"/>
            <a:ext cx="104572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A</a:t>
            </a:r>
          </a:p>
        </p:txBody>
      </p:sp>
      <p:sp>
        <p:nvSpPr>
          <p:cNvPr id="12" name="TextBox 11">
            <a:extLst>
              <a:ext uri="{FF2B5EF4-FFF2-40B4-BE49-F238E27FC236}">
                <a16:creationId xmlns:a16="http://schemas.microsoft.com/office/drawing/2014/main" id="{C9E06C80-77B3-48C7-BA61-83C4998BA0A8}"/>
              </a:ext>
            </a:extLst>
          </p:cNvPr>
          <p:cNvSpPr txBox="1"/>
          <p:nvPr/>
        </p:nvSpPr>
        <p:spPr>
          <a:xfrm>
            <a:off x="6355037" y="3928561"/>
            <a:ext cx="104572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B</a:t>
            </a:r>
          </a:p>
        </p:txBody>
      </p:sp>
      <p:sp>
        <p:nvSpPr>
          <p:cNvPr id="13" name="TextBox 12">
            <a:extLst>
              <a:ext uri="{FF2B5EF4-FFF2-40B4-BE49-F238E27FC236}">
                <a16:creationId xmlns:a16="http://schemas.microsoft.com/office/drawing/2014/main" id="{430070DA-BBF7-4C00-8AF7-2C606FB4464B}"/>
              </a:ext>
            </a:extLst>
          </p:cNvPr>
          <p:cNvSpPr txBox="1"/>
          <p:nvPr/>
        </p:nvSpPr>
        <p:spPr>
          <a:xfrm>
            <a:off x="7258958" y="3837147"/>
            <a:ext cx="1597485"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Outcome/Goal;</a:t>
            </a:r>
            <a:r>
              <a:rPr kumimoji="0" lang="en-US" sz="1400" b="0" i="0" u="none" strike="noStrike" kern="1200" cap="none" spc="0" normalizeH="0" noProof="0" dirty="0">
                <a:ln>
                  <a:noFill/>
                </a:ln>
                <a:solidFill>
                  <a:prstClr val="black"/>
                </a:solidFill>
                <a:effectLst/>
                <a:uLnTx/>
                <a:uFillTx/>
                <a:latin typeface="Times New Roman"/>
                <a:ea typeface="+mn-ea"/>
                <a:cs typeface="+mn-cs"/>
              </a:rPr>
              <a:t>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what the behavior “accomplishes”.</a:t>
            </a:r>
            <a:r>
              <a:rPr kumimoji="0" lang="en-US" sz="1400" b="0" i="0" u="none" strike="noStrike" kern="1200" cap="none" spc="0" normalizeH="0" noProof="0" dirty="0">
                <a:ln>
                  <a:noFill/>
                </a:ln>
                <a:solidFill>
                  <a:prstClr val="black"/>
                </a:solidFill>
                <a:effectLst/>
                <a:uLnTx/>
                <a:uFillTx/>
                <a:latin typeface="Times New Roman"/>
                <a:ea typeface="+mn-ea"/>
                <a:cs typeface="+mn-cs"/>
              </a:rPr>
              <a:t> Look at reaction of others (</a:t>
            </a:r>
            <a:r>
              <a:rPr kumimoji="0" lang="en-US" sz="1400" b="0" i="0" u="none" strike="noStrike" kern="1200" cap="none" spc="0" normalizeH="0" noProof="0" dirty="0" err="1">
                <a:ln>
                  <a:noFill/>
                </a:ln>
                <a:solidFill>
                  <a:prstClr val="black"/>
                </a:solidFill>
                <a:effectLst/>
                <a:uLnTx/>
                <a:uFillTx/>
                <a:latin typeface="Times New Roman"/>
                <a:ea typeface="+mn-ea"/>
                <a:cs typeface="+mn-cs"/>
              </a:rPr>
              <a:t>ie</a:t>
            </a:r>
            <a:r>
              <a:rPr kumimoji="0" lang="en-US" sz="1400" b="0" i="0" u="none" strike="noStrike" kern="1200" cap="none" spc="0" normalizeH="0" noProof="0" dirty="0">
                <a:ln>
                  <a:noFill/>
                </a:ln>
                <a:solidFill>
                  <a:prstClr val="black"/>
                </a:solidFill>
                <a:effectLst/>
                <a:uLnTx/>
                <a:uFillTx/>
                <a:latin typeface="Times New Roman"/>
                <a:ea typeface="+mn-ea"/>
                <a:cs typeface="+mn-cs"/>
              </a:rPr>
              <a:t>. fear and withdrawal)*</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4" name="TextBox 13">
            <a:extLst>
              <a:ext uri="{FF2B5EF4-FFF2-40B4-BE49-F238E27FC236}">
                <a16:creationId xmlns:a16="http://schemas.microsoft.com/office/drawing/2014/main" id="{B921D9E0-2162-44E4-8A0B-899133DE665D}"/>
              </a:ext>
            </a:extLst>
          </p:cNvPr>
          <p:cNvSpPr txBox="1"/>
          <p:nvPr/>
        </p:nvSpPr>
        <p:spPr>
          <a:xfrm>
            <a:off x="549244" y="3987917"/>
            <a:ext cx="17634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Behavior or Emotion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Times New Roman"/>
              </a:rPr>
              <a:t>(</a:t>
            </a:r>
            <a:r>
              <a:rPr lang="en-US" sz="1400" dirty="0" err="1">
                <a:solidFill>
                  <a:prstClr val="black"/>
                </a:solidFill>
                <a:latin typeface="Times New Roman"/>
              </a:rPr>
              <a:t>ie</a:t>
            </a:r>
            <a:r>
              <a:rPr lang="en-US" sz="1400" dirty="0">
                <a:solidFill>
                  <a:prstClr val="black"/>
                </a:solidFill>
                <a:latin typeface="Times New Roman"/>
              </a:rPr>
              <a:t> odd behavior)</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35" name="Arc 34">
            <a:extLst>
              <a:ext uri="{FF2B5EF4-FFF2-40B4-BE49-F238E27FC236}">
                <a16:creationId xmlns:a16="http://schemas.microsoft.com/office/drawing/2014/main" id="{8B018E4A-09E4-4BAD-A5B9-898338210DD1}"/>
              </a:ext>
            </a:extLst>
          </p:cNvPr>
          <p:cNvSpPr/>
          <p:nvPr/>
        </p:nvSpPr>
        <p:spPr>
          <a:xfrm flipV="1">
            <a:off x="1549055" y="4141805"/>
            <a:ext cx="5631171" cy="1051459"/>
          </a:xfrm>
          <a:prstGeom prst="arc">
            <a:avLst>
              <a:gd name="adj1" fmla="val 10780183"/>
              <a:gd name="adj2" fmla="val 0"/>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36" name="Rectangle 35">
            <a:extLst>
              <a:ext uri="{FF2B5EF4-FFF2-40B4-BE49-F238E27FC236}">
                <a16:creationId xmlns:a16="http://schemas.microsoft.com/office/drawing/2014/main" id="{45AC35C0-416E-433D-99B3-C7C3CC267D0D}"/>
              </a:ext>
            </a:extLst>
          </p:cNvPr>
          <p:cNvSpPr/>
          <p:nvPr/>
        </p:nvSpPr>
        <p:spPr>
          <a:xfrm>
            <a:off x="3394678" y="4934651"/>
            <a:ext cx="2538730" cy="36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black"/>
                </a:solidFill>
                <a:uLnTx/>
                <a:uFillTx/>
                <a:latin typeface="Times New Roman"/>
                <a:ea typeface="+mn-ea"/>
                <a:cs typeface="+mn-cs"/>
              </a:rPr>
              <a:t>Purpose of the Behavior</a:t>
            </a:r>
          </a:p>
        </p:txBody>
      </p:sp>
      <p:sp>
        <p:nvSpPr>
          <p:cNvPr id="37" name="TextBox 36">
            <a:extLst>
              <a:ext uri="{FF2B5EF4-FFF2-40B4-BE49-F238E27FC236}">
                <a16:creationId xmlns:a16="http://schemas.microsoft.com/office/drawing/2014/main" id="{83CE361A-2297-4D41-893F-B70C80F4046F}"/>
              </a:ext>
            </a:extLst>
          </p:cNvPr>
          <p:cNvSpPr txBox="1"/>
          <p:nvPr/>
        </p:nvSpPr>
        <p:spPr>
          <a:xfrm>
            <a:off x="549243" y="5404248"/>
            <a:ext cx="8229600" cy="700000"/>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1400" dirty="0">
                <a:solidFill>
                  <a:prstClr val="black"/>
                </a:solidFill>
                <a:latin typeface="Times New Roman"/>
              </a:rPr>
              <a:t>* Odd or b</a:t>
            </a:r>
            <a:r>
              <a:rPr kumimoji="0" lang="en-US" sz="1400" i="0" u="none" strike="noStrike" kern="1200" cap="none" spc="0" normalizeH="0" baseline="0" noProof="0" dirty="0" err="1">
                <a:ln>
                  <a:noFill/>
                </a:ln>
                <a:solidFill>
                  <a:prstClr val="black"/>
                </a:solidFill>
                <a:effectLst/>
                <a:uLnTx/>
                <a:uFillTx/>
                <a:latin typeface="Times New Roman"/>
              </a:rPr>
              <a:t>izarre</a:t>
            </a:r>
            <a:r>
              <a:rPr kumimoji="0" lang="en-US" sz="1400" i="0" u="none" strike="noStrike" kern="1200" cap="none" spc="0" normalizeH="0" baseline="0" noProof="0" dirty="0">
                <a:ln>
                  <a:noFill/>
                </a:ln>
                <a:solidFill>
                  <a:prstClr val="black"/>
                </a:solidFill>
                <a:effectLst/>
                <a:uLnTx/>
                <a:uFillTx/>
                <a:latin typeface="Times New Roman"/>
              </a:rPr>
              <a:t> behavior results in</a:t>
            </a:r>
            <a:r>
              <a:rPr kumimoji="0" lang="en-US" sz="1400" i="0" u="none" strike="noStrike" kern="1200" cap="none" spc="0" normalizeH="0" noProof="0" dirty="0">
                <a:ln>
                  <a:noFill/>
                </a:ln>
                <a:solidFill>
                  <a:prstClr val="black"/>
                </a:solidFill>
                <a:effectLst/>
                <a:uLnTx/>
                <a:uFillTx/>
                <a:latin typeface="Times New Roman"/>
              </a:rPr>
              <a:t> </a:t>
            </a:r>
            <a:r>
              <a:rPr kumimoji="0" lang="en-US" sz="1400" i="0" u="none" strike="noStrike" kern="1200" cap="none" spc="0" normalizeH="0" baseline="0" noProof="0" dirty="0">
                <a:ln>
                  <a:noFill/>
                </a:ln>
                <a:solidFill>
                  <a:prstClr val="black"/>
                </a:solidFill>
                <a:effectLst/>
                <a:uLnTx/>
                <a:uFillTx/>
                <a:latin typeface="Times New Roman"/>
              </a:rPr>
              <a:t>distancing and isolation by others.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imes New Roman"/>
              </a:rPr>
              <a:t>That is </a:t>
            </a:r>
            <a:r>
              <a:rPr lang="en-US" sz="1400" dirty="0">
                <a:solidFill>
                  <a:prstClr val="black"/>
                </a:solidFill>
                <a:latin typeface="Times New Roman"/>
              </a:rPr>
              <a:t>it’s goal; the Goal of Psychosis: </a:t>
            </a:r>
            <a:r>
              <a:rPr kumimoji="0" lang="en-US" sz="1400" i="0" u="none" strike="noStrike" kern="1200" cap="none" spc="0" normalizeH="0" baseline="0" noProof="0" dirty="0">
                <a:ln>
                  <a:noFill/>
                </a:ln>
                <a:solidFill>
                  <a:prstClr val="black"/>
                </a:solidFill>
                <a:effectLst/>
                <a:uLnTx/>
                <a:uFillTx/>
                <a:latin typeface="Times New Roman"/>
              </a:rPr>
              <a:t>“Leave me alone!” “Don’t get too close to me!”</a:t>
            </a:r>
          </a:p>
        </p:txBody>
      </p:sp>
    </p:spTree>
    <p:extLst>
      <p:ext uri="{BB962C8B-B14F-4D97-AF65-F5344CB8AC3E}">
        <p14:creationId xmlns:p14="http://schemas.microsoft.com/office/powerpoint/2010/main" val="3901043851"/>
      </p:ext>
    </p:extLst>
  </p:cSld>
  <p:clrMapOvr>
    <a:masterClrMapping/>
  </p:clrMapOvr>
  <mc:AlternateContent xmlns:mc="http://schemas.openxmlformats.org/markup-compatibility/2006" xmlns:p15="http://schemas.microsoft.com/office/powerpoint/2012/main">
    <mc:Choice Requires="p15">
      <p:transition spd="slow" advClick="0" advTm="80000">
        <p15:prstTrans prst="pageCurlDouble"/>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35" grpId="0" animBg="1"/>
      <p:bldP spid="36" grpId="0" animBg="1"/>
      <p:bldP spid="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CA9E87-4C37-4A6C-A88E-2F274237FA3F}"/>
              </a:ext>
            </a:extLst>
          </p:cNvPr>
          <p:cNvSpPr>
            <a:spLocks noGrp="1"/>
          </p:cNvSpPr>
          <p:nvPr>
            <p:ph type="sldNum" sz="quarter" idx="12"/>
          </p:nvPr>
        </p:nvSpPr>
        <p:spPr>
          <a:xfrm>
            <a:off x="8639652" y="6608974"/>
            <a:ext cx="36576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graphicFrame>
        <p:nvGraphicFramePr>
          <p:cNvPr id="3" name="Diagram 2">
            <a:extLst>
              <a:ext uri="{FF2B5EF4-FFF2-40B4-BE49-F238E27FC236}">
                <a16:creationId xmlns:a16="http://schemas.microsoft.com/office/drawing/2014/main" id="{E2CD66F7-3083-402F-95C6-404D87663DA4}"/>
              </a:ext>
            </a:extLst>
          </p:cNvPr>
          <p:cNvGraphicFramePr/>
          <p:nvPr>
            <p:extLst>
              <p:ext uri="{D42A27DB-BD31-4B8C-83A1-F6EECF244321}">
                <p14:modId xmlns:p14="http://schemas.microsoft.com/office/powerpoint/2010/main" val="1815905829"/>
              </p:ext>
            </p:extLst>
          </p:nvPr>
        </p:nvGraphicFramePr>
        <p:xfrm>
          <a:off x="1638420" y="1755966"/>
          <a:ext cx="4976768" cy="384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3">
            <a:extLst>
              <a:ext uri="{FF2B5EF4-FFF2-40B4-BE49-F238E27FC236}">
                <a16:creationId xmlns:a16="http://schemas.microsoft.com/office/drawing/2014/main" id="{4AD5C366-2427-4A7F-B12C-E3E7F874AEED}"/>
              </a:ext>
            </a:extLst>
          </p:cNvPr>
          <p:cNvSpPr txBox="1">
            <a:spLocks/>
          </p:cNvSpPr>
          <p:nvPr/>
        </p:nvSpPr>
        <p:spPr>
          <a:xfrm>
            <a:off x="457200" y="557269"/>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ctr" rtl="0" eaLnBrk="1" latinLnBrk="0" hangingPunct="1">
              <a:spcBef>
                <a:spcPct val="0"/>
              </a:spcBef>
              <a:buNone/>
              <a:defRPr kumimoji="0" sz="1800" b="1" kern="1200">
                <a:solidFill>
                  <a:schemeClr val="tx2"/>
                </a:soli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64646"/>
                </a:solidFill>
                <a:effectLst/>
                <a:uLnTx/>
                <a:uFillTx/>
                <a:latin typeface="Times New Roman"/>
                <a:ea typeface="+mj-ea"/>
                <a:cs typeface="+mj-cs"/>
              </a:rPr>
              <a:t>Socialization: Maturational Demands of Life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rgbClr val="464646"/>
                </a:solidFill>
                <a:effectLst/>
                <a:uLnTx/>
                <a:uFillTx/>
                <a:latin typeface="Times New Roman"/>
                <a:ea typeface="+mj-ea"/>
                <a:cs typeface="+mj-cs"/>
              </a:rPr>
              <a:t>Adjustment and Adaptation to Change Across the Life Span</a:t>
            </a:r>
          </a:p>
        </p:txBody>
      </p:sp>
      <p:sp>
        <p:nvSpPr>
          <p:cNvPr id="7" name="TextBox 6">
            <a:extLst>
              <a:ext uri="{FF2B5EF4-FFF2-40B4-BE49-F238E27FC236}">
                <a16:creationId xmlns:a16="http://schemas.microsoft.com/office/drawing/2014/main" id="{2C9E481C-6DCD-4060-AC4B-7B8EAA7F3A71}"/>
              </a:ext>
            </a:extLst>
          </p:cNvPr>
          <p:cNvSpPr txBox="1"/>
          <p:nvPr/>
        </p:nvSpPr>
        <p:spPr>
          <a:xfrm>
            <a:off x="5781309" y="5422928"/>
            <a:ext cx="280771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Trauma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Normative and para-normative hardships including Loss; Betrayal; and natural or manmade Disasters and Tragedies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 </a:t>
            </a:r>
          </a:p>
        </p:txBody>
      </p:sp>
      <p:sp>
        <p:nvSpPr>
          <p:cNvPr id="8" name="TextBox 7">
            <a:extLst>
              <a:ext uri="{FF2B5EF4-FFF2-40B4-BE49-F238E27FC236}">
                <a16:creationId xmlns:a16="http://schemas.microsoft.com/office/drawing/2014/main" id="{98E4E540-92F3-4690-A479-5A10026A63CE}"/>
              </a:ext>
            </a:extLst>
          </p:cNvPr>
          <p:cNvSpPr txBox="1"/>
          <p:nvPr/>
        </p:nvSpPr>
        <p:spPr>
          <a:xfrm>
            <a:off x="4869808" y="1915671"/>
            <a:ext cx="2315361"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Life Tasks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Work; Love; Friendship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(Alfred Adler)</a:t>
            </a:r>
          </a:p>
        </p:txBody>
      </p:sp>
      <p:sp>
        <p:nvSpPr>
          <p:cNvPr id="9" name="TextBox 8">
            <a:extLst>
              <a:ext uri="{FF2B5EF4-FFF2-40B4-BE49-F238E27FC236}">
                <a16:creationId xmlns:a16="http://schemas.microsoft.com/office/drawing/2014/main" id="{9277F626-0D05-4DF1-BFBF-7858EB14EB04}"/>
              </a:ext>
            </a:extLst>
          </p:cNvPr>
          <p:cNvSpPr txBox="1"/>
          <p:nvPr/>
        </p:nvSpPr>
        <p:spPr>
          <a:xfrm>
            <a:off x="266700" y="4400357"/>
            <a:ext cx="3045369"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Life-Cycle Changes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Normative and para-normative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developmental changes that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occur across the life-span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(Monica McGoldrick)</a:t>
            </a:r>
          </a:p>
        </p:txBody>
      </p:sp>
    </p:spTree>
    <p:extLst>
      <p:ext uri="{BB962C8B-B14F-4D97-AF65-F5344CB8AC3E}">
        <p14:creationId xmlns:p14="http://schemas.microsoft.com/office/powerpoint/2010/main" val="38723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80000">
        <p15:prstTrans prst="fracture"/>
      </p:transition>
    </mc:Choice>
    <mc:Fallback xmlns="">
      <p:transition spd="slow" advClick="0" advTm="8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DAE836-85D5-4AAE-B2C5-661C70E3F5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9" name="Rectangle 8">
            <a:extLst>
              <a:ext uri="{FF2B5EF4-FFF2-40B4-BE49-F238E27FC236}">
                <a16:creationId xmlns:a16="http://schemas.microsoft.com/office/drawing/2014/main" id="{1B202E4E-ACA3-4DCE-B04C-A70982B09200}"/>
              </a:ext>
            </a:extLst>
          </p:cNvPr>
          <p:cNvSpPr/>
          <p:nvPr/>
        </p:nvSpPr>
        <p:spPr>
          <a:xfrm>
            <a:off x="585132" y="1409964"/>
            <a:ext cx="7973736" cy="73866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Socialization places continuous pressure on the need to adapt to change. Individuals that do not believe they are capable of successfully meeting the demands of life seek to avoid playing by the rules. Adler categorized these strategies as Neurosis, Sociopathology and Psychosis</a:t>
            </a:r>
          </a:p>
        </p:txBody>
      </p:sp>
      <p:sp>
        <p:nvSpPr>
          <p:cNvPr id="7" name="Title 3">
            <a:extLst>
              <a:ext uri="{FF2B5EF4-FFF2-40B4-BE49-F238E27FC236}">
                <a16:creationId xmlns:a16="http://schemas.microsoft.com/office/drawing/2014/main" id="{4689E650-4159-4E14-B358-0E83CF72F530}"/>
              </a:ext>
            </a:extLst>
          </p:cNvPr>
          <p:cNvSpPr txBox="1">
            <a:spLocks/>
          </p:cNvSpPr>
          <p:nvPr/>
        </p:nvSpPr>
        <p:spPr>
          <a:xfrm>
            <a:off x="457200" y="653380"/>
            <a:ext cx="8229600" cy="1143000"/>
          </a:xfrm>
          <a:prstGeom prst="rect">
            <a:avLst/>
          </a:prstGeom>
        </p:spPr>
        <p:txBody>
          <a:bodyPr/>
          <a:lstStyle>
            <a:lvl1pPr algn="ctr" rtl="0" eaLnBrk="1" latinLnBrk="0" hangingPunct="1">
              <a:spcBef>
                <a:spcPct val="0"/>
              </a:spcBef>
              <a:buNone/>
              <a:defRPr kumimoji="0" sz="3200" b="1" kern="1200">
                <a:solidFill>
                  <a:schemeClr val="tx2"/>
                </a:soli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64646"/>
                </a:solidFill>
                <a:effectLst/>
                <a:uLnTx/>
                <a:uFillTx/>
                <a:latin typeface="Times New Roman"/>
                <a:ea typeface="+mj-ea"/>
                <a:cs typeface="+mj-cs"/>
              </a:rPr>
              <a:t>Strategies for Life’s Demands</a:t>
            </a:r>
          </a:p>
        </p:txBody>
      </p:sp>
      <p:graphicFrame>
        <p:nvGraphicFramePr>
          <p:cNvPr id="8" name="Diagram 7">
            <a:extLst>
              <a:ext uri="{FF2B5EF4-FFF2-40B4-BE49-F238E27FC236}">
                <a16:creationId xmlns:a16="http://schemas.microsoft.com/office/drawing/2014/main" id="{32E97B96-502E-470A-AB76-4A4B6B9CB789}"/>
              </a:ext>
            </a:extLst>
          </p:cNvPr>
          <p:cNvGraphicFramePr/>
          <p:nvPr>
            <p:extLst/>
          </p:nvPr>
        </p:nvGraphicFramePr>
        <p:xfrm>
          <a:off x="1524000" y="1905405"/>
          <a:ext cx="6096000" cy="3645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a:extLst>
              <a:ext uri="{FF2B5EF4-FFF2-40B4-BE49-F238E27FC236}">
                <a16:creationId xmlns:a16="http://schemas.microsoft.com/office/drawing/2014/main" id="{C6DF38AA-EB9F-4748-A434-767C037B1340}"/>
              </a:ext>
            </a:extLst>
          </p:cNvPr>
          <p:cNvSpPr/>
          <p:nvPr/>
        </p:nvSpPr>
        <p:spPr>
          <a:xfrm>
            <a:off x="1715216" y="5448036"/>
            <a:ext cx="6289413" cy="841256"/>
          </a:xfrm>
          <a:prstGeom prst="rect">
            <a:avLst/>
          </a:prstGeom>
        </p:spPr>
        <p:txBody>
          <a:bodyPr wrap="square">
            <a:spAutoFit/>
          </a:bodyPr>
          <a:lstStyle/>
          <a:p>
            <a:pPr marL="461963" marR="0" lvl="0" indent="-234950" algn="just" defTabSz="428625" rtl="0" eaLnBrk="1" fontAlgn="auto" latinLnBrk="0" hangingPunct="1">
              <a:lnSpc>
                <a:spcPct val="100000"/>
              </a:lnSpc>
              <a:spcBef>
                <a:spcPts val="0"/>
              </a:spcBef>
              <a:spcAft>
                <a:spcPts val="400"/>
              </a:spcAft>
              <a:buClrTx/>
              <a:buSzTx/>
              <a:buFont typeface="Wingdings" panose="05000000000000000000" pitchFamily="2" charset="2"/>
              <a:buChar char="Ø"/>
              <a:tabLst>
                <a:tab pos="1082675" algn="l"/>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Tip #1:  	Self-esteem (Worth) = Self-ideal – Self-concept</a:t>
            </a:r>
          </a:p>
          <a:p>
            <a:pPr marL="461963" marR="0" lvl="0" indent="-234950" algn="just" defTabSz="428625" rtl="0" eaLnBrk="1" fontAlgn="auto" latinLnBrk="0" hangingPunct="1">
              <a:lnSpc>
                <a:spcPct val="100000"/>
              </a:lnSpc>
              <a:spcBef>
                <a:spcPts val="0"/>
              </a:spcBef>
              <a:spcAft>
                <a:spcPts val="400"/>
              </a:spcAft>
              <a:buClrTx/>
              <a:buSzTx/>
              <a:buFont typeface="Wingdings" panose="05000000000000000000" pitchFamily="2" charset="2"/>
              <a:buChar char="Ø"/>
              <a:tabLst>
                <a:tab pos="1082675" algn="l"/>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Tip #2: 	The more extreme the behavior, the lower the Self-esteem </a:t>
            </a:r>
          </a:p>
          <a:p>
            <a:pPr marL="461963" marR="0" lvl="0" indent="-234950" algn="just" defTabSz="428625" rtl="0" eaLnBrk="1" fontAlgn="auto" latinLnBrk="0" hangingPunct="1">
              <a:lnSpc>
                <a:spcPct val="100000"/>
              </a:lnSpc>
              <a:spcBef>
                <a:spcPts val="0"/>
              </a:spcBef>
              <a:spcAft>
                <a:spcPts val="400"/>
              </a:spcAft>
              <a:buClrTx/>
              <a:buSzTx/>
              <a:buFont typeface="Wingdings" panose="05000000000000000000" pitchFamily="2" charset="2"/>
              <a:buChar char="Ø"/>
              <a:tabLst>
                <a:tab pos="1082675" algn="l"/>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Tip #3:	To increase Self-esteem, reduce isolation/increase Social Interest</a:t>
            </a:r>
          </a:p>
        </p:txBody>
      </p:sp>
    </p:spTree>
    <p:extLst>
      <p:ext uri="{BB962C8B-B14F-4D97-AF65-F5344CB8AC3E}">
        <p14:creationId xmlns:p14="http://schemas.microsoft.com/office/powerpoint/2010/main" val="2958264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0000">
        <p159:morph option="byChar"/>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DE0ABC2E-B0A0-4A0C-816E-9CCC6E0C92F8}"/>
                                            </p:graphicEl>
                                          </p:spTgt>
                                        </p:tgtEl>
                                        <p:attrNameLst>
                                          <p:attrName>style.visibility</p:attrName>
                                        </p:attrNameLst>
                                      </p:cBhvr>
                                      <p:to>
                                        <p:strVal val="visible"/>
                                      </p:to>
                                    </p:set>
                                    <p:animEffect transition="in" filter="fade">
                                      <p:cBhvr>
                                        <p:cTn id="7" dur="750"/>
                                        <p:tgtEl>
                                          <p:spTgt spid="8">
                                            <p:graphicEl>
                                              <a:dgm id="{DE0ABC2E-B0A0-4A0C-816E-9CCC6E0C92F8}"/>
                                            </p:graphicEl>
                                          </p:spTgt>
                                        </p:tgtEl>
                                      </p:cBhvr>
                                    </p:animEffect>
                                    <p:anim calcmode="lin" valueType="num">
                                      <p:cBhvr>
                                        <p:cTn id="8" dur="750" fill="hold"/>
                                        <p:tgtEl>
                                          <p:spTgt spid="8">
                                            <p:graphicEl>
                                              <a:dgm id="{DE0ABC2E-B0A0-4A0C-816E-9CCC6E0C92F8}"/>
                                            </p:graphicEl>
                                          </p:spTgt>
                                        </p:tgtEl>
                                        <p:attrNameLst>
                                          <p:attrName>ppt_x</p:attrName>
                                        </p:attrNameLst>
                                      </p:cBhvr>
                                      <p:tavLst>
                                        <p:tav tm="0">
                                          <p:val>
                                            <p:strVal val="#ppt_x"/>
                                          </p:val>
                                        </p:tav>
                                        <p:tav tm="100000">
                                          <p:val>
                                            <p:strVal val="#ppt_x"/>
                                          </p:val>
                                        </p:tav>
                                      </p:tavLst>
                                    </p:anim>
                                    <p:anim calcmode="lin" valueType="num">
                                      <p:cBhvr>
                                        <p:cTn id="9" dur="750" fill="hold"/>
                                        <p:tgtEl>
                                          <p:spTgt spid="8">
                                            <p:graphicEl>
                                              <a:dgm id="{DE0ABC2E-B0A0-4A0C-816E-9CCC6E0C92F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8B8C8541-9FBF-4B23-9BB8-D6D6C73EECBD}"/>
                                            </p:graphicEl>
                                          </p:spTgt>
                                        </p:tgtEl>
                                        <p:attrNameLst>
                                          <p:attrName>style.visibility</p:attrName>
                                        </p:attrNameLst>
                                      </p:cBhvr>
                                      <p:to>
                                        <p:strVal val="visible"/>
                                      </p:to>
                                    </p:set>
                                    <p:animEffect transition="in" filter="fade">
                                      <p:cBhvr>
                                        <p:cTn id="14" dur="750"/>
                                        <p:tgtEl>
                                          <p:spTgt spid="8">
                                            <p:graphicEl>
                                              <a:dgm id="{8B8C8541-9FBF-4B23-9BB8-D6D6C73EECBD}"/>
                                            </p:graphicEl>
                                          </p:spTgt>
                                        </p:tgtEl>
                                      </p:cBhvr>
                                    </p:animEffect>
                                    <p:anim calcmode="lin" valueType="num">
                                      <p:cBhvr>
                                        <p:cTn id="15" dur="750" fill="hold"/>
                                        <p:tgtEl>
                                          <p:spTgt spid="8">
                                            <p:graphicEl>
                                              <a:dgm id="{8B8C8541-9FBF-4B23-9BB8-D6D6C73EECBD}"/>
                                            </p:graphicEl>
                                          </p:spTgt>
                                        </p:tgtEl>
                                        <p:attrNameLst>
                                          <p:attrName>ppt_x</p:attrName>
                                        </p:attrNameLst>
                                      </p:cBhvr>
                                      <p:tavLst>
                                        <p:tav tm="0">
                                          <p:val>
                                            <p:strVal val="#ppt_x"/>
                                          </p:val>
                                        </p:tav>
                                        <p:tav tm="100000">
                                          <p:val>
                                            <p:strVal val="#ppt_x"/>
                                          </p:val>
                                        </p:tav>
                                      </p:tavLst>
                                    </p:anim>
                                    <p:anim calcmode="lin" valueType="num">
                                      <p:cBhvr>
                                        <p:cTn id="16" dur="750" fill="hold"/>
                                        <p:tgtEl>
                                          <p:spTgt spid="8">
                                            <p:graphicEl>
                                              <a:dgm id="{8B8C8541-9FBF-4B23-9BB8-D6D6C73EECBD}"/>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307AFFC3-415B-4202-9EA6-D39CACC31B27}"/>
                                            </p:graphicEl>
                                          </p:spTgt>
                                        </p:tgtEl>
                                        <p:attrNameLst>
                                          <p:attrName>style.visibility</p:attrName>
                                        </p:attrNameLst>
                                      </p:cBhvr>
                                      <p:to>
                                        <p:strVal val="visible"/>
                                      </p:to>
                                    </p:set>
                                    <p:animEffect transition="in" filter="fade">
                                      <p:cBhvr>
                                        <p:cTn id="21" dur="750"/>
                                        <p:tgtEl>
                                          <p:spTgt spid="8">
                                            <p:graphicEl>
                                              <a:dgm id="{307AFFC3-415B-4202-9EA6-D39CACC31B27}"/>
                                            </p:graphicEl>
                                          </p:spTgt>
                                        </p:tgtEl>
                                      </p:cBhvr>
                                    </p:animEffect>
                                    <p:anim calcmode="lin" valueType="num">
                                      <p:cBhvr>
                                        <p:cTn id="22" dur="750" fill="hold"/>
                                        <p:tgtEl>
                                          <p:spTgt spid="8">
                                            <p:graphicEl>
                                              <a:dgm id="{307AFFC3-415B-4202-9EA6-D39CACC31B27}"/>
                                            </p:graphicEl>
                                          </p:spTgt>
                                        </p:tgtEl>
                                        <p:attrNameLst>
                                          <p:attrName>ppt_x</p:attrName>
                                        </p:attrNameLst>
                                      </p:cBhvr>
                                      <p:tavLst>
                                        <p:tav tm="0">
                                          <p:val>
                                            <p:strVal val="#ppt_x"/>
                                          </p:val>
                                        </p:tav>
                                        <p:tav tm="100000">
                                          <p:val>
                                            <p:strVal val="#ppt_x"/>
                                          </p:val>
                                        </p:tav>
                                      </p:tavLst>
                                    </p:anim>
                                    <p:anim calcmode="lin" valueType="num">
                                      <p:cBhvr>
                                        <p:cTn id="23" dur="750" fill="hold"/>
                                        <p:tgtEl>
                                          <p:spTgt spid="8">
                                            <p:graphicEl>
                                              <a:dgm id="{307AFFC3-415B-4202-9EA6-D39CACC31B27}"/>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3491F454-36E1-476D-8763-00922679DA7C}"/>
                                            </p:graphicEl>
                                          </p:spTgt>
                                        </p:tgtEl>
                                        <p:attrNameLst>
                                          <p:attrName>style.visibility</p:attrName>
                                        </p:attrNameLst>
                                      </p:cBhvr>
                                      <p:to>
                                        <p:strVal val="visible"/>
                                      </p:to>
                                    </p:set>
                                    <p:animEffect transition="in" filter="fade">
                                      <p:cBhvr>
                                        <p:cTn id="28" dur="750"/>
                                        <p:tgtEl>
                                          <p:spTgt spid="8">
                                            <p:graphicEl>
                                              <a:dgm id="{3491F454-36E1-476D-8763-00922679DA7C}"/>
                                            </p:graphicEl>
                                          </p:spTgt>
                                        </p:tgtEl>
                                      </p:cBhvr>
                                    </p:animEffect>
                                    <p:anim calcmode="lin" valueType="num">
                                      <p:cBhvr>
                                        <p:cTn id="29" dur="750" fill="hold"/>
                                        <p:tgtEl>
                                          <p:spTgt spid="8">
                                            <p:graphicEl>
                                              <a:dgm id="{3491F454-36E1-476D-8763-00922679DA7C}"/>
                                            </p:graphicEl>
                                          </p:spTgt>
                                        </p:tgtEl>
                                        <p:attrNameLst>
                                          <p:attrName>ppt_x</p:attrName>
                                        </p:attrNameLst>
                                      </p:cBhvr>
                                      <p:tavLst>
                                        <p:tav tm="0">
                                          <p:val>
                                            <p:strVal val="#ppt_x"/>
                                          </p:val>
                                        </p:tav>
                                        <p:tav tm="100000">
                                          <p:val>
                                            <p:strVal val="#ppt_x"/>
                                          </p:val>
                                        </p:tav>
                                      </p:tavLst>
                                    </p:anim>
                                    <p:anim calcmode="lin" valueType="num">
                                      <p:cBhvr>
                                        <p:cTn id="30" dur="750" fill="hold"/>
                                        <p:tgtEl>
                                          <p:spTgt spid="8">
                                            <p:graphicEl>
                                              <a:dgm id="{3491F454-36E1-476D-8763-00922679DA7C}"/>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graphicEl>
                                              <a:dgm id="{48151E26-F6B8-4843-97B9-796E57E6E84C}"/>
                                            </p:graphicEl>
                                          </p:spTgt>
                                        </p:tgtEl>
                                        <p:attrNameLst>
                                          <p:attrName>style.visibility</p:attrName>
                                        </p:attrNameLst>
                                      </p:cBhvr>
                                      <p:to>
                                        <p:strVal val="visible"/>
                                      </p:to>
                                    </p:set>
                                    <p:animEffect transition="in" filter="fade">
                                      <p:cBhvr>
                                        <p:cTn id="35" dur="750"/>
                                        <p:tgtEl>
                                          <p:spTgt spid="8">
                                            <p:graphicEl>
                                              <a:dgm id="{48151E26-F6B8-4843-97B9-796E57E6E84C}"/>
                                            </p:graphicEl>
                                          </p:spTgt>
                                        </p:tgtEl>
                                      </p:cBhvr>
                                    </p:animEffect>
                                    <p:anim calcmode="lin" valueType="num">
                                      <p:cBhvr>
                                        <p:cTn id="36" dur="750" fill="hold"/>
                                        <p:tgtEl>
                                          <p:spTgt spid="8">
                                            <p:graphicEl>
                                              <a:dgm id="{48151E26-F6B8-4843-97B9-796E57E6E84C}"/>
                                            </p:graphicEl>
                                          </p:spTgt>
                                        </p:tgtEl>
                                        <p:attrNameLst>
                                          <p:attrName>ppt_x</p:attrName>
                                        </p:attrNameLst>
                                      </p:cBhvr>
                                      <p:tavLst>
                                        <p:tav tm="0">
                                          <p:val>
                                            <p:strVal val="#ppt_x"/>
                                          </p:val>
                                        </p:tav>
                                        <p:tav tm="100000">
                                          <p:val>
                                            <p:strVal val="#ppt_x"/>
                                          </p:val>
                                        </p:tav>
                                      </p:tavLst>
                                    </p:anim>
                                    <p:anim calcmode="lin" valueType="num">
                                      <p:cBhvr>
                                        <p:cTn id="37" dur="750" fill="hold"/>
                                        <p:tgtEl>
                                          <p:spTgt spid="8">
                                            <p:graphicEl>
                                              <a:dgm id="{48151E26-F6B8-4843-97B9-796E57E6E84C}"/>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graphicEl>
                                              <a:dgm id="{D77B2E18-3443-4CDC-97BA-1909043B4D3E}"/>
                                            </p:graphicEl>
                                          </p:spTgt>
                                        </p:tgtEl>
                                        <p:attrNameLst>
                                          <p:attrName>style.visibility</p:attrName>
                                        </p:attrNameLst>
                                      </p:cBhvr>
                                      <p:to>
                                        <p:strVal val="visible"/>
                                      </p:to>
                                    </p:set>
                                    <p:animEffect transition="in" filter="fade">
                                      <p:cBhvr>
                                        <p:cTn id="42" dur="750"/>
                                        <p:tgtEl>
                                          <p:spTgt spid="8">
                                            <p:graphicEl>
                                              <a:dgm id="{D77B2E18-3443-4CDC-97BA-1909043B4D3E}"/>
                                            </p:graphicEl>
                                          </p:spTgt>
                                        </p:tgtEl>
                                      </p:cBhvr>
                                    </p:animEffect>
                                    <p:anim calcmode="lin" valueType="num">
                                      <p:cBhvr>
                                        <p:cTn id="43" dur="750" fill="hold"/>
                                        <p:tgtEl>
                                          <p:spTgt spid="8">
                                            <p:graphicEl>
                                              <a:dgm id="{D77B2E18-3443-4CDC-97BA-1909043B4D3E}"/>
                                            </p:graphicEl>
                                          </p:spTgt>
                                        </p:tgtEl>
                                        <p:attrNameLst>
                                          <p:attrName>ppt_x</p:attrName>
                                        </p:attrNameLst>
                                      </p:cBhvr>
                                      <p:tavLst>
                                        <p:tav tm="0">
                                          <p:val>
                                            <p:strVal val="#ppt_x"/>
                                          </p:val>
                                        </p:tav>
                                        <p:tav tm="100000">
                                          <p:val>
                                            <p:strVal val="#ppt_x"/>
                                          </p:val>
                                        </p:tav>
                                      </p:tavLst>
                                    </p:anim>
                                    <p:anim calcmode="lin" valueType="num">
                                      <p:cBhvr>
                                        <p:cTn id="44" dur="750" fill="hold"/>
                                        <p:tgtEl>
                                          <p:spTgt spid="8">
                                            <p:graphicEl>
                                              <a:dgm id="{D77B2E18-3443-4CDC-97BA-1909043B4D3E}"/>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D1EEC-3A0F-47EB-B1EA-D8C6935A75E5}"/>
              </a:ext>
            </a:extLst>
          </p:cNvPr>
          <p:cNvSpPr>
            <a:spLocks noGrp="1"/>
          </p:cNvSpPr>
          <p:nvPr>
            <p:ph type="sldNum" sz="quarter" idx="12"/>
          </p:nvPr>
        </p:nvSpPr>
        <p:spPr/>
        <p:txBody>
          <a:bodyPr/>
          <a:lstStyle/>
          <a:p>
            <a:fld id="{9B43A371-2875-41C8-9A68-B89FC3460C79}" type="slidenum">
              <a:rPr lang="en-US" smtClean="0"/>
              <a:t>37</a:t>
            </a:fld>
            <a:endParaRPr lang="en-US"/>
          </a:p>
        </p:txBody>
      </p:sp>
      <p:pic>
        <p:nvPicPr>
          <p:cNvPr id="5" name="Picture 4">
            <a:extLst>
              <a:ext uri="{FF2B5EF4-FFF2-40B4-BE49-F238E27FC236}">
                <a16:creationId xmlns:a16="http://schemas.microsoft.com/office/drawing/2014/main" id="{A7AD1680-FD40-41F5-BA2B-02BF25AAD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8232"/>
            <a:ext cx="4427350" cy="3268658"/>
          </a:xfrm>
          <a:prstGeom prst="ellipse">
            <a:avLst/>
          </a:prstGeom>
          <a:ln>
            <a:noFill/>
          </a:ln>
          <a:effectLst>
            <a:softEdge rad="112500"/>
          </a:effectLst>
        </p:spPr>
      </p:pic>
      <p:sp>
        <p:nvSpPr>
          <p:cNvPr id="6" name="Speech Bubble: Oval 5">
            <a:extLst>
              <a:ext uri="{FF2B5EF4-FFF2-40B4-BE49-F238E27FC236}">
                <a16:creationId xmlns:a16="http://schemas.microsoft.com/office/drawing/2014/main" id="{FE40C565-9CC4-42CC-8864-1E5F89C68AA5}"/>
              </a:ext>
            </a:extLst>
          </p:cNvPr>
          <p:cNvSpPr/>
          <p:nvPr/>
        </p:nvSpPr>
        <p:spPr>
          <a:xfrm>
            <a:off x="3099400" y="441676"/>
            <a:ext cx="5547872" cy="2961122"/>
          </a:xfrm>
          <a:prstGeom prst="wedgeEllipseCallout">
            <a:avLst>
              <a:gd name="adj1" fmla="val -51996"/>
              <a:gd name="adj2" fmla="val 5238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E8BADCB7-EE69-4E05-8704-4FD9FF577428}"/>
              </a:ext>
            </a:extLst>
          </p:cNvPr>
          <p:cNvSpPr>
            <a:spLocks noGrp="1"/>
          </p:cNvSpPr>
          <p:nvPr>
            <p:ph idx="1"/>
          </p:nvPr>
        </p:nvSpPr>
        <p:spPr>
          <a:xfrm>
            <a:off x="3495127" y="718537"/>
            <a:ext cx="4756417" cy="2791225"/>
          </a:xfrm>
        </p:spPr>
        <p:txBody>
          <a:bodyPr>
            <a:normAutofit/>
          </a:bodyPr>
          <a:lstStyle/>
          <a:p>
            <a:pPr marL="0" indent="0" algn="ctr">
              <a:buNone/>
            </a:pPr>
            <a:r>
              <a:rPr lang="en-US" sz="1400" dirty="0"/>
              <a:t>We are social beings.</a:t>
            </a:r>
          </a:p>
          <a:p>
            <a:pPr marL="0" indent="0" algn="ctr">
              <a:buNone/>
            </a:pPr>
            <a:endParaRPr lang="en-US" sz="1400" dirty="0"/>
          </a:p>
          <a:p>
            <a:pPr marL="0" indent="0" algn="ctr">
              <a:buNone/>
            </a:pPr>
            <a:r>
              <a:rPr lang="en-US" sz="1400" dirty="0"/>
              <a:t>When we withdraw, isolate or are cutoff from social activation </a:t>
            </a:r>
          </a:p>
          <a:p>
            <a:pPr marL="0" indent="0" algn="ctr">
              <a:buNone/>
            </a:pPr>
            <a:r>
              <a:rPr lang="en-US" sz="1400" dirty="0"/>
              <a:t>it increases tension and mars our capacity to engage.</a:t>
            </a:r>
          </a:p>
          <a:p>
            <a:pPr marL="0" indent="0" algn="ctr">
              <a:buNone/>
            </a:pPr>
            <a:endParaRPr lang="en-US" sz="1400" dirty="0"/>
          </a:p>
          <a:p>
            <a:pPr marL="0" indent="0" algn="ctr">
              <a:buNone/>
            </a:pPr>
            <a:r>
              <a:rPr lang="en-US" sz="1400" dirty="0"/>
              <a:t>It is an aggressive form of avoidance.</a:t>
            </a:r>
          </a:p>
          <a:p>
            <a:pPr marL="0" indent="0" algn="ctr">
              <a:buNone/>
            </a:pPr>
            <a:endParaRPr lang="en-US" sz="1400" dirty="0"/>
          </a:p>
          <a:p>
            <a:pPr marL="0" indent="0" algn="ctr">
              <a:buNone/>
            </a:pPr>
            <a:r>
              <a:rPr lang="en-US" sz="1400" dirty="0"/>
              <a:t>The isolation is at once stress reducing and tension increasing.  </a:t>
            </a:r>
          </a:p>
        </p:txBody>
      </p:sp>
      <p:sp>
        <p:nvSpPr>
          <p:cNvPr id="4" name="TextBox 3">
            <a:extLst>
              <a:ext uri="{FF2B5EF4-FFF2-40B4-BE49-F238E27FC236}">
                <a16:creationId xmlns:a16="http://schemas.microsoft.com/office/drawing/2014/main" id="{BD79A9A8-3FFF-4EB8-9BF8-4E3309F990A2}"/>
              </a:ext>
            </a:extLst>
          </p:cNvPr>
          <p:cNvSpPr txBox="1"/>
          <p:nvPr/>
        </p:nvSpPr>
        <p:spPr>
          <a:xfrm>
            <a:off x="4992937" y="5627079"/>
            <a:ext cx="2693019" cy="307777"/>
          </a:xfrm>
          <a:prstGeom prst="rect">
            <a:avLst/>
          </a:prstGeom>
          <a:noFill/>
        </p:spPr>
        <p:txBody>
          <a:bodyPr wrap="square" rtlCol="0">
            <a:spAutoFit/>
          </a:bodyPr>
          <a:lstStyle/>
          <a:p>
            <a:r>
              <a:rPr lang="en-US" sz="1400" dirty="0"/>
              <a:t>See Bowen’s </a:t>
            </a:r>
            <a:r>
              <a:rPr lang="en-US" sz="1400" i="1" dirty="0"/>
              <a:t>“Emotional Cut-off”</a:t>
            </a:r>
          </a:p>
        </p:txBody>
      </p:sp>
    </p:spTree>
    <p:extLst>
      <p:ext uri="{BB962C8B-B14F-4D97-AF65-F5344CB8AC3E}">
        <p14:creationId xmlns:p14="http://schemas.microsoft.com/office/powerpoint/2010/main" val="3343676744"/>
      </p:ext>
    </p:extLst>
  </p:cSld>
  <p:clrMapOvr>
    <a:masterClrMapping/>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AA97FA-F4E9-437C-9907-31BD219A70EC}"/>
              </a:ext>
            </a:extLst>
          </p:cNvPr>
          <p:cNvSpPr>
            <a:spLocks noGrp="1"/>
          </p:cNvSpPr>
          <p:nvPr>
            <p:ph idx="1"/>
          </p:nvPr>
        </p:nvSpPr>
        <p:spPr>
          <a:xfrm>
            <a:off x="661493" y="1720619"/>
            <a:ext cx="7821014" cy="3964777"/>
          </a:xfrm>
        </p:spPr>
        <p:txBody>
          <a:bodyPr>
            <a:normAutofit/>
          </a:bodyPr>
          <a:lstStyle/>
          <a:p>
            <a:pPr marL="0" indent="0" algn="just">
              <a:spcBef>
                <a:spcPts val="0"/>
              </a:spcBef>
              <a:spcAft>
                <a:spcPts val="1200"/>
              </a:spcAft>
              <a:buNone/>
            </a:pPr>
            <a:r>
              <a:rPr lang="en-US" sz="1400" dirty="0"/>
              <a:t>Assuming that organicity has been ruled out, Adlerian Psychology sees neurosis and psychosis as purposive syndromes </a:t>
            </a:r>
            <a:r>
              <a:rPr lang="en-US" sz="1400" i="1" dirty="0"/>
              <a:t>created</a:t>
            </a:r>
            <a:r>
              <a:rPr lang="en-US" sz="1400" dirty="0"/>
              <a:t> by the individual to protect themselves from the risk of failure at the demands of life. This, remarkable perspective normalizes our understanding of these conditions as complex, safe-guarding strategies whose onset may be facilitated by such factors as stress, drug use, biomedical conditions or trauma, but not determined by them. They protect a fragile sense of self wherein the individual does not believe they are capable of successfully meeting the demands of life and either seek to be exempted from the rules (neurosis), defy the rules (sociopathology), or negate the rules and substitute ones of their own creation (psychosis).</a:t>
            </a:r>
          </a:p>
          <a:p>
            <a:pPr marL="0" indent="0" algn="just">
              <a:spcBef>
                <a:spcPts val="0"/>
              </a:spcBef>
              <a:spcAft>
                <a:spcPts val="1200"/>
              </a:spcAft>
              <a:buNone/>
            </a:pPr>
            <a:r>
              <a:rPr lang="en-US" sz="1400" dirty="0"/>
              <a:t>Each takes a very different path: </a:t>
            </a:r>
          </a:p>
          <a:p>
            <a:pPr marL="285750" lvl="1" indent="-285750" algn="just">
              <a:spcBef>
                <a:spcPts val="0"/>
              </a:spcBef>
              <a:spcAft>
                <a:spcPts val="1200"/>
              </a:spcAft>
            </a:pPr>
            <a:r>
              <a:rPr lang="en-US" sz="1400" b="1" dirty="0"/>
              <a:t>Neurosis</a:t>
            </a:r>
            <a:r>
              <a:rPr lang="en-US" sz="1400" dirty="0"/>
              <a:t>, is defined as a “</a:t>
            </a:r>
            <a:r>
              <a:rPr lang="en-US" sz="1400" b="1" dirty="0"/>
              <a:t>Yes, but</a:t>
            </a:r>
            <a:r>
              <a:rPr lang="en-US" sz="1400" dirty="0"/>
              <a:t>…” condition. The individual recognizes the requirements and demands of living (“</a:t>
            </a:r>
            <a:r>
              <a:rPr lang="en-US" sz="1400" b="1" dirty="0"/>
              <a:t>Yes</a:t>
            </a:r>
            <a:r>
              <a:rPr lang="en-US" sz="1400" dirty="0"/>
              <a:t>, I see what is required of me…”) but seeks an exemption (“</a:t>
            </a:r>
            <a:r>
              <a:rPr lang="en-US" sz="1400" b="1" dirty="0"/>
              <a:t>but</a:t>
            </a:r>
            <a:r>
              <a:rPr lang="en-US" sz="1400" dirty="0"/>
              <a:t> I can’t or don’t want to do it because…”) through various pretexts, including the development of symptoms. Viewing behavior from this perspective provides the clinician with remarkable clarity into the control and power issue that earmark such passive-aggressive conditions as addiction, depression or eating disorders. A more aggressive stance is taken by those we term “sociopathic”, who acknowledge the demands of life but choose to defy them as a false measure of their own superiority.</a:t>
            </a:r>
          </a:p>
          <a:p>
            <a:pPr marL="285750" indent="-285750" algn="just">
              <a:spcBef>
                <a:spcPts val="0"/>
              </a:spcBef>
              <a:spcAft>
                <a:spcPts val="1200"/>
              </a:spcAft>
              <a:buFont typeface="Wingdings" panose="05000000000000000000" pitchFamily="2" charset="2"/>
              <a:buChar char="§"/>
            </a:pPr>
            <a:endParaRPr lang="en-US" sz="1400" dirty="0"/>
          </a:p>
        </p:txBody>
      </p:sp>
      <p:sp>
        <p:nvSpPr>
          <p:cNvPr id="3" name="Slide Number Placeholder 2">
            <a:extLst>
              <a:ext uri="{FF2B5EF4-FFF2-40B4-BE49-F238E27FC236}">
                <a16:creationId xmlns:a16="http://schemas.microsoft.com/office/drawing/2014/main" id="{241702F5-22A9-424D-90EF-0A5EB657DD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84832600-D81D-4694-862B-E4993F6CCA40}"/>
              </a:ext>
            </a:extLst>
          </p:cNvPr>
          <p:cNvSpPr>
            <a:spLocks noGrp="1"/>
          </p:cNvSpPr>
          <p:nvPr>
            <p:ph type="title"/>
          </p:nvPr>
        </p:nvSpPr>
        <p:spPr>
          <a:xfrm>
            <a:off x="417672" y="671961"/>
            <a:ext cx="8229600" cy="1143000"/>
          </a:xfrm>
        </p:spPr>
        <p:txBody>
          <a:bodyPr>
            <a:normAutofit/>
          </a:bodyPr>
          <a:lstStyle/>
          <a:p>
            <a:r>
              <a:rPr lang="en-US" sz="2800" dirty="0"/>
              <a:t>Neurosis vs Psychosis</a:t>
            </a:r>
          </a:p>
        </p:txBody>
      </p:sp>
      <p:sp>
        <p:nvSpPr>
          <p:cNvPr id="5" name="TextBox 4">
            <a:extLst>
              <a:ext uri="{FF2B5EF4-FFF2-40B4-BE49-F238E27FC236}">
                <a16:creationId xmlns:a16="http://schemas.microsoft.com/office/drawing/2014/main" id="{948ED00D-A6D9-4CC5-9776-534140385F34}"/>
              </a:ext>
            </a:extLst>
          </p:cNvPr>
          <p:cNvSpPr txBox="1"/>
          <p:nvPr/>
        </p:nvSpPr>
        <p:spPr>
          <a:xfrm rot="20068688">
            <a:off x="196693" y="826746"/>
            <a:ext cx="2195988" cy="369332"/>
          </a:xfrm>
          <a:prstGeom prst="rect">
            <a:avLst/>
          </a:prstGeom>
          <a:noFill/>
        </p:spPr>
        <p:txBody>
          <a:bodyPr wrap="square" rtlCol="0">
            <a:spAutoFit/>
          </a:bodyPr>
          <a:lstStyle/>
          <a:p>
            <a:pPr algn="ctr"/>
            <a:r>
              <a:rPr lang="en-US" b="1" dirty="0">
                <a:solidFill>
                  <a:schemeClr val="accent2"/>
                </a:solidFill>
              </a:rPr>
              <a:t>Background</a:t>
            </a:r>
          </a:p>
        </p:txBody>
      </p:sp>
    </p:spTree>
    <p:extLst>
      <p:ext uri="{BB962C8B-B14F-4D97-AF65-F5344CB8AC3E}">
        <p14:creationId xmlns:p14="http://schemas.microsoft.com/office/powerpoint/2010/main" val="1183412493"/>
      </p:ext>
    </p:extLst>
  </p:cSld>
  <p:clrMapOvr>
    <a:masterClrMapping/>
  </p:clrMapOvr>
  <mc:AlternateContent xmlns:mc="http://schemas.openxmlformats.org/markup-compatibility/2006" xmlns:p14="http://schemas.microsoft.com/office/powerpoint/2010/main">
    <mc:Choice Requires="p14">
      <p:transition spd="slow" p14:dur="1600" advClick="0" advTm="80000">
        <p14:prism isInverted="1"/>
      </p:transition>
    </mc:Choice>
    <mc:Fallback xmlns="">
      <p:transition spd="slow" advClick="0" advTm="8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AA97FA-F4E9-437C-9907-31BD219A70EC}"/>
              </a:ext>
            </a:extLst>
          </p:cNvPr>
          <p:cNvSpPr>
            <a:spLocks noGrp="1"/>
          </p:cNvSpPr>
          <p:nvPr>
            <p:ph idx="1"/>
          </p:nvPr>
        </p:nvSpPr>
        <p:spPr>
          <a:xfrm>
            <a:off x="846252" y="2238912"/>
            <a:ext cx="7451496" cy="3690451"/>
          </a:xfrm>
        </p:spPr>
        <p:txBody>
          <a:bodyPr>
            <a:normAutofit/>
          </a:bodyPr>
          <a:lstStyle/>
          <a:p>
            <a:pPr marL="285750" indent="-285750" algn="just">
              <a:spcBef>
                <a:spcPts val="0"/>
              </a:spcBef>
              <a:spcAft>
                <a:spcPts val="1200"/>
              </a:spcAft>
              <a:buFont typeface="Wingdings" panose="05000000000000000000" pitchFamily="2" charset="2"/>
              <a:buChar char="§"/>
            </a:pPr>
            <a:r>
              <a:rPr lang="en-US" sz="1400" b="1" dirty="0"/>
              <a:t>Psychosis</a:t>
            </a:r>
            <a:r>
              <a:rPr lang="en-US" sz="1400" dirty="0"/>
              <a:t>, is defined as a </a:t>
            </a:r>
            <a:r>
              <a:rPr lang="en-US" sz="1400" b="1" dirty="0"/>
              <a:t>“No!”, </a:t>
            </a:r>
            <a:r>
              <a:rPr lang="en-US" sz="1400" dirty="0"/>
              <a:t>an abject refusal to participate in the demands of life. The psychotic negates the common sense of the community and plays by their own rule-book. They escape into a world of their own creation, continuously reinforcing its rules, roles and outcomes through delusions and hallucinations. The individual does not believe themselves adequate to the demands of reality and have developed a means by which to retreat from it.</a:t>
            </a:r>
          </a:p>
          <a:p>
            <a:pPr marL="285750" indent="-285750" algn="just">
              <a:spcBef>
                <a:spcPts val="0"/>
              </a:spcBef>
              <a:spcAft>
                <a:spcPts val="1200"/>
              </a:spcAft>
              <a:buFont typeface="Wingdings" panose="05000000000000000000" pitchFamily="2" charset="2"/>
              <a:buChar char="§"/>
            </a:pPr>
            <a:r>
              <a:rPr lang="en-US" sz="1400" b="1" dirty="0"/>
              <a:t>Neurosis and psychosis both mask a perceived sense of inadequacy</a:t>
            </a:r>
            <a:r>
              <a:rPr lang="en-US" sz="1400" dirty="0"/>
              <a:t>. </a:t>
            </a:r>
            <a:r>
              <a:rPr lang="en-US" sz="1400" b="1" dirty="0"/>
              <a:t>The feelings of vulnerably and worthless are real, as is the acute suffering the individual experiences. </a:t>
            </a:r>
            <a:r>
              <a:rPr lang="en-US" sz="1400" dirty="0"/>
              <a:t>It is, in fact, this very experience that adds legitimacy to the individual’s plight and ties others into excusing or enabling their conduct. Their sense of guilt, shame and sorrow, as well as their constant experience of dread and fear of exposure, fuel their sense of inadequacy and while “unwelcome” preserves their sense of control.</a:t>
            </a:r>
          </a:p>
          <a:p>
            <a:pPr marL="0" indent="0" algn="just">
              <a:spcBef>
                <a:spcPts val="0"/>
              </a:spcBef>
              <a:spcAft>
                <a:spcPts val="1200"/>
              </a:spcAft>
              <a:buNone/>
            </a:pPr>
            <a:endParaRPr lang="en-US" sz="1400" dirty="0"/>
          </a:p>
        </p:txBody>
      </p:sp>
      <p:sp>
        <p:nvSpPr>
          <p:cNvPr id="3" name="Slide Number Placeholder 2">
            <a:extLst>
              <a:ext uri="{FF2B5EF4-FFF2-40B4-BE49-F238E27FC236}">
                <a16:creationId xmlns:a16="http://schemas.microsoft.com/office/drawing/2014/main" id="{241702F5-22A9-424D-90EF-0A5EB657DD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84832600-D81D-4694-862B-E4993F6CCA40}"/>
              </a:ext>
            </a:extLst>
          </p:cNvPr>
          <p:cNvSpPr>
            <a:spLocks noGrp="1"/>
          </p:cNvSpPr>
          <p:nvPr>
            <p:ph type="title"/>
          </p:nvPr>
        </p:nvSpPr>
        <p:spPr>
          <a:xfrm>
            <a:off x="457200" y="928637"/>
            <a:ext cx="8229600" cy="1143000"/>
          </a:xfrm>
        </p:spPr>
        <p:txBody>
          <a:bodyPr>
            <a:normAutofit/>
          </a:bodyPr>
          <a:lstStyle/>
          <a:p>
            <a:r>
              <a:rPr lang="en-US" sz="2800" dirty="0"/>
              <a:t>Neurosis vs Psychosis</a:t>
            </a:r>
          </a:p>
        </p:txBody>
      </p:sp>
      <p:sp>
        <p:nvSpPr>
          <p:cNvPr id="5" name="TextBox 4">
            <a:extLst>
              <a:ext uri="{FF2B5EF4-FFF2-40B4-BE49-F238E27FC236}">
                <a16:creationId xmlns:a16="http://schemas.microsoft.com/office/drawing/2014/main" id="{372970D6-1C82-4F27-94EB-D0F744B6E496}"/>
              </a:ext>
            </a:extLst>
          </p:cNvPr>
          <p:cNvSpPr txBox="1"/>
          <p:nvPr/>
        </p:nvSpPr>
        <p:spPr>
          <a:xfrm rot="20068688">
            <a:off x="196693" y="826746"/>
            <a:ext cx="2195988" cy="369332"/>
          </a:xfrm>
          <a:prstGeom prst="rect">
            <a:avLst/>
          </a:prstGeom>
          <a:noFill/>
        </p:spPr>
        <p:txBody>
          <a:bodyPr wrap="square" rtlCol="0">
            <a:spAutoFit/>
          </a:bodyPr>
          <a:lstStyle/>
          <a:p>
            <a:pPr algn="ctr"/>
            <a:r>
              <a:rPr lang="en-US" b="1" dirty="0">
                <a:solidFill>
                  <a:schemeClr val="accent2"/>
                </a:solidFill>
              </a:rPr>
              <a:t>Background</a:t>
            </a:r>
          </a:p>
        </p:txBody>
      </p:sp>
    </p:spTree>
    <p:extLst>
      <p:ext uri="{BB962C8B-B14F-4D97-AF65-F5344CB8AC3E}">
        <p14:creationId xmlns:p14="http://schemas.microsoft.com/office/powerpoint/2010/main" val="971774460"/>
      </p:ext>
    </p:extLst>
  </p:cSld>
  <p:clrMapOvr>
    <a:masterClrMapping/>
  </p:clrMapOvr>
  <mc:AlternateContent xmlns:mc="http://schemas.openxmlformats.org/markup-compatibility/2006" xmlns:p14="http://schemas.microsoft.com/office/powerpoint/2010/main">
    <mc:Choice Requires="p14">
      <p:transition spd="slow" p14:dur="1600" advClick="0" advTm="80000">
        <p14:prism isInverted="1"/>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xEl>
                                              <p:pRg st="1" end="1"/>
                                            </p:txEl>
                                          </p:spTgt>
                                        </p:tgtEl>
                                        <p:attrNameLst>
                                          <p:attrName>r</p:attrName>
                                        </p:attrNameLst>
                                      </p:cBhvr>
                                    </p:animRot>
                                    <p:animRot by="-240000">
                                      <p:cBhvr>
                                        <p:cTn id="7" dur="200" fill="hold">
                                          <p:stCondLst>
                                            <p:cond delay="200"/>
                                          </p:stCondLst>
                                        </p:cTn>
                                        <p:tgtEl>
                                          <p:spTgt spid="2">
                                            <p:txEl>
                                              <p:pRg st="1" end="1"/>
                                            </p:txEl>
                                          </p:spTgt>
                                        </p:tgtEl>
                                        <p:attrNameLst>
                                          <p:attrName>r</p:attrName>
                                        </p:attrNameLst>
                                      </p:cBhvr>
                                    </p:animRot>
                                    <p:animRot by="240000">
                                      <p:cBhvr>
                                        <p:cTn id="8" dur="200" fill="hold">
                                          <p:stCondLst>
                                            <p:cond delay="400"/>
                                          </p:stCondLst>
                                        </p:cTn>
                                        <p:tgtEl>
                                          <p:spTgt spid="2">
                                            <p:txEl>
                                              <p:pRg st="1" end="1"/>
                                            </p:txEl>
                                          </p:spTgt>
                                        </p:tgtEl>
                                        <p:attrNameLst>
                                          <p:attrName>r</p:attrName>
                                        </p:attrNameLst>
                                      </p:cBhvr>
                                    </p:animRot>
                                    <p:animRot by="-240000">
                                      <p:cBhvr>
                                        <p:cTn id="9" dur="200" fill="hold">
                                          <p:stCondLst>
                                            <p:cond delay="600"/>
                                          </p:stCondLst>
                                        </p:cTn>
                                        <p:tgtEl>
                                          <p:spTgt spid="2">
                                            <p:txEl>
                                              <p:pRg st="1" end="1"/>
                                            </p:txEl>
                                          </p:spTgt>
                                        </p:tgtEl>
                                        <p:attrNameLst>
                                          <p:attrName>r</p:attrName>
                                        </p:attrNameLst>
                                      </p:cBhvr>
                                    </p:animRot>
                                    <p:animRot by="120000">
                                      <p:cBhvr>
                                        <p:cTn id="10" dur="200" fill="hold">
                                          <p:stCondLst>
                                            <p:cond delay="800"/>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F2AC-57A6-41AE-9213-3E54564FF965}"/>
              </a:ext>
            </a:extLst>
          </p:cNvPr>
          <p:cNvSpPr>
            <a:spLocks noGrp="1"/>
          </p:cNvSpPr>
          <p:nvPr>
            <p:ph type="ctrTitle"/>
          </p:nvPr>
        </p:nvSpPr>
        <p:spPr>
          <a:xfrm>
            <a:off x="534798" y="1274437"/>
            <a:ext cx="7772400" cy="1829761"/>
          </a:xfrm>
        </p:spPr>
        <p:txBody>
          <a:bodyPr>
            <a:normAutofit/>
          </a:bodyPr>
          <a:lstStyle/>
          <a:p>
            <a:r>
              <a:rPr lang="en-US" sz="3600" dirty="0"/>
              <a:t>Psychosis</a:t>
            </a:r>
          </a:p>
        </p:txBody>
      </p:sp>
      <p:sp>
        <p:nvSpPr>
          <p:cNvPr id="3" name="Subtitle 2">
            <a:extLst>
              <a:ext uri="{FF2B5EF4-FFF2-40B4-BE49-F238E27FC236}">
                <a16:creationId xmlns:a16="http://schemas.microsoft.com/office/drawing/2014/main" id="{735F6A6E-3367-49CC-822D-B2A3280E4FB6}"/>
              </a:ext>
            </a:extLst>
          </p:cNvPr>
          <p:cNvSpPr>
            <a:spLocks noGrp="1"/>
          </p:cNvSpPr>
          <p:nvPr>
            <p:ph type="subTitle" idx="1"/>
          </p:nvPr>
        </p:nvSpPr>
        <p:spPr>
          <a:xfrm>
            <a:off x="534798" y="3133435"/>
            <a:ext cx="7772400" cy="1199704"/>
          </a:xfrm>
        </p:spPr>
        <p:txBody>
          <a:bodyPr>
            <a:normAutofit/>
          </a:bodyPr>
          <a:lstStyle/>
          <a:p>
            <a:r>
              <a:rPr lang="en-US" sz="1800" dirty="0"/>
              <a:t>Working with Delusions from an Adlerian and Narrative Perspective</a:t>
            </a:r>
          </a:p>
          <a:p>
            <a:r>
              <a:rPr lang="en-US" sz="1600" dirty="0"/>
              <a:t>Western Tidewater Community Services Board</a:t>
            </a:r>
          </a:p>
          <a:p>
            <a:r>
              <a:rPr lang="en-US" sz="1600"/>
              <a:t>June 16, 2020 </a:t>
            </a:r>
            <a:endParaRPr lang="en-US" sz="1600" dirty="0"/>
          </a:p>
          <a:p>
            <a:endParaRPr lang="en-US" sz="1800" dirty="0"/>
          </a:p>
          <a:p>
            <a:endParaRPr lang="en-US" sz="1800" dirty="0"/>
          </a:p>
          <a:p>
            <a:endParaRPr lang="en-US" sz="1800" dirty="0"/>
          </a:p>
        </p:txBody>
      </p:sp>
      <p:sp>
        <p:nvSpPr>
          <p:cNvPr id="4" name="Slide Number Placeholder 3">
            <a:extLst>
              <a:ext uri="{FF2B5EF4-FFF2-40B4-BE49-F238E27FC236}">
                <a16:creationId xmlns:a16="http://schemas.microsoft.com/office/drawing/2014/main" id="{9A41FCE2-DAEE-4D47-9C12-6CEE093E8DC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srgbClr val="FFFFFF"/>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563"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557135621"/>
      </p:ext>
    </p:extLst>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8455D8-6231-4ED8-9AF0-58E4B2422F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0948CE17-9BC1-4FA7-B169-1E828D1C1A54}"/>
              </a:ext>
            </a:extLst>
          </p:cNvPr>
          <p:cNvSpPr>
            <a:spLocks noGrp="1"/>
          </p:cNvSpPr>
          <p:nvPr>
            <p:ph type="title"/>
          </p:nvPr>
        </p:nvSpPr>
        <p:spPr>
          <a:xfrm>
            <a:off x="457200" y="508134"/>
            <a:ext cx="8229600" cy="1143000"/>
          </a:xfrm>
        </p:spPr>
        <p:txBody>
          <a:bodyPr>
            <a:normAutofit/>
          </a:bodyPr>
          <a:lstStyle/>
          <a:p>
            <a:r>
              <a:rPr lang="en-US" sz="2800" dirty="0"/>
              <a:t>The Purpose of </a:t>
            </a:r>
            <a:r>
              <a:rPr lang="en-US" sz="2800" dirty="0">
                <a:solidFill>
                  <a:prstClr val="black"/>
                </a:solidFill>
                <a:ea typeface="+mn-ea"/>
                <a:cs typeface="+mn-cs"/>
              </a:rPr>
              <a:t>Delusions, Voices and Hallucinations </a:t>
            </a:r>
            <a:endParaRPr lang="en-US" sz="2800" dirty="0"/>
          </a:p>
        </p:txBody>
      </p:sp>
      <p:sp>
        <p:nvSpPr>
          <p:cNvPr id="3" name="TextBox 2">
            <a:extLst>
              <a:ext uri="{FF2B5EF4-FFF2-40B4-BE49-F238E27FC236}">
                <a16:creationId xmlns:a16="http://schemas.microsoft.com/office/drawing/2014/main" id="{927FA3F9-DC0C-4AB1-955C-5C5B631B144C}"/>
              </a:ext>
            </a:extLst>
          </p:cNvPr>
          <p:cNvSpPr txBox="1"/>
          <p:nvPr/>
        </p:nvSpPr>
        <p:spPr>
          <a:xfrm>
            <a:off x="1456996" y="1899825"/>
            <a:ext cx="6230008" cy="3677930"/>
          </a:xfrm>
          <a:prstGeom prst="rect">
            <a:avLst/>
          </a:prstGeom>
          <a:noFill/>
        </p:spPr>
        <p:txBody>
          <a:bodyPr wrap="square" rtlCol="0">
            <a:spAutoFit/>
          </a:bodyPr>
          <a:lstStyle/>
          <a:p>
            <a:pPr marL="342900" indent="-342900">
              <a:spcAft>
                <a:spcPts val="1800"/>
              </a:spcAft>
              <a:buFont typeface="+mj-lt"/>
              <a:buAutoNum type="arabicPeriod"/>
              <a:defRPr/>
            </a:pPr>
            <a:r>
              <a:rPr lang="en-US" sz="1500" dirty="0">
                <a:solidFill>
                  <a:prstClr val="black"/>
                </a:solidFill>
              </a:rPr>
              <a:t>Metaphors  </a:t>
            </a:r>
          </a:p>
          <a:p>
            <a:pPr marL="342900" indent="-342900">
              <a:spcAft>
                <a:spcPts val="1800"/>
              </a:spcAft>
              <a:buFont typeface="+mj-lt"/>
              <a:buAutoNum type="arabicPeriod"/>
              <a:defRPr/>
            </a:pPr>
            <a:r>
              <a:rPr lang="en-US" sz="1500" dirty="0"/>
              <a:t>Reaffirm Belief Structures</a:t>
            </a:r>
          </a:p>
          <a:p>
            <a:pPr marL="342900" indent="-342900">
              <a:spcAft>
                <a:spcPts val="1800"/>
              </a:spcAft>
              <a:buFont typeface="+mj-lt"/>
              <a:buAutoNum type="arabicPeriod"/>
              <a:defRPr/>
            </a:pPr>
            <a:r>
              <a:rPr lang="en-US" sz="1500" dirty="0"/>
              <a:t>Amplify Power and Prestige</a:t>
            </a:r>
          </a:p>
          <a:p>
            <a:pPr marL="342900" indent="-342900">
              <a:spcAft>
                <a:spcPts val="1800"/>
              </a:spcAft>
              <a:buFont typeface="+mj-lt"/>
              <a:buAutoNum type="arabicPeriod"/>
              <a:defRPr/>
            </a:pPr>
            <a:r>
              <a:rPr lang="en-US" sz="1500" dirty="0"/>
              <a:t>Self-guarding Measures; stress reducers</a:t>
            </a:r>
          </a:p>
          <a:p>
            <a:pPr marL="342900" indent="-342900">
              <a:spcAft>
                <a:spcPts val="1800"/>
              </a:spcAft>
              <a:buFont typeface="+mj-lt"/>
              <a:buAutoNum type="arabicPeriod"/>
              <a:defRPr/>
            </a:pPr>
            <a:r>
              <a:rPr lang="en-US" sz="1500" dirty="0">
                <a:solidFill>
                  <a:prstClr val="black"/>
                </a:solidFill>
                <a:latin typeface="Times New Roman"/>
              </a:rPr>
              <a:t>Chaotic behavior is a </a:t>
            </a:r>
            <a:r>
              <a:rPr lang="en-US" sz="1500" dirty="0" err="1">
                <a:solidFill>
                  <a:prstClr val="black"/>
                </a:solidFill>
                <a:latin typeface="Times New Roman"/>
              </a:rPr>
              <a:t>fo</a:t>
            </a:r>
            <a:r>
              <a:rPr kumimoji="0" lang="en-US" sz="1500" i="0" u="none" strike="noStrike" kern="1200" cap="none" spc="0" normalizeH="0" baseline="0" noProof="0" dirty="0">
                <a:ln>
                  <a:noFill/>
                </a:ln>
                <a:solidFill>
                  <a:prstClr val="black"/>
                </a:solidFill>
                <a:effectLst/>
                <a:uLnTx/>
                <a:uFillTx/>
                <a:latin typeface="Times New Roman"/>
              </a:rPr>
              <a:t>rm of distraction from the experience of pain</a:t>
            </a:r>
            <a:endParaRPr lang="en-US" sz="1500" dirty="0">
              <a:solidFill>
                <a:prstClr val="black"/>
              </a:solidFill>
              <a:latin typeface="Times New Roman"/>
            </a:endParaRPr>
          </a:p>
          <a:p>
            <a:pPr marL="342900" marR="0" lvl="0" indent="-342900" algn="l" defTabSz="457200" rtl="0" eaLnBrk="1" fontAlgn="auto" latinLnBrk="0" hangingPunct="1">
              <a:spcAft>
                <a:spcPts val="1800"/>
              </a:spcAft>
              <a:buClrTx/>
              <a:buSzTx/>
              <a:buFont typeface="+mj-lt"/>
              <a:buAutoNum type="arabicPeriod"/>
              <a:tabLst/>
              <a:defRPr/>
            </a:pPr>
            <a:r>
              <a:rPr kumimoji="0" lang="en-US" sz="1500" i="0" u="none" strike="noStrike" kern="1200" cap="none" spc="0" normalizeH="0" baseline="0" noProof="0" dirty="0">
                <a:ln>
                  <a:noFill/>
                </a:ln>
                <a:solidFill>
                  <a:prstClr val="black"/>
                </a:solidFill>
                <a:effectLst/>
                <a:uLnTx/>
                <a:uFillTx/>
                <a:latin typeface="Times New Roman"/>
              </a:rPr>
              <a:t>Disorganized behavior</a:t>
            </a:r>
            <a:r>
              <a:rPr kumimoji="0" lang="en-US" sz="1500" i="0" u="none" strike="noStrike" kern="1200" cap="none" spc="0" normalizeH="0" noProof="0" dirty="0">
                <a:ln>
                  <a:noFill/>
                </a:ln>
                <a:solidFill>
                  <a:prstClr val="black"/>
                </a:solidFill>
                <a:effectLst/>
                <a:uLnTx/>
                <a:uFillTx/>
                <a:latin typeface="Times New Roman"/>
              </a:rPr>
              <a:t> is a method of </a:t>
            </a:r>
            <a:r>
              <a:rPr kumimoji="0" lang="en-US" sz="1500" i="0" u="none" strike="noStrike" kern="1200" cap="none" spc="0" normalizeH="0" baseline="0" noProof="0" dirty="0">
                <a:ln>
                  <a:noFill/>
                </a:ln>
                <a:solidFill>
                  <a:prstClr val="black"/>
                </a:solidFill>
                <a:effectLst/>
                <a:uLnTx/>
                <a:uFillTx/>
                <a:latin typeface="Times New Roman"/>
              </a:rPr>
              <a:t>controlling others</a:t>
            </a:r>
          </a:p>
          <a:p>
            <a:pPr marL="342900" marR="0" lvl="0" indent="-342900" algn="l" defTabSz="457200" rtl="0" eaLnBrk="1" fontAlgn="auto" latinLnBrk="0" hangingPunct="1">
              <a:spcAft>
                <a:spcPts val="1800"/>
              </a:spcAft>
              <a:buClrTx/>
              <a:buSzTx/>
              <a:buFont typeface="+mj-lt"/>
              <a:buAutoNum type="arabicPeriod" startAt="5"/>
              <a:tabLst/>
              <a:defRPr/>
            </a:pPr>
            <a:r>
              <a:rPr lang="en-US" sz="1500" dirty="0">
                <a:solidFill>
                  <a:prstClr val="black"/>
                </a:solidFill>
                <a:latin typeface="Times New Roman"/>
              </a:rPr>
              <a:t>A</a:t>
            </a:r>
            <a:r>
              <a:rPr kumimoji="0" lang="en-US" sz="1500" i="0" u="none" strike="noStrike" kern="1200" cap="none" spc="0" normalizeH="0" baseline="0" noProof="0" dirty="0">
                <a:ln>
                  <a:noFill/>
                </a:ln>
                <a:solidFill>
                  <a:prstClr val="black"/>
                </a:solidFill>
                <a:effectLst/>
                <a:uLnTx/>
                <a:uFillTx/>
                <a:latin typeface="Times New Roman"/>
              </a:rPr>
              <a:t>void </a:t>
            </a:r>
            <a:r>
              <a:rPr lang="en-US" sz="1500" dirty="0">
                <a:solidFill>
                  <a:prstClr val="black"/>
                </a:solidFill>
                <a:latin typeface="Times New Roman"/>
              </a:rPr>
              <a:t>R</a:t>
            </a:r>
            <a:r>
              <a:rPr kumimoji="0" lang="en-US" sz="1500" i="0" u="none" strike="noStrike" kern="1200" cap="none" spc="0" normalizeH="0" baseline="0" noProof="0" dirty="0" err="1">
                <a:ln>
                  <a:noFill/>
                </a:ln>
                <a:solidFill>
                  <a:prstClr val="black"/>
                </a:solidFill>
                <a:effectLst/>
                <a:uLnTx/>
                <a:uFillTx/>
                <a:latin typeface="Times New Roman"/>
              </a:rPr>
              <a:t>esponsibility</a:t>
            </a:r>
            <a:endParaRPr kumimoji="0" lang="en-US" sz="1500" i="0" u="none" strike="noStrike" kern="1200" cap="none" spc="0" normalizeH="0" baseline="0" noProof="0" dirty="0">
              <a:ln>
                <a:noFill/>
              </a:ln>
              <a:solidFill>
                <a:prstClr val="black"/>
              </a:solidFill>
              <a:effectLst/>
              <a:uLnTx/>
              <a:uFillTx/>
              <a:latin typeface="Times New Roman"/>
            </a:endParaRPr>
          </a:p>
          <a:p>
            <a:pPr marL="342900" marR="0" lvl="0" indent="-342900" algn="l" defTabSz="457200" rtl="0" eaLnBrk="1" fontAlgn="auto" latinLnBrk="0" hangingPunct="1">
              <a:spcAft>
                <a:spcPts val="1800"/>
              </a:spcAft>
              <a:buClrTx/>
              <a:buSzTx/>
              <a:buFont typeface="+mj-lt"/>
              <a:buAutoNum type="arabicPeriod" startAt="5"/>
              <a:tabLst/>
              <a:defRPr/>
            </a:pPr>
            <a:r>
              <a:rPr lang="en-US" sz="1500" dirty="0">
                <a:solidFill>
                  <a:prstClr val="black"/>
                </a:solidFill>
                <a:latin typeface="Times New Roman"/>
              </a:rPr>
              <a:t>Bizarre behavior assures isolation</a:t>
            </a:r>
            <a:endParaRPr kumimoji="0" lang="en-US" sz="1500" i="0" u="none" strike="noStrike" kern="1200" cap="none" spc="0" normalizeH="0" baseline="0" noProof="0" dirty="0">
              <a:ln>
                <a:noFill/>
              </a:ln>
              <a:solidFill>
                <a:prstClr val="black"/>
              </a:solidFill>
              <a:effectLst/>
              <a:uLnTx/>
              <a:uFillTx/>
              <a:latin typeface="Times New Roman"/>
            </a:endParaRPr>
          </a:p>
        </p:txBody>
      </p:sp>
    </p:spTree>
    <p:extLst>
      <p:ext uri="{BB962C8B-B14F-4D97-AF65-F5344CB8AC3E}">
        <p14:creationId xmlns:p14="http://schemas.microsoft.com/office/powerpoint/2010/main" val="4286257961"/>
      </p:ext>
    </p:extLst>
  </p:cSld>
  <p:clrMapOvr>
    <a:masterClrMapping/>
  </p:clrMapOvr>
  <mc:AlternateContent xmlns:mc="http://schemas.openxmlformats.org/markup-compatibility/2006" xmlns:p15="http://schemas.microsoft.com/office/powerpoint/2012/main">
    <mc:Choice Requires="p15">
      <p:transition spd="slow" advClick="0" advTm="80000">
        <p15:prstTrans prst="peelOff"/>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29329-50DB-4841-878E-7E8BDBDAF8C7}"/>
              </a:ext>
            </a:extLst>
          </p:cNvPr>
          <p:cNvSpPr>
            <a:spLocks noGrp="1"/>
          </p:cNvSpPr>
          <p:nvPr>
            <p:ph type="ctrTitle"/>
          </p:nvPr>
        </p:nvSpPr>
        <p:spPr>
          <a:xfrm>
            <a:off x="882735" y="1291212"/>
            <a:ext cx="7378530" cy="3102428"/>
          </a:xfrm>
        </p:spPr>
        <p:txBody>
          <a:bodyPr>
            <a:noAutofit/>
          </a:bodyPr>
          <a:lstStyle/>
          <a:p>
            <a:pPr algn="ctr"/>
            <a:r>
              <a:rPr lang="en-US" sz="2000" b="0" dirty="0">
                <a:solidFill>
                  <a:schemeClr val="tx1"/>
                </a:solidFill>
              </a:rPr>
              <a:t>The goal of psychosis is to be left alone and, thereby, to escape </a:t>
            </a:r>
            <a:br>
              <a:rPr lang="en-US" sz="2000" b="0" dirty="0">
                <a:solidFill>
                  <a:schemeClr val="tx1"/>
                </a:solidFill>
              </a:rPr>
            </a:br>
            <a:r>
              <a:rPr lang="en-US" sz="2000" b="0" dirty="0">
                <a:solidFill>
                  <a:schemeClr val="tx1"/>
                </a:solidFill>
              </a:rPr>
              <a:t>responsibility for meeting the demands of life.</a:t>
            </a:r>
            <a:br>
              <a:rPr lang="en-US" sz="2000" b="0" dirty="0">
                <a:solidFill>
                  <a:schemeClr val="tx1"/>
                </a:solidFill>
              </a:rPr>
            </a:br>
            <a:br>
              <a:rPr lang="en-US" sz="2000" b="0" dirty="0">
                <a:solidFill>
                  <a:schemeClr val="tx1"/>
                </a:solidFill>
              </a:rPr>
            </a:br>
            <a:r>
              <a:rPr lang="en-US" sz="2000" b="0" dirty="0">
                <a:solidFill>
                  <a:schemeClr val="tx1"/>
                </a:solidFill>
              </a:rPr>
              <a:t>The isolation it creates limits the individual’s ability </a:t>
            </a:r>
            <a:br>
              <a:rPr lang="en-US" sz="2000" b="0" dirty="0">
                <a:solidFill>
                  <a:schemeClr val="tx1"/>
                </a:solidFill>
              </a:rPr>
            </a:br>
            <a:r>
              <a:rPr lang="en-US" sz="2000" b="0" dirty="0">
                <a:solidFill>
                  <a:schemeClr val="tx1"/>
                </a:solidFill>
              </a:rPr>
              <a:t>to belong with others in a meaningful way. </a:t>
            </a:r>
            <a:br>
              <a:rPr lang="en-US" sz="2000" b="0" dirty="0">
                <a:solidFill>
                  <a:schemeClr val="tx1"/>
                </a:solidFill>
              </a:rPr>
            </a:br>
            <a:br>
              <a:rPr lang="en-US" sz="2000" b="0" dirty="0">
                <a:solidFill>
                  <a:schemeClr val="tx1"/>
                </a:solidFill>
              </a:rPr>
            </a:br>
            <a:r>
              <a:rPr lang="en-US" sz="2000" b="0" dirty="0">
                <a:solidFill>
                  <a:schemeClr val="tx1"/>
                </a:solidFill>
              </a:rPr>
              <a:t>This, in itself, deepens one’s inability to meet these demands and the </a:t>
            </a:r>
            <a:r>
              <a:rPr lang="en-US" sz="2000" b="0" dirty="0" err="1">
                <a:solidFill>
                  <a:schemeClr val="tx1"/>
                </a:solidFill>
              </a:rPr>
              <a:t>the</a:t>
            </a:r>
            <a:r>
              <a:rPr lang="en-US" sz="2000" b="0" dirty="0">
                <a:solidFill>
                  <a:schemeClr val="tx1"/>
                </a:solidFill>
              </a:rPr>
              <a:t> individual becomes trapped in a world of their own creation.</a:t>
            </a:r>
          </a:p>
        </p:txBody>
      </p:sp>
      <p:sp>
        <p:nvSpPr>
          <p:cNvPr id="4" name="Slide Number Placeholder 3">
            <a:extLst>
              <a:ext uri="{FF2B5EF4-FFF2-40B4-BE49-F238E27FC236}">
                <a16:creationId xmlns:a16="http://schemas.microsoft.com/office/drawing/2014/main" id="{51551DB0-1EF3-4CAB-8FCC-EE94AD4271D9}"/>
              </a:ext>
            </a:extLst>
          </p:cNvPr>
          <p:cNvSpPr>
            <a:spLocks noGrp="1"/>
          </p:cNvSpPr>
          <p:nvPr>
            <p:ph type="sldNum" sz="quarter" idx="12"/>
          </p:nvPr>
        </p:nvSpPr>
        <p:spPr/>
        <p:txBody>
          <a:bodyPr/>
          <a:lstStyle/>
          <a:p>
            <a:fld id="{9B43A371-2875-41C8-9A68-B89FC3460C79}" type="slidenum">
              <a:rPr lang="en-US" smtClean="0"/>
              <a:t>41</a:t>
            </a:fld>
            <a:endParaRPr lang="en-US"/>
          </a:p>
        </p:txBody>
      </p:sp>
    </p:spTree>
    <p:extLst>
      <p:ext uri="{BB962C8B-B14F-4D97-AF65-F5344CB8AC3E}">
        <p14:creationId xmlns:p14="http://schemas.microsoft.com/office/powerpoint/2010/main" val="1893379430"/>
      </p:ext>
    </p:extLst>
  </p:cSld>
  <p:clrMapOvr>
    <a:masterClrMapping/>
  </p:clrMapOvr>
  <mc:AlternateContent xmlns:mc="http://schemas.openxmlformats.org/markup-compatibility/2006" xmlns:p15="http://schemas.microsoft.com/office/powerpoint/2012/main">
    <mc:Choice Requires="p15">
      <p:transition spd="slow" advClick="0" advTm="80000">
        <p15:prstTrans prst="pageCurlDouble"/>
      </p:transition>
    </mc:Choice>
    <mc:Fallback xmlns="">
      <p:transition spd="slow" advClick="0" advTm="8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7DE69B-3076-4094-8B7E-F6375D7CE49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27D94129-DF49-49DC-BEB0-99DB0FE2DF6C}"/>
              </a:ext>
            </a:extLst>
          </p:cNvPr>
          <p:cNvPicPr>
            <a:picLocks noChangeAspect="1"/>
          </p:cNvPicPr>
          <p:nvPr/>
        </p:nvPicPr>
        <p:blipFill>
          <a:blip r:embed="rId2"/>
          <a:stretch>
            <a:fillRect/>
          </a:stretch>
        </p:blipFill>
        <p:spPr>
          <a:xfrm>
            <a:off x="552166" y="941224"/>
            <a:ext cx="8039667" cy="4823845"/>
          </a:xfrm>
          <a:prstGeom prst="rect">
            <a:avLst/>
          </a:prstGeom>
        </p:spPr>
      </p:pic>
    </p:spTree>
    <p:extLst>
      <p:ext uri="{BB962C8B-B14F-4D97-AF65-F5344CB8AC3E}">
        <p14:creationId xmlns:p14="http://schemas.microsoft.com/office/powerpoint/2010/main" val="2840331407"/>
      </p:ext>
    </p:extLst>
  </p:cSld>
  <p:clrMapOvr>
    <a:masterClrMapping/>
  </p:clrMapOvr>
  <mc:AlternateContent xmlns:mc="http://schemas.openxmlformats.org/markup-compatibility/2006" xmlns:p14="http://schemas.microsoft.com/office/powerpoint/2010/main">
    <mc:Choice Requires="p14">
      <p:transition spd="slow" p14:dur="1750" advClick="0" advTm="80000">
        <p14:ripple/>
      </p:transition>
    </mc:Choice>
    <mc:Fallback xmlns="">
      <p:transition spd="slow" advClick="0" advTm="8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12BDCA-B9A4-4002-A477-BE4EEC5825C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srgbClr val="FFFFFF"/>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563"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26" name="Picture 2" descr="Knowledge, please help me! - Age of Awareness - Medium">
            <a:extLst>
              <a:ext uri="{FF2B5EF4-FFF2-40B4-BE49-F238E27FC236}">
                <a16:creationId xmlns:a16="http://schemas.microsoft.com/office/drawing/2014/main" id="{E27EE3D5-2192-4DCD-A6BE-3CC21DCDC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752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E88A293-774F-4448-9252-2FC9699ED6A3}"/>
              </a:ext>
            </a:extLst>
          </p:cNvPr>
          <p:cNvSpPr txBox="1"/>
          <p:nvPr/>
        </p:nvSpPr>
        <p:spPr>
          <a:xfrm>
            <a:off x="3133288" y="5853964"/>
            <a:ext cx="28774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mn-ea"/>
                <a:cs typeface="+mn-cs"/>
              </a:rPr>
              <a:t>Treatment</a:t>
            </a:r>
          </a:p>
        </p:txBody>
      </p:sp>
    </p:spTree>
    <p:extLst>
      <p:ext uri="{BB962C8B-B14F-4D97-AF65-F5344CB8AC3E}">
        <p14:creationId xmlns:p14="http://schemas.microsoft.com/office/powerpoint/2010/main" val="2028874157"/>
      </p:ext>
    </p:extLst>
  </p:cSld>
  <p:clrMapOvr>
    <a:masterClrMapping/>
  </p:clrMapOvr>
  <mc:AlternateContent xmlns:mc="http://schemas.openxmlformats.org/markup-compatibility/2006" xmlns:p14="http://schemas.microsoft.com/office/powerpoint/2010/main">
    <mc:Choice Requires="p14">
      <p:transition spd="slow" p14:dur="2250" advClick="0" advTm="80000">
        <p14:honeycomb/>
      </p:transition>
    </mc:Choice>
    <mc:Fallback xmlns="">
      <p:transition spd="slow" advClick="0" advTm="8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A5A96C-6744-45A7-B7A9-74F163D43774}"/>
              </a:ext>
            </a:extLst>
          </p:cNvPr>
          <p:cNvSpPr>
            <a:spLocks noGrp="1"/>
          </p:cNvSpPr>
          <p:nvPr>
            <p:ph idx="1"/>
          </p:nvPr>
        </p:nvSpPr>
        <p:spPr>
          <a:xfrm>
            <a:off x="948447" y="1529636"/>
            <a:ext cx="7247106" cy="4525963"/>
          </a:xfrm>
        </p:spPr>
        <p:txBody>
          <a:bodyPr>
            <a:noAutofit/>
          </a:bodyPr>
          <a:lstStyle/>
          <a:p>
            <a:pPr marL="231775" indent="-231775">
              <a:spcBef>
                <a:spcPts val="0"/>
              </a:spcBef>
              <a:spcAft>
                <a:spcPts val="1200"/>
              </a:spcAft>
            </a:pPr>
            <a:r>
              <a:rPr lang="en-US" sz="1400" b="1" dirty="0">
                <a:latin typeface="+mj-lt"/>
              </a:rPr>
              <a:t>Psychotherapy</a:t>
            </a:r>
          </a:p>
          <a:p>
            <a:pPr marL="231775" indent="-231775">
              <a:spcBef>
                <a:spcPts val="0"/>
              </a:spcBef>
              <a:spcAft>
                <a:spcPts val="600"/>
              </a:spcAft>
            </a:pPr>
            <a:r>
              <a:rPr lang="en-US" sz="1400" b="1" dirty="0">
                <a:latin typeface="+mj-lt"/>
              </a:rPr>
              <a:t>Medication Management</a:t>
            </a:r>
            <a:r>
              <a:rPr lang="en-US" sz="1400" dirty="0">
                <a:latin typeface="+mj-lt"/>
              </a:rPr>
              <a:t>: typical (first generation; block dopamine) and  atypical (second generation; block dopamine/affect serotonin levels) antipsychotics, including</a:t>
            </a:r>
          </a:p>
          <a:p>
            <a:pPr marL="457200" indent="-169863">
              <a:spcBef>
                <a:spcPts val="0"/>
              </a:spcBef>
              <a:spcAft>
                <a:spcPts val="200"/>
              </a:spcAft>
              <a:buFont typeface="Wingdings" panose="05000000000000000000" pitchFamily="2" charset="2"/>
              <a:buChar char="§"/>
            </a:pPr>
            <a:r>
              <a:rPr lang="en-US" sz="1400" dirty="0">
                <a:latin typeface="+mj-lt"/>
                <a:cs typeface="Times New Roman" panose="02020603050405020304" pitchFamily="18" charset="0"/>
                <a:hlinkClick r:id="rId2">
                  <a:extLst>
                    <a:ext uri="{A12FA001-AC4F-418D-AE19-62706E023703}">
                      <ahyp:hlinkClr xmlns:ahyp="http://schemas.microsoft.com/office/drawing/2018/hyperlinkcolor" val="tx"/>
                    </a:ext>
                  </a:extLst>
                </a:hlinkClick>
              </a:rPr>
              <a:t>aripiprazole</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2">
                  <a:extLst>
                    <a:ext uri="{A12FA001-AC4F-418D-AE19-62706E023703}">
                      <ahyp:hlinkClr xmlns:ahyp="http://schemas.microsoft.com/office/drawing/2018/hyperlinkcolor" val="tx"/>
                    </a:ext>
                  </a:extLst>
                </a:hlinkClick>
              </a:rPr>
              <a:t>Abilify</a:t>
            </a:r>
            <a:r>
              <a:rPr lang="en-US" sz="1400" dirty="0">
                <a:latin typeface="+mj-lt"/>
                <a:cs typeface="Times New Roman" panose="02020603050405020304" pitchFamily="18" charset="0"/>
              </a:rPr>
              <a:t>), </a:t>
            </a:r>
            <a:r>
              <a:rPr lang="en-US" sz="1400" dirty="0" err="1">
                <a:latin typeface="+mj-lt"/>
                <a:cs typeface="Times New Roman" panose="02020603050405020304" pitchFamily="18" charset="0"/>
                <a:hlinkClick r:id="rId3">
                  <a:extLst>
                    <a:ext uri="{A12FA001-AC4F-418D-AE19-62706E023703}">
                      <ahyp:hlinkClr xmlns:ahyp="http://schemas.microsoft.com/office/drawing/2018/hyperlinkcolor" val="tx"/>
                    </a:ext>
                  </a:extLst>
                </a:hlinkClick>
              </a:rPr>
              <a:t>asenapine</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4">
                  <a:extLst>
                    <a:ext uri="{A12FA001-AC4F-418D-AE19-62706E023703}">
                      <ahyp:hlinkClr xmlns:ahyp="http://schemas.microsoft.com/office/drawing/2018/hyperlinkcolor" val="tx"/>
                    </a:ext>
                  </a:extLst>
                </a:hlinkClick>
              </a:rPr>
              <a:t>Saphris)</a:t>
            </a:r>
            <a:r>
              <a:rPr lang="en-US" sz="1400" dirty="0">
                <a:latin typeface="+mj-lt"/>
                <a:cs typeface="Times New Roman" panose="02020603050405020304" pitchFamily="18" charset="0"/>
              </a:rPr>
              <a:t>, </a:t>
            </a:r>
            <a:r>
              <a:rPr lang="en-US" sz="1400" dirty="0" err="1">
                <a:latin typeface="+mj-lt"/>
                <a:cs typeface="Times New Roman" panose="02020603050405020304" pitchFamily="18" charset="0"/>
                <a:hlinkClick r:id="rId5">
                  <a:extLst>
                    <a:ext uri="{A12FA001-AC4F-418D-AE19-62706E023703}">
                      <ahyp:hlinkClr xmlns:ahyp="http://schemas.microsoft.com/office/drawing/2018/hyperlinkcolor" val="tx"/>
                    </a:ext>
                  </a:extLst>
                </a:hlinkClick>
              </a:rPr>
              <a:t>cariprazine</a:t>
            </a:r>
            <a:r>
              <a:rPr lang="en-US" sz="1400" dirty="0">
                <a:latin typeface="+mj-lt"/>
                <a:cs typeface="Times New Roman" panose="02020603050405020304" pitchFamily="18" charset="0"/>
              </a:rPr>
              <a:t> (</a:t>
            </a:r>
            <a:r>
              <a:rPr lang="en-US" sz="1400" dirty="0" err="1">
                <a:latin typeface="+mj-lt"/>
                <a:cs typeface="Times New Roman" panose="02020603050405020304" pitchFamily="18" charset="0"/>
                <a:hlinkClick r:id="rId6">
                  <a:extLst>
                    <a:ext uri="{A12FA001-AC4F-418D-AE19-62706E023703}">
                      <ahyp:hlinkClr xmlns:ahyp="http://schemas.microsoft.com/office/drawing/2018/hyperlinkcolor" val="tx"/>
                    </a:ext>
                  </a:extLst>
                </a:hlinkClick>
              </a:rPr>
              <a:t>Vraylar</a:t>
            </a:r>
            <a:r>
              <a:rPr lang="en-US" sz="1400" dirty="0">
                <a:latin typeface="+mj-lt"/>
                <a:cs typeface="Times New Roman" panose="02020603050405020304" pitchFamily="18" charset="0"/>
                <a:hlinkClick r:id="rId6">
                  <a:extLst>
                    <a:ext uri="{A12FA001-AC4F-418D-AE19-62706E023703}">
                      <ahyp:hlinkClr xmlns:ahyp="http://schemas.microsoft.com/office/drawing/2018/hyperlinkcolor" val="tx"/>
                    </a:ext>
                  </a:extLst>
                </a:hlinkClick>
              </a:rPr>
              <a:t>)</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7">
                  <a:extLst>
                    <a:ext uri="{A12FA001-AC4F-418D-AE19-62706E023703}">
                      <ahyp:hlinkClr xmlns:ahyp="http://schemas.microsoft.com/office/drawing/2018/hyperlinkcolor" val="tx"/>
                    </a:ext>
                  </a:extLst>
                </a:hlinkClick>
              </a:rPr>
              <a:t>clozapine</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8">
                  <a:extLst>
                    <a:ext uri="{A12FA001-AC4F-418D-AE19-62706E023703}">
                      <ahyp:hlinkClr xmlns:ahyp="http://schemas.microsoft.com/office/drawing/2018/hyperlinkcolor" val="tx"/>
                    </a:ext>
                  </a:extLst>
                </a:hlinkClick>
              </a:rPr>
              <a:t>Clozaril)</a:t>
            </a:r>
            <a:r>
              <a:rPr lang="en-US" sz="1400" dirty="0">
                <a:latin typeface="+mj-lt"/>
                <a:cs typeface="Times New Roman" panose="02020603050405020304" pitchFamily="18" charset="0"/>
              </a:rPr>
              <a:t>,</a:t>
            </a:r>
          </a:p>
          <a:p>
            <a:pPr marL="457200" indent="-169863">
              <a:spcBef>
                <a:spcPts val="0"/>
              </a:spcBef>
              <a:spcAft>
                <a:spcPts val="200"/>
              </a:spcAft>
              <a:buFont typeface="Wingdings" panose="05000000000000000000" pitchFamily="2" charset="2"/>
              <a:buChar char="§"/>
            </a:pPr>
            <a:r>
              <a:rPr lang="en-US" sz="1400" dirty="0">
                <a:latin typeface="+mj-lt"/>
                <a:cs typeface="Times New Roman" panose="02020603050405020304" pitchFamily="18" charset="0"/>
                <a:hlinkClick r:id="rId9">
                  <a:extLst>
                    <a:ext uri="{A12FA001-AC4F-418D-AE19-62706E023703}">
                      <ahyp:hlinkClr xmlns:ahyp="http://schemas.microsoft.com/office/drawing/2018/hyperlinkcolor" val="tx"/>
                    </a:ext>
                  </a:extLst>
                </a:hlinkClick>
              </a:rPr>
              <a:t>lurasidone</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9">
                  <a:extLst>
                    <a:ext uri="{A12FA001-AC4F-418D-AE19-62706E023703}">
                      <ahyp:hlinkClr xmlns:ahyp="http://schemas.microsoft.com/office/drawing/2018/hyperlinkcolor" val="tx"/>
                    </a:ext>
                  </a:extLst>
                </a:hlinkClick>
              </a:rPr>
              <a:t>Latuda</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10">
                  <a:extLst>
                    <a:ext uri="{A12FA001-AC4F-418D-AE19-62706E023703}">
                      <ahyp:hlinkClr xmlns:ahyp="http://schemas.microsoft.com/office/drawing/2018/hyperlinkcolor" val="tx"/>
                    </a:ext>
                  </a:extLst>
                </a:hlinkClick>
              </a:rPr>
              <a:t>olanzapine</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11">
                  <a:extLst>
                    <a:ext uri="{A12FA001-AC4F-418D-AE19-62706E023703}">
                      <ahyp:hlinkClr xmlns:ahyp="http://schemas.microsoft.com/office/drawing/2018/hyperlinkcolor" val="tx"/>
                    </a:ext>
                  </a:extLst>
                </a:hlinkClick>
              </a:rPr>
              <a:t>Zyprexa</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12">
                  <a:extLst>
                    <a:ext uri="{A12FA001-AC4F-418D-AE19-62706E023703}">
                      <ahyp:hlinkClr xmlns:ahyp="http://schemas.microsoft.com/office/drawing/2018/hyperlinkcolor" val="tx"/>
                    </a:ext>
                  </a:extLst>
                </a:hlinkClick>
              </a:rPr>
              <a:t>quetiapine</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13">
                  <a:extLst>
                    <a:ext uri="{A12FA001-AC4F-418D-AE19-62706E023703}">
                      <ahyp:hlinkClr xmlns:ahyp="http://schemas.microsoft.com/office/drawing/2018/hyperlinkcolor" val="tx"/>
                    </a:ext>
                  </a:extLst>
                </a:hlinkClick>
              </a:rPr>
              <a:t>Seroquel</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14">
                  <a:extLst>
                    <a:ext uri="{A12FA001-AC4F-418D-AE19-62706E023703}">
                      <ahyp:hlinkClr xmlns:ahyp="http://schemas.microsoft.com/office/drawing/2018/hyperlinkcolor" val="tx"/>
                    </a:ext>
                  </a:extLst>
                </a:hlinkClick>
              </a:rPr>
              <a:t>risperidone</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15">
                  <a:extLst>
                    <a:ext uri="{A12FA001-AC4F-418D-AE19-62706E023703}">
                      <ahyp:hlinkClr xmlns:ahyp="http://schemas.microsoft.com/office/drawing/2018/hyperlinkcolor" val="tx"/>
                    </a:ext>
                  </a:extLst>
                </a:hlinkClick>
              </a:rPr>
              <a:t>Risperdal</a:t>
            </a:r>
            <a:r>
              <a:rPr lang="en-US" sz="1400" dirty="0">
                <a:latin typeface="+mj-lt"/>
                <a:cs typeface="Times New Roman" panose="02020603050405020304" pitchFamily="18" charset="0"/>
              </a:rPr>
              <a:t>)</a:t>
            </a:r>
          </a:p>
          <a:p>
            <a:pPr marL="457200" indent="-169863">
              <a:spcBef>
                <a:spcPts val="0"/>
              </a:spcBef>
              <a:spcAft>
                <a:spcPts val="1200"/>
              </a:spcAft>
              <a:buFont typeface="Wingdings" panose="05000000000000000000" pitchFamily="2" charset="2"/>
              <a:buChar char="§"/>
            </a:pPr>
            <a:r>
              <a:rPr lang="en-US" sz="1400" dirty="0">
                <a:latin typeface="+mj-lt"/>
                <a:cs typeface="Times New Roman" panose="02020603050405020304" pitchFamily="18" charset="0"/>
                <a:hlinkClick r:id="rId16">
                  <a:extLst>
                    <a:ext uri="{A12FA001-AC4F-418D-AE19-62706E023703}">
                      <ahyp:hlinkClr xmlns:ahyp="http://schemas.microsoft.com/office/drawing/2018/hyperlinkcolor" val="tx"/>
                    </a:ext>
                  </a:extLst>
                </a:hlinkClick>
              </a:rPr>
              <a:t>ziprasidone</a:t>
            </a:r>
            <a:r>
              <a:rPr lang="en-US" sz="1400" dirty="0">
                <a:latin typeface="+mj-lt"/>
                <a:cs typeface="Times New Roman" panose="02020603050405020304" pitchFamily="18" charset="0"/>
              </a:rPr>
              <a:t> (</a:t>
            </a:r>
            <a:r>
              <a:rPr lang="en-US" sz="1400" dirty="0">
                <a:latin typeface="+mj-lt"/>
                <a:cs typeface="Times New Roman" panose="02020603050405020304" pitchFamily="18" charset="0"/>
                <a:hlinkClick r:id="rId17">
                  <a:extLst>
                    <a:ext uri="{A12FA001-AC4F-418D-AE19-62706E023703}">
                      <ahyp:hlinkClr xmlns:ahyp="http://schemas.microsoft.com/office/drawing/2018/hyperlinkcolor" val="tx"/>
                    </a:ext>
                  </a:extLst>
                </a:hlinkClick>
              </a:rPr>
              <a:t>Geodon</a:t>
            </a:r>
            <a:r>
              <a:rPr lang="en-US" sz="1400" dirty="0">
                <a:latin typeface="+mj-lt"/>
                <a:cs typeface="Times New Roman" panose="02020603050405020304" pitchFamily="18" charset="0"/>
              </a:rPr>
              <a:t>)</a:t>
            </a:r>
          </a:p>
          <a:p>
            <a:pPr marL="231775" indent="-231775" defTabSz="231775">
              <a:spcBef>
                <a:spcPts val="0"/>
              </a:spcBef>
              <a:spcAft>
                <a:spcPts val="1200"/>
              </a:spcAft>
              <a:buAutoNum type="arabicPeriod" startAt="3"/>
            </a:pPr>
            <a:r>
              <a:rPr lang="en-US" sz="1400" b="1" dirty="0">
                <a:latin typeface="+mj-lt"/>
              </a:rPr>
              <a:t>Alt-therapies</a:t>
            </a:r>
            <a:r>
              <a:rPr lang="en-US" sz="1400" dirty="0">
                <a:latin typeface="+mj-lt"/>
              </a:rPr>
              <a:t>:  Ayurvedic, Music and Aroma therapies</a:t>
            </a:r>
          </a:p>
          <a:p>
            <a:pPr marL="231775" indent="-231775" defTabSz="231775">
              <a:spcBef>
                <a:spcPts val="0"/>
              </a:spcBef>
              <a:spcAft>
                <a:spcPts val="1200"/>
              </a:spcAft>
              <a:buAutoNum type="arabicPeriod" startAt="3"/>
            </a:pPr>
            <a:r>
              <a:rPr lang="en-US" sz="1400" b="1" dirty="0">
                <a:latin typeface="+mj-lt"/>
              </a:rPr>
              <a:t>Electroconvulsive Therapy </a:t>
            </a:r>
            <a:r>
              <a:rPr lang="en-US" sz="1400" dirty="0">
                <a:latin typeface="+mj-lt"/>
              </a:rPr>
              <a:t>(ECT) and Deep Brain Stimulation</a:t>
            </a:r>
          </a:p>
          <a:p>
            <a:pPr marL="231775" indent="-231775" defTabSz="231775">
              <a:spcBef>
                <a:spcPts val="0"/>
              </a:spcBef>
              <a:spcAft>
                <a:spcPts val="600"/>
              </a:spcAft>
              <a:buAutoNum type="arabicPeriod" startAt="3"/>
            </a:pPr>
            <a:r>
              <a:rPr lang="en-US" sz="1400" b="1" dirty="0">
                <a:latin typeface="+mj-lt"/>
              </a:rPr>
              <a:t>PACT</a:t>
            </a:r>
            <a:r>
              <a:rPr lang="en-US" sz="1400" dirty="0">
                <a:latin typeface="+mj-lt"/>
              </a:rPr>
              <a:t> </a:t>
            </a:r>
            <a:r>
              <a:rPr lang="en-US" sz="1400" dirty="0">
                <a:solidFill>
                  <a:prstClr val="black"/>
                </a:solidFill>
              </a:rPr>
              <a:t>or Intensive Community Treatment Team approaches that bundle</a:t>
            </a:r>
            <a:endParaRPr lang="en-US" sz="1400" dirty="0">
              <a:latin typeface="+mj-lt"/>
            </a:endParaRPr>
          </a:p>
          <a:p>
            <a:pPr marL="517525" lvl="0" indent="-285750" fontAlgn="t">
              <a:spcBef>
                <a:spcPts val="0"/>
              </a:spcBef>
              <a:spcAft>
                <a:spcPts val="400"/>
              </a:spcAft>
              <a:buFont typeface="Wingdings" panose="05000000000000000000" pitchFamily="2" charset="2"/>
              <a:buChar char="ü"/>
            </a:pPr>
            <a:r>
              <a:rPr lang="en-US" sz="1200" dirty="0">
                <a:solidFill>
                  <a:prstClr val="black"/>
                </a:solidFill>
              </a:rPr>
              <a:t>Case management</a:t>
            </a:r>
          </a:p>
          <a:p>
            <a:pPr marL="517525" lvl="0" indent="-285750" fontAlgn="t">
              <a:spcBef>
                <a:spcPts val="0"/>
              </a:spcBef>
              <a:spcAft>
                <a:spcPts val="400"/>
              </a:spcAft>
              <a:buFont typeface="Wingdings" panose="05000000000000000000" pitchFamily="2" charset="2"/>
              <a:buChar char="ü"/>
            </a:pPr>
            <a:r>
              <a:rPr lang="en-US" sz="1200" dirty="0">
                <a:solidFill>
                  <a:prstClr val="black"/>
                </a:solidFill>
              </a:rPr>
              <a:t>Family support and education</a:t>
            </a:r>
          </a:p>
          <a:p>
            <a:pPr marL="517525" lvl="0" indent="-285750" fontAlgn="t">
              <a:spcBef>
                <a:spcPts val="0"/>
              </a:spcBef>
              <a:spcAft>
                <a:spcPts val="400"/>
              </a:spcAft>
              <a:buFont typeface="Wingdings" panose="05000000000000000000" pitchFamily="2" charset="2"/>
              <a:buChar char="ü"/>
            </a:pPr>
            <a:r>
              <a:rPr lang="en-US" sz="1200" dirty="0">
                <a:solidFill>
                  <a:prstClr val="black"/>
                </a:solidFill>
              </a:rPr>
              <a:t>Psychotherapy</a:t>
            </a:r>
          </a:p>
          <a:p>
            <a:pPr marL="517525" lvl="0" indent="-285750" fontAlgn="t">
              <a:spcBef>
                <a:spcPts val="0"/>
              </a:spcBef>
              <a:spcAft>
                <a:spcPts val="400"/>
              </a:spcAft>
              <a:buFont typeface="Wingdings" panose="05000000000000000000" pitchFamily="2" charset="2"/>
              <a:buChar char="ü"/>
            </a:pPr>
            <a:r>
              <a:rPr lang="en-US" sz="1200" dirty="0">
                <a:solidFill>
                  <a:prstClr val="black"/>
                </a:solidFill>
              </a:rPr>
              <a:t>Medication management</a:t>
            </a:r>
          </a:p>
          <a:p>
            <a:pPr marL="517525" lvl="0" indent="-285750" fontAlgn="t">
              <a:spcBef>
                <a:spcPts val="0"/>
              </a:spcBef>
              <a:spcAft>
                <a:spcPts val="400"/>
              </a:spcAft>
              <a:buFont typeface="Wingdings" panose="05000000000000000000" pitchFamily="2" charset="2"/>
              <a:buChar char="ü"/>
            </a:pPr>
            <a:r>
              <a:rPr lang="en-US" sz="1200" dirty="0">
                <a:solidFill>
                  <a:prstClr val="black"/>
                </a:solidFill>
              </a:rPr>
              <a:t>Supported education and employment</a:t>
            </a:r>
          </a:p>
          <a:p>
            <a:pPr marL="517525" lvl="0" indent="-285750" fontAlgn="t">
              <a:spcBef>
                <a:spcPts val="0"/>
              </a:spcBef>
              <a:spcAft>
                <a:spcPts val="400"/>
              </a:spcAft>
              <a:buFont typeface="Wingdings" panose="05000000000000000000" pitchFamily="2" charset="2"/>
              <a:buChar char="ü"/>
            </a:pPr>
            <a:r>
              <a:rPr lang="en-US" sz="1200" dirty="0">
                <a:solidFill>
                  <a:prstClr val="black"/>
                </a:solidFill>
              </a:rPr>
              <a:t>Peer support</a:t>
            </a:r>
          </a:p>
          <a:p>
            <a:pPr marL="517525" lvl="0" indent="-285750" fontAlgn="t">
              <a:spcBef>
                <a:spcPts val="0"/>
              </a:spcBef>
              <a:spcAft>
                <a:spcPts val="400"/>
              </a:spcAft>
              <a:buFont typeface="Wingdings" panose="05000000000000000000" pitchFamily="2" charset="2"/>
              <a:buChar char="ü"/>
            </a:pPr>
            <a:r>
              <a:rPr lang="en-US" sz="1200" dirty="0">
                <a:solidFill>
                  <a:prstClr val="black"/>
                </a:solidFill>
              </a:rPr>
              <a:t>Socialization activities such as Mental Health Support and Psychosocial Rehabilitation Day Programs</a:t>
            </a:r>
          </a:p>
          <a:p>
            <a:pPr marL="231775" indent="-231775" defTabSz="231775">
              <a:spcBef>
                <a:spcPts val="0"/>
              </a:spcBef>
              <a:spcAft>
                <a:spcPts val="1200"/>
              </a:spcAft>
              <a:buAutoNum type="arabicPeriod" startAt="3"/>
            </a:pPr>
            <a:endParaRPr lang="en-US" sz="1400" dirty="0">
              <a:latin typeface="+mj-lt"/>
            </a:endParaRPr>
          </a:p>
          <a:p>
            <a:pPr marL="231775" indent="-231775" defTabSz="231775">
              <a:spcBef>
                <a:spcPts val="0"/>
              </a:spcBef>
              <a:spcAft>
                <a:spcPts val="600"/>
              </a:spcAft>
              <a:buAutoNum type="arabicPeriod" startAt="3"/>
            </a:pPr>
            <a:endParaRPr lang="en-US" sz="1400" dirty="0">
              <a:latin typeface="+mj-lt"/>
            </a:endParaRPr>
          </a:p>
          <a:p>
            <a:pPr>
              <a:spcBef>
                <a:spcPts val="0"/>
              </a:spcBef>
              <a:spcAft>
                <a:spcPts val="600"/>
              </a:spcAft>
            </a:pPr>
            <a:endParaRPr lang="en-US" sz="1400" dirty="0">
              <a:latin typeface="+mj-lt"/>
            </a:endParaRPr>
          </a:p>
        </p:txBody>
      </p:sp>
      <p:sp>
        <p:nvSpPr>
          <p:cNvPr id="3" name="Slide Number Placeholder 2">
            <a:extLst>
              <a:ext uri="{FF2B5EF4-FFF2-40B4-BE49-F238E27FC236}">
                <a16:creationId xmlns:a16="http://schemas.microsoft.com/office/drawing/2014/main" id="{7179607A-AD57-4651-96E1-8F850713FD7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97E1DC10-82AF-4FE4-9C2B-980E82ED83D1}"/>
              </a:ext>
            </a:extLst>
          </p:cNvPr>
          <p:cNvSpPr>
            <a:spLocks noGrp="1"/>
          </p:cNvSpPr>
          <p:nvPr>
            <p:ph type="title"/>
          </p:nvPr>
        </p:nvSpPr>
        <p:spPr>
          <a:xfrm>
            <a:off x="457200" y="386636"/>
            <a:ext cx="8229600" cy="1143000"/>
          </a:xfrm>
        </p:spPr>
        <p:txBody>
          <a:bodyPr>
            <a:normAutofit/>
          </a:bodyPr>
          <a:lstStyle/>
          <a:p>
            <a:r>
              <a:rPr lang="en-US" sz="2800" dirty="0"/>
              <a:t>Common Treatment Methodologies</a:t>
            </a:r>
          </a:p>
        </p:txBody>
      </p:sp>
    </p:spTree>
    <p:extLst>
      <p:ext uri="{BB962C8B-B14F-4D97-AF65-F5344CB8AC3E}">
        <p14:creationId xmlns:p14="http://schemas.microsoft.com/office/powerpoint/2010/main" val="1892344980"/>
      </p:ext>
    </p:extLst>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6412" y="481316"/>
            <a:ext cx="7731176" cy="1143000"/>
          </a:xfrm>
        </p:spPr>
        <p:txBody>
          <a:bodyPr>
            <a:normAutofit/>
          </a:bodyPr>
          <a:lstStyle/>
          <a:p>
            <a:pPr>
              <a:spcAft>
                <a:spcPts val="1200"/>
              </a:spcAft>
            </a:pPr>
            <a:r>
              <a:rPr lang="en-US" sz="2800" dirty="0">
                <a:solidFill>
                  <a:schemeClr val="tx1"/>
                </a:solidFill>
              </a:rPr>
              <a:t>The Initial Consultation</a:t>
            </a:r>
          </a:p>
        </p:txBody>
      </p:sp>
      <p:sp>
        <p:nvSpPr>
          <p:cNvPr id="4" name="Rectangle 3"/>
          <p:cNvSpPr/>
          <p:nvPr/>
        </p:nvSpPr>
        <p:spPr>
          <a:xfrm>
            <a:off x="412994" y="1624316"/>
            <a:ext cx="8318012" cy="4673074"/>
          </a:xfrm>
          <a:prstGeom prst="rect">
            <a:avLst/>
          </a:prstGeom>
        </p:spPr>
        <p:txBody>
          <a:bodyPr wrap="square">
            <a:spAutoFit/>
          </a:bodyPr>
          <a:lstStyle/>
          <a:p>
            <a:pPr marL="1144588" marR="0" lvl="0" indent="-747713" algn="ctr" defTabSz="382588"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a:p>
            <a:pPr marL="1144588" marR="0" lvl="0" indent="-747713" algn="just" defTabSz="3825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STEP 1:  	  Global Assessment </a:t>
            </a:r>
          </a:p>
          <a:p>
            <a:pPr marL="1539875" marR="0" lvl="0" indent="-1143000" algn="just" defTabSz="51435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Standard instrument (</a:t>
            </a:r>
            <a:r>
              <a:rPr kumimoji="0" lang="en-US" sz="1400" b="0" i="0" u="none" strike="noStrike" kern="1200" cap="none" spc="0" normalizeH="0" baseline="0" noProof="0" dirty="0" err="1">
                <a:ln>
                  <a:noFill/>
                </a:ln>
                <a:solidFill>
                  <a:prstClr val="black"/>
                </a:solidFill>
                <a:effectLst/>
                <a:uLnTx/>
                <a:uFillTx/>
                <a:latin typeface="Times New Roman"/>
                <a:ea typeface="+mn-ea"/>
                <a:cs typeface="+mn-cs"/>
              </a:rPr>
              <a:t>ie</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DLA-20) or core realms of functioning:</a:t>
            </a:r>
          </a:p>
          <a:p>
            <a:pPr marL="1770063" marR="0" lvl="0" indent="-223838" algn="just" defTabSz="514350" rtl="0" eaLnBrk="1" fontAlgn="auto" latinLnBrk="0" hangingPunct="1">
              <a:lnSpc>
                <a:spcPct val="100000"/>
              </a:lnSpc>
              <a:spcBef>
                <a:spcPts val="0"/>
              </a:spcBef>
              <a:spcAft>
                <a:spcPts val="2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Relationship System</a:t>
            </a:r>
            <a:r>
              <a:rPr lang="en-US" sz="1400" dirty="0">
                <a:solidFill>
                  <a:prstClr val="black"/>
                </a:solidFill>
                <a:latin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genogram</a:t>
            </a:r>
            <a:r>
              <a:rPr kumimoji="0" lang="en-US" sz="1200" b="0" i="1" u="none" strike="noStrike" kern="1200" cap="none" spc="0" normalizeH="0" baseline="0" noProof="0" dirty="0">
                <a:ln>
                  <a:noFill/>
                </a:ln>
                <a:solidFill>
                  <a:prstClr val="black"/>
                </a:solidFill>
                <a:effectLst/>
                <a:uLnTx/>
                <a:uFillTx/>
                <a:latin typeface="Times New Roman"/>
                <a:ea typeface="+mn-ea"/>
                <a:cs typeface="+mn-cs"/>
              </a:rPr>
              <a:t> not </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history)</a:t>
            </a:r>
          </a:p>
          <a:p>
            <a:pPr marL="1770063" marR="0" lvl="0" indent="-223838" algn="just" defTabSz="514350" rtl="0" eaLnBrk="1" fontAlgn="auto" latinLnBrk="0" hangingPunct="1">
              <a:lnSpc>
                <a:spcPct val="100000"/>
              </a:lnSpc>
              <a:spcBef>
                <a:spcPts val="0"/>
              </a:spcBef>
              <a:spcAft>
                <a:spcPts val="200"/>
              </a:spcAft>
              <a:buClrTx/>
              <a:buSzTx/>
              <a:buFont typeface="+mj-lt"/>
              <a:buAutoNum type="arabicPeriod"/>
              <a:tabLst/>
              <a:defRPr/>
            </a:pPr>
            <a:r>
              <a:rPr kumimoji="0" lang="en-US" sz="1400" b="0" u="none" strike="noStrike" kern="1200" cap="none" spc="0" normalizeH="0" baseline="0" noProof="0" dirty="0">
                <a:ln>
                  <a:noFill/>
                </a:ln>
                <a:solidFill>
                  <a:prstClr val="black"/>
                </a:solidFill>
                <a:effectLst/>
                <a:uLnTx/>
                <a:uFillTx/>
                <a:latin typeface="Times New Roman"/>
                <a:ea typeface="+mn-ea"/>
                <a:cs typeface="+mn-cs"/>
              </a:rPr>
              <a:t>Unresolved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Trauma </a:t>
            </a:r>
          </a:p>
          <a:p>
            <a:pPr marL="1770063" marR="0" lvl="0" indent="-223838" algn="just" defTabSz="514350" rtl="0" eaLnBrk="1" fontAlgn="auto" latinLnBrk="0" hangingPunct="1">
              <a:lnSpc>
                <a:spcPct val="100000"/>
              </a:lnSpc>
              <a:spcBef>
                <a:spcPts val="0"/>
              </a:spcBef>
              <a:spcAft>
                <a:spcPts val="2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Open Discord/Power Struggles/Abuse </a:t>
            </a:r>
            <a:endParaRPr kumimoji="0" lang="en-US" sz="1200" b="0" i="0" u="none" strike="noStrike" kern="1200" cap="none" spc="0" normalizeH="0" baseline="0" noProof="0" dirty="0">
              <a:ln>
                <a:noFill/>
              </a:ln>
              <a:solidFill>
                <a:prstClr val="black"/>
              </a:solidFill>
              <a:effectLst/>
              <a:uLnTx/>
              <a:uFillTx/>
              <a:latin typeface="Times New Roman"/>
              <a:ea typeface="+mn-ea"/>
              <a:cs typeface="+mn-cs"/>
            </a:endParaRPr>
          </a:p>
          <a:p>
            <a:pPr marL="1770063" marR="0" lvl="0" indent="-223838" algn="just" defTabSz="514350" rtl="0" eaLnBrk="1" fontAlgn="auto" latinLnBrk="0" hangingPunct="1">
              <a:lnSpc>
                <a:spcPct val="100000"/>
              </a:lnSpc>
              <a:spcBef>
                <a:spcPts val="0"/>
              </a:spcBef>
              <a:spcAft>
                <a:spcPts val="2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Drug Use and Addiction</a:t>
            </a:r>
            <a:endParaRPr kumimoji="0" lang="en-US" sz="1200" b="0" i="0" u="none" strike="noStrike" kern="1200" cap="none" spc="0" normalizeH="0" baseline="0" noProof="0" dirty="0">
              <a:ln>
                <a:noFill/>
              </a:ln>
              <a:solidFill>
                <a:prstClr val="black"/>
              </a:solidFill>
              <a:effectLst/>
              <a:uLnTx/>
              <a:uFillTx/>
              <a:latin typeface="Times New Roman"/>
              <a:ea typeface="+mn-ea"/>
              <a:cs typeface="+mn-cs"/>
            </a:endParaRPr>
          </a:p>
          <a:p>
            <a:pPr marL="1770063" marR="0" lvl="0" indent="-223838" algn="just" defTabSz="514350" rtl="0" eaLnBrk="1" fontAlgn="auto" latinLnBrk="0" hangingPunct="1">
              <a:lnSpc>
                <a:spcPct val="100000"/>
              </a:lnSpc>
              <a:spcBef>
                <a:spcPts val="0"/>
              </a:spcBef>
              <a:spcAft>
                <a:spcPts val="18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Overall social functioning</a:t>
            </a:r>
            <a:r>
              <a:rPr kumimoji="0" lang="en-US" sz="1400" b="0" i="0" u="none" strike="noStrike" kern="1200" cap="none" spc="0" normalizeH="0" noProof="0" dirty="0">
                <a:ln>
                  <a:noFill/>
                </a:ln>
                <a:solidFill>
                  <a:prstClr val="black"/>
                </a:solidFill>
                <a:effectLst/>
                <a:uLnTx/>
                <a:uFillTx/>
                <a:latin typeface="Times New Roman"/>
                <a:ea typeface="+mn-ea"/>
                <a:cs typeface="+mn-cs"/>
              </a:rPr>
              <a:t> with</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Love/</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Sexual Relations, Work, Friendships</a:t>
            </a:r>
          </a:p>
          <a:p>
            <a:pPr marL="1144588" marR="0" lvl="0" indent="-747713" algn="just" defTabSz="3825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STEP 2:  	  Rule Out*</a:t>
            </a:r>
          </a:p>
          <a:p>
            <a:pPr marL="1539875" marR="0" lvl="0" indent="0" algn="just" defTabSz="220663"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Exclude the possibility of a </a:t>
            </a:r>
            <a:r>
              <a:rPr kumimoji="0" lang="en-US" sz="1400" b="0" i="0" u="none" strike="noStrike" kern="1200" cap="none" spc="0" normalizeH="0" baseline="0" noProof="0" dirty="0" err="1">
                <a:ln>
                  <a:noFill/>
                </a:ln>
                <a:solidFill>
                  <a:prstClr val="black"/>
                </a:solidFill>
                <a:effectLst/>
                <a:uLnTx/>
                <a:uFillTx/>
                <a:latin typeface="Times New Roman"/>
                <a:ea typeface="+mn-ea"/>
                <a:cs typeface="+mn-cs"/>
              </a:rPr>
              <a:t>neurobiomedical</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condition</a:t>
            </a:r>
          </a:p>
          <a:p>
            <a:pPr marL="1539875" marR="0" lvl="0" indent="0" algn="just" defTabSz="220663" rtl="0" eaLnBrk="1" fontAlgn="auto" latinLnBrk="0" hangingPunct="1">
              <a:lnSpc>
                <a:spcPct val="100000"/>
              </a:lnSpc>
              <a:spcBef>
                <a:spcPts val="0"/>
              </a:spcBef>
              <a:spcAft>
                <a:spcPts val="1800"/>
              </a:spcAft>
              <a:buClrTx/>
              <a:buSzTx/>
              <a:buFontTx/>
              <a:buNone/>
              <a:tabLst/>
              <a:defRPr/>
            </a:pPr>
            <a:r>
              <a:rPr lang="en-US" sz="1400" dirty="0">
                <a:solidFill>
                  <a:prstClr val="black"/>
                </a:solidFill>
                <a:latin typeface="Times New Roman"/>
              </a:rPr>
              <a:t>Psychosis: Assess for extent of Cognitive Impairment</a:t>
            </a:r>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a:p>
            <a:pPr marL="1146175" marR="0" lvl="0" indent="-742950" algn="just" defTabSz="309563"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STEP 3: 		Explore the PP or Symptom</a:t>
            </a:r>
          </a:p>
          <a:p>
            <a:pPr marL="1889125" marR="0" lvl="0" indent="-342900" algn="just" defTabSz="266700" rtl="0" eaLnBrk="1" fontAlgn="auto" latinLnBrk="0" hangingPunct="1">
              <a:lnSpc>
                <a:spcPct val="100000"/>
              </a:lnSpc>
              <a:spcBef>
                <a:spcPts val="0"/>
              </a:spcBef>
              <a:spcAft>
                <a:spcPts val="40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Track the Sequence </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of beliefs and interpersonal transactions surrounding the Presenting Problem (PP), Identified Patient (IP) or Symptom(s);</a:t>
            </a:r>
          </a:p>
          <a:p>
            <a:pPr marL="1889125" marR="0" lvl="0" indent="-342900" algn="just" defTabSz="266700" rtl="0" eaLnBrk="1" fontAlgn="auto" latinLnBrk="0" hangingPunct="1">
              <a:lnSpc>
                <a:spcPct val="100000"/>
              </a:lnSpc>
              <a:spcBef>
                <a:spcPts val="0"/>
              </a:spcBef>
              <a:spcAft>
                <a:spcPts val="40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Test the rigidity </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of the belief system, unbalance existing convictions and introduce new possibilities;</a:t>
            </a:r>
          </a:p>
          <a:p>
            <a:pPr marL="1889125" marR="0" lvl="0" indent="-342900" algn="just" defTabSz="266700" rtl="0" eaLnBrk="1" fontAlgn="auto" latinLnBrk="0" hangingPunct="1">
              <a:lnSpc>
                <a:spcPct val="100000"/>
              </a:lnSpc>
              <a:spcBef>
                <a:spcPts val="0"/>
              </a:spcBef>
              <a:spcAft>
                <a:spcPts val="40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Return to the Presenting Problem/Contracting</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refocus on the goal of treatment and solidify agreement to work. </a:t>
            </a:r>
            <a:r>
              <a:rPr kumimoji="0" lang="en-US" sz="1200" b="0" i="0" u="sng" strike="noStrike" kern="1200" cap="none" spc="0" normalizeH="0" baseline="0" noProof="0" dirty="0">
                <a:ln>
                  <a:noFill/>
                </a:ln>
                <a:solidFill>
                  <a:prstClr val="black"/>
                </a:solidFill>
                <a:effectLst/>
                <a:uLnTx/>
                <a:uFillTx/>
                <a:latin typeface="Times New Roman"/>
                <a:ea typeface="+mn-ea"/>
                <a:cs typeface="+mn-cs"/>
              </a:rPr>
              <a:t>Psychosis work can be long term; change is incremental</a:t>
            </a:r>
            <a:endParaRPr kumimoji="0" lang="en-US" sz="1400" b="1" i="0" u="sng" strike="noStrike" kern="1200" cap="none" spc="0" normalizeH="0" baseline="0" noProof="0" dirty="0">
              <a:ln>
                <a:noFill/>
              </a:ln>
              <a:solidFill>
                <a:prstClr val="black"/>
              </a:solidFill>
              <a:effectLst/>
              <a:uLnTx/>
              <a:uFillTx/>
              <a:latin typeface="Times New Roman"/>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296591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0040" y="2040271"/>
            <a:ext cx="7518561" cy="3493264"/>
          </a:xfrm>
          <a:prstGeom prst="rect">
            <a:avLst/>
          </a:prstGeom>
        </p:spPr>
        <p:txBody>
          <a:bodyPr wrap="square">
            <a:spAutoFit/>
          </a:bodyPr>
          <a:lstStyle/>
          <a:p>
            <a:pPr marL="1255713" marR="0" lvl="0" indent="-857250" algn="just" defTabSz="1295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STEP </a:t>
            </a:r>
            <a:r>
              <a:rPr lang="en-US" sz="1400" b="1" dirty="0">
                <a:solidFill>
                  <a:prstClr val="black"/>
                </a:solidFill>
                <a:latin typeface="Times New Roman"/>
              </a:rPr>
              <a:t>4</a:t>
            </a:r>
            <a:r>
              <a:rPr kumimoji="0" lang="en-US" sz="1400" b="1" i="0" u="none" strike="noStrike" kern="1200" cap="none" spc="0" normalizeH="0" baseline="0" noProof="0" dirty="0">
                <a:ln>
                  <a:noFill/>
                </a:ln>
                <a:solidFill>
                  <a:prstClr val="black"/>
                </a:solidFill>
                <a:effectLst/>
                <a:uLnTx/>
                <a:uFillTx/>
                <a:latin typeface="Times New Roman"/>
                <a:ea typeface="+mn-ea"/>
                <a:cs typeface="+mn-cs"/>
              </a:rPr>
              <a:t>:  	Goals</a:t>
            </a:r>
          </a:p>
          <a:p>
            <a:pPr marL="1882775" marR="0" lvl="0" indent="-342900" algn="just" defTabSz="220663" rtl="0" eaLnBrk="1" fontAlgn="auto" latinLnBrk="0" hangingPunct="1">
              <a:lnSpc>
                <a:spcPct val="100000"/>
              </a:lnSpc>
              <a:spcBef>
                <a:spcPts val="0"/>
              </a:spcBef>
              <a:spcAft>
                <a:spcPts val="60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Cognitive Restructuring/Rebuilding</a:t>
            </a:r>
            <a:r>
              <a:rPr kumimoji="0" lang="en-US" sz="1400" b="1" i="0" u="none" strike="noStrike" kern="1200" cap="none" spc="0" normalizeH="0" noProof="0" dirty="0">
                <a:ln>
                  <a:noFill/>
                </a:ln>
                <a:solidFill>
                  <a:prstClr val="black"/>
                </a:solidFill>
                <a:effectLst/>
                <a:uLnTx/>
                <a:uFillTx/>
                <a:latin typeface="Times New Roman"/>
                <a:ea typeface="+mn-ea"/>
                <a:cs typeface="+mn-cs"/>
              </a:rPr>
              <a:t> the Narrative</a:t>
            </a:r>
          </a:p>
          <a:p>
            <a:pPr marL="1882775" marR="0" lvl="0" indent="-342900" algn="just" defTabSz="220663" rtl="0" eaLnBrk="1" fontAlgn="auto" latinLnBrk="0" hangingPunct="1">
              <a:lnSpc>
                <a:spcPct val="100000"/>
              </a:lnSpc>
              <a:spcBef>
                <a:spcPts val="0"/>
              </a:spcBef>
              <a:spcAft>
                <a:spcPts val="600"/>
              </a:spcAft>
              <a:buClrTx/>
              <a:buSzTx/>
              <a:buFont typeface="+mj-lt"/>
              <a:buAutoNum type="arabicPeriod"/>
              <a:tabLst/>
              <a:defRPr/>
            </a:pPr>
            <a:r>
              <a:rPr lang="en-US" sz="1400" b="1" baseline="0" dirty="0">
                <a:solidFill>
                  <a:prstClr val="black"/>
                </a:solidFill>
                <a:latin typeface="Times New Roman"/>
              </a:rPr>
              <a:t>Psychosis: Habilitate/Rehabilitate Skill Deficits</a:t>
            </a:r>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a:p>
            <a:pPr marL="1882775" marR="0" lvl="0" indent="-342900" algn="just" defTabSz="220663" rtl="0" eaLnBrk="1" fontAlgn="auto" latinLnBrk="0" hangingPunct="1">
              <a:lnSpc>
                <a:spcPct val="100000"/>
              </a:lnSpc>
              <a:spcBef>
                <a:spcPts val="0"/>
              </a:spcBef>
              <a:spcAft>
                <a:spcPts val="60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Lift </a:t>
            </a:r>
            <a:r>
              <a:rPr lang="en-US" sz="1400" b="1" dirty="0">
                <a:solidFill>
                  <a:prstClr val="black"/>
                </a:solidFill>
                <a:latin typeface="Times New Roman"/>
              </a:rPr>
              <a:t>D</a:t>
            </a:r>
            <a:r>
              <a:rPr kumimoji="0" lang="en-US" sz="1400" b="1" i="0" u="none" strike="noStrike" kern="1200" cap="none" spc="0" normalizeH="0" baseline="0" noProof="0" dirty="0" err="1">
                <a:ln>
                  <a:noFill/>
                </a:ln>
                <a:solidFill>
                  <a:prstClr val="black"/>
                </a:solidFill>
                <a:effectLst/>
                <a:uLnTx/>
                <a:uFillTx/>
                <a:latin typeface="Times New Roman"/>
                <a:ea typeface="+mn-ea"/>
                <a:cs typeface="+mn-cs"/>
              </a:rPr>
              <a:t>epression</a:t>
            </a:r>
            <a:r>
              <a:rPr kumimoji="0" lang="en-US" sz="1400" b="1" i="0" u="none" strike="noStrike" kern="1200" cap="none" spc="0" normalizeH="0" baseline="0" noProof="0" dirty="0">
                <a:ln>
                  <a:noFill/>
                </a:ln>
                <a:solidFill>
                  <a:prstClr val="black"/>
                </a:solidFill>
                <a:effectLst/>
                <a:uLnTx/>
                <a:uFillTx/>
                <a:latin typeface="Times New Roman"/>
                <a:ea typeface="+mn-ea"/>
                <a:cs typeface="+mn-cs"/>
              </a:rPr>
              <a:t>*</a:t>
            </a:r>
          </a:p>
          <a:p>
            <a:pPr marL="2339975" marR="0" lvl="1" indent="-342900" algn="just" defTabSz="220663" rtl="0" eaLnBrk="1" fontAlgn="auto" latinLnBrk="0" hangingPunct="1">
              <a:lnSpc>
                <a:spcPct val="100000"/>
              </a:lnSpc>
              <a:spcBef>
                <a:spcPts val="0"/>
              </a:spcBef>
              <a:spcAft>
                <a:spcPts val="4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Resolve open discord and power-struggles</a:t>
            </a:r>
          </a:p>
          <a:p>
            <a:pPr marL="2339975" marR="0" lvl="1" indent="-342900" algn="just" defTabSz="220663"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Heal trauma’s guilt, anger and shame</a:t>
            </a:r>
          </a:p>
          <a:p>
            <a:pPr marL="1882775" marR="0" lvl="0" indent="-342900" algn="just" defTabSz="220663" rtl="0" eaLnBrk="1" fontAlgn="auto" latinLnBrk="0" hangingPunct="1">
              <a:lnSpc>
                <a:spcPct val="100000"/>
              </a:lnSpc>
              <a:spcBef>
                <a:spcPts val="0"/>
              </a:spcBef>
              <a:spcAft>
                <a:spcPts val="180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Build Self-worth</a:t>
            </a:r>
          </a:p>
          <a:p>
            <a:pPr marL="1146175" marR="0" lvl="0" indent="-742950" algn="just" defTabSz="309563"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STEP 5: 		Relapse Work and Recovery and Supports</a:t>
            </a:r>
          </a:p>
          <a:p>
            <a:pPr marL="1889125" marR="0" lvl="0" indent="-342900" algn="just" defTabSz="266700" rtl="0" eaLnBrk="1" fontAlgn="auto" latinLnBrk="0" hangingPunct="1">
              <a:lnSpc>
                <a:spcPct val="100000"/>
              </a:lnSpc>
              <a:spcBef>
                <a:spcPts val="0"/>
              </a:spcBef>
              <a:spcAft>
                <a:spcPts val="60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Psychosocial and Socialization activities</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for decreasing isolation, improving ADLs, and increasing;</a:t>
            </a:r>
          </a:p>
          <a:p>
            <a:pPr marL="1889125" marR="0" lvl="0" indent="-342900" algn="just" defTabSz="266700" rtl="0" eaLnBrk="1" fontAlgn="auto" latinLnBrk="0" hangingPunct="1">
              <a:lnSpc>
                <a:spcPct val="100000"/>
              </a:lnSpc>
              <a:spcBef>
                <a:spcPts val="0"/>
              </a:spcBef>
              <a:spcAft>
                <a:spcPts val="60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Integration in Meaningful Activity </a:t>
            </a:r>
          </a:p>
          <a:p>
            <a:pPr marL="1889125" marR="0" lvl="0" indent="-342900" algn="just" defTabSz="266700" rtl="0" eaLnBrk="1" fontAlgn="auto" latinLnBrk="0" hangingPunct="1">
              <a:lnSpc>
                <a:spcPct val="100000"/>
              </a:lnSpc>
              <a:spcBef>
                <a:spcPts val="0"/>
              </a:spcBef>
              <a:spcAft>
                <a:spcPts val="60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Relationship Building</a:t>
            </a:r>
            <a:r>
              <a:rPr lang="en-US" sz="1400" dirty="0">
                <a:solidFill>
                  <a:prstClr val="black"/>
                </a:solidFill>
                <a:latin typeface="Times New Roman"/>
              </a:rPr>
              <a:t>  (old and new)</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 </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5" name="Title 2">
            <a:extLst>
              <a:ext uri="{FF2B5EF4-FFF2-40B4-BE49-F238E27FC236}">
                <a16:creationId xmlns:a16="http://schemas.microsoft.com/office/drawing/2014/main" id="{E88F0291-9D6F-4526-941F-4A56A61091F3}"/>
              </a:ext>
            </a:extLst>
          </p:cNvPr>
          <p:cNvSpPr txBox="1">
            <a:spLocks/>
          </p:cNvSpPr>
          <p:nvPr/>
        </p:nvSpPr>
        <p:spPr>
          <a:xfrm>
            <a:off x="706412" y="709555"/>
            <a:ext cx="7731176" cy="1143000"/>
          </a:xfrm>
          <a:prstGeom prst="rect">
            <a:avLst/>
          </a:prstGeom>
        </p:spPr>
        <p:txBody>
          <a:bodyPr vert="horz" rtlCol="0" anchor="ctr">
            <a:normAutofit/>
            <a:scene3d>
              <a:camera prst="orthographicFront"/>
              <a:lightRig rig="soft" dir="t"/>
            </a:scene3d>
            <a:sp3d prstMaterial="softEdge">
              <a:bevelT w="25400" h="25400"/>
            </a:sp3d>
          </a:bodyPr>
          <a:lstStyle>
            <a:lvl1pPr algn="ctr" rtl="0" eaLnBrk="1" latinLnBrk="0" hangingPunct="1">
              <a:spcBef>
                <a:spcPct val="0"/>
              </a:spcBef>
              <a:buNone/>
              <a:defRPr kumimoji="0" sz="1800" b="1" kern="1200">
                <a:solidFill>
                  <a:schemeClr val="tx2"/>
                </a:soli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a:ea typeface="+mj-ea"/>
                <a:cs typeface="+mj-cs"/>
              </a:rPr>
              <a:t>Overview of the Treatment Process</a:t>
            </a:r>
          </a:p>
        </p:txBody>
      </p:sp>
    </p:spTree>
    <p:extLst>
      <p:ext uri="{BB962C8B-B14F-4D97-AF65-F5344CB8AC3E}">
        <p14:creationId xmlns:p14="http://schemas.microsoft.com/office/powerpoint/2010/main" val="1141315563"/>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85D3A5-4DA8-4C26-86B7-EA1F91871B8A}"/>
              </a:ext>
            </a:extLst>
          </p:cNvPr>
          <p:cNvSpPr>
            <a:spLocks noGrp="1"/>
          </p:cNvSpPr>
          <p:nvPr>
            <p:ph idx="1"/>
          </p:nvPr>
        </p:nvSpPr>
        <p:spPr>
          <a:xfrm>
            <a:off x="1107100" y="1756844"/>
            <a:ext cx="7540172" cy="3944766"/>
          </a:xfrm>
        </p:spPr>
        <p:txBody>
          <a:bodyPr>
            <a:noAutofit/>
          </a:bodyPr>
          <a:lstStyle/>
          <a:p>
            <a:pPr marL="341313" indent="-282575" algn="just">
              <a:spcBef>
                <a:spcPts val="0"/>
              </a:spcBef>
              <a:spcAft>
                <a:spcPts val="1200"/>
              </a:spcAft>
            </a:pPr>
            <a:r>
              <a:rPr lang="en-US" sz="1400" b="1" dirty="0"/>
              <a:t>Duration</a:t>
            </a:r>
            <a:r>
              <a:rPr lang="en-US" sz="1400" dirty="0"/>
              <a:t> </a:t>
            </a:r>
            <a:r>
              <a:rPr lang="en-US" sz="1400" b="1" dirty="0"/>
              <a:t>of treatment   </a:t>
            </a:r>
            <a:r>
              <a:rPr lang="en-US" sz="1200" dirty="0"/>
              <a:t>(change may be slow and incremental)</a:t>
            </a:r>
          </a:p>
          <a:p>
            <a:pPr marL="341313" indent="-282575" algn="just">
              <a:spcBef>
                <a:spcPts val="0"/>
              </a:spcBef>
              <a:spcAft>
                <a:spcPts val="1200"/>
              </a:spcAft>
            </a:pPr>
            <a:r>
              <a:rPr lang="en-US" sz="1400" b="1" dirty="0"/>
              <a:t>Dosage</a:t>
            </a:r>
            <a:r>
              <a:rPr lang="en-US" sz="1400" dirty="0"/>
              <a:t> </a:t>
            </a:r>
          </a:p>
          <a:p>
            <a:pPr marL="341313" indent="-282575" algn="just">
              <a:spcBef>
                <a:spcPts val="0"/>
              </a:spcBef>
              <a:spcAft>
                <a:spcPts val="1200"/>
              </a:spcAft>
            </a:pPr>
            <a:r>
              <a:rPr lang="en-US" sz="1400" b="1" dirty="0"/>
              <a:t>Avoid confrontations </a:t>
            </a:r>
          </a:p>
          <a:p>
            <a:pPr marL="341313" indent="-282575" algn="just">
              <a:spcBef>
                <a:spcPts val="0"/>
              </a:spcBef>
              <a:spcAft>
                <a:spcPts val="1200"/>
              </a:spcAft>
            </a:pPr>
            <a:r>
              <a:rPr lang="en-US" sz="1400" b="1" dirty="0"/>
              <a:t>Expect emotions to escalate</a:t>
            </a:r>
            <a:endParaRPr lang="en-US" sz="1400" dirty="0"/>
          </a:p>
          <a:p>
            <a:pPr marL="560388" lvl="1" indent="-215900" algn="just">
              <a:spcBef>
                <a:spcPts val="0"/>
              </a:spcBef>
              <a:spcAft>
                <a:spcPts val="1200"/>
              </a:spcAft>
            </a:pPr>
            <a:r>
              <a:rPr lang="en-US" sz="1400" u="sng" dirty="0"/>
              <a:t>train emotional regulation</a:t>
            </a:r>
            <a:r>
              <a:rPr lang="en-US" sz="1288" dirty="0"/>
              <a:t>  </a:t>
            </a:r>
            <a:r>
              <a:rPr lang="en-US" sz="1200" dirty="0"/>
              <a:t>(revise faulty strategies such as rumination and physical agitation)</a:t>
            </a:r>
            <a:endParaRPr lang="en-US" sz="1288" dirty="0"/>
          </a:p>
          <a:p>
            <a:pPr marL="560388" lvl="1" indent="-217488" algn="just">
              <a:spcBef>
                <a:spcPts val="0"/>
              </a:spcBef>
              <a:spcAft>
                <a:spcPts val="1200"/>
              </a:spcAft>
            </a:pPr>
            <a:r>
              <a:rPr lang="en-US" sz="1400" u="sng" dirty="0"/>
              <a:t>stress intensifies symptoms</a:t>
            </a:r>
            <a:r>
              <a:rPr lang="en-US" sz="1400" dirty="0"/>
              <a:t>   (i</a:t>
            </a:r>
            <a:r>
              <a:rPr lang="en-US" sz="1200" dirty="0"/>
              <a:t>t’s an important barometer of duress)</a:t>
            </a:r>
          </a:p>
          <a:p>
            <a:pPr marL="341313" indent="-282575" algn="just">
              <a:spcBef>
                <a:spcPts val="0"/>
              </a:spcBef>
              <a:spcAft>
                <a:spcPts val="1200"/>
              </a:spcAft>
            </a:pPr>
            <a:r>
              <a:rPr lang="en-US" sz="1400" dirty="0"/>
              <a:t>Accept the client’s need to portray an attitude of </a:t>
            </a:r>
            <a:r>
              <a:rPr lang="en-US" sz="1400" b="1" dirty="0"/>
              <a:t>superiority</a:t>
            </a:r>
            <a:endParaRPr lang="en-US" sz="1400" dirty="0"/>
          </a:p>
          <a:p>
            <a:pPr marL="341313" indent="-282575" algn="just">
              <a:spcBef>
                <a:spcPts val="0"/>
              </a:spcBef>
              <a:spcAft>
                <a:spcPts val="600"/>
              </a:spcAft>
            </a:pPr>
            <a:r>
              <a:rPr lang="en-US" sz="1400" dirty="0"/>
              <a:t>Use </a:t>
            </a:r>
            <a:r>
              <a:rPr lang="en-US" sz="1400" b="1" dirty="0"/>
              <a:t>Cognitive Restructuring</a:t>
            </a:r>
            <a:endParaRPr lang="en-US" sz="1400" dirty="0"/>
          </a:p>
          <a:p>
            <a:pPr marL="517525" lvl="1" indent="-174625" algn="just">
              <a:spcBef>
                <a:spcPts val="0"/>
              </a:spcBef>
              <a:spcAft>
                <a:spcPts val="600"/>
              </a:spcAft>
            </a:pPr>
            <a:r>
              <a:rPr lang="en-US" sz="1400" dirty="0"/>
              <a:t>modify </a:t>
            </a:r>
            <a:r>
              <a:rPr lang="en-US" sz="1400" i="1" dirty="0"/>
              <a:t>meaning</a:t>
            </a:r>
            <a:r>
              <a:rPr lang="en-US" sz="1400" dirty="0"/>
              <a:t> to modify messages</a:t>
            </a:r>
          </a:p>
          <a:p>
            <a:pPr marL="517525" lvl="1" indent="-174625" algn="just">
              <a:spcBef>
                <a:spcPts val="0"/>
              </a:spcBef>
              <a:spcAft>
                <a:spcPts val="600"/>
              </a:spcAft>
            </a:pPr>
            <a:r>
              <a:rPr lang="en-US" sz="1400" dirty="0"/>
              <a:t>modify </a:t>
            </a:r>
            <a:r>
              <a:rPr lang="en-US" sz="1400" i="1" dirty="0"/>
              <a:t>experience</a:t>
            </a:r>
            <a:r>
              <a:rPr lang="en-US" sz="1400" dirty="0"/>
              <a:t> to restructure cognition</a:t>
            </a:r>
          </a:p>
          <a:p>
            <a:pPr marL="517525" lvl="1" indent="-174625" algn="just">
              <a:spcBef>
                <a:spcPts val="0"/>
              </a:spcBef>
              <a:spcAft>
                <a:spcPts val="1200"/>
              </a:spcAft>
            </a:pPr>
            <a:r>
              <a:rPr lang="en-US" sz="1400" dirty="0"/>
              <a:t>use delusions, voices and hallucinations to restructure narrative</a:t>
            </a:r>
          </a:p>
          <a:p>
            <a:pPr marL="341313" indent="-280988" algn="just">
              <a:spcBef>
                <a:spcPts val="0"/>
              </a:spcBef>
              <a:spcAft>
                <a:spcPts val="1200"/>
              </a:spcAft>
            </a:pPr>
            <a:r>
              <a:rPr lang="en-US" sz="1400" dirty="0"/>
              <a:t>The greatest impediment to change is </a:t>
            </a:r>
            <a:r>
              <a:rPr lang="en-US" sz="1400" b="1" dirty="0"/>
              <a:t>the clinician’s own fears</a:t>
            </a:r>
          </a:p>
          <a:p>
            <a:pPr marL="231775" indent="-231775" algn="just">
              <a:spcBef>
                <a:spcPts val="0"/>
              </a:spcBef>
              <a:spcAft>
                <a:spcPts val="1200"/>
              </a:spcAft>
            </a:pPr>
            <a:endParaRPr lang="en-US" sz="1400" dirty="0"/>
          </a:p>
          <a:p>
            <a:pPr marL="231775" indent="-231775" algn="just">
              <a:spcBef>
                <a:spcPts val="0"/>
              </a:spcBef>
              <a:spcAft>
                <a:spcPts val="1200"/>
              </a:spcAft>
            </a:pPr>
            <a:endParaRPr lang="en-US" sz="1400" dirty="0"/>
          </a:p>
        </p:txBody>
      </p:sp>
      <p:sp>
        <p:nvSpPr>
          <p:cNvPr id="3" name="Slide Number Placeholder 2">
            <a:extLst>
              <a:ext uri="{FF2B5EF4-FFF2-40B4-BE49-F238E27FC236}">
                <a16:creationId xmlns:a16="http://schemas.microsoft.com/office/drawing/2014/main" id="{3674B2A8-1FB2-4C6D-BBF0-0422280DFAA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54BDEC69-895C-43CF-9E4F-C5AE2FB77373}"/>
              </a:ext>
            </a:extLst>
          </p:cNvPr>
          <p:cNvSpPr>
            <a:spLocks noGrp="1"/>
          </p:cNvSpPr>
          <p:nvPr>
            <p:ph type="title"/>
          </p:nvPr>
        </p:nvSpPr>
        <p:spPr>
          <a:xfrm>
            <a:off x="457200" y="527910"/>
            <a:ext cx="8229600" cy="1143000"/>
          </a:xfrm>
        </p:spPr>
        <p:txBody>
          <a:bodyPr>
            <a:normAutofit/>
          </a:bodyPr>
          <a:lstStyle/>
          <a:p>
            <a:r>
              <a:rPr lang="en-US" sz="2800" dirty="0"/>
              <a:t>Considerations for Treating Psychosis</a:t>
            </a:r>
          </a:p>
        </p:txBody>
      </p:sp>
    </p:spTree>
    <p:extLst>
      <p:ext uri="{BB962C8B-B14F-4D97-AF65-F5344CB8AC3E}">
        <p14:creationId xmlns:p14="http://schemas.microsoft.com/office/powerpoint/2010/main" val="4252384847"/>
      </p:ext>
    </p:extLst>
  </p:cSld>
  <p:clrMapOvr>
    <a:masterClrMapping/>
  </p:clrMapOvr>
  <mc:AlternateContent xmlns:mc="http://schemas.openxmlformats.org/markup-compatibility/2006" xmlns:p15="http://schemas.microsoft.com/office/powerpoint/2012/main">
    <mc:Choice Requires="p15">
      <p:transition spd="slow" advClick="0" advTm="80000">
        <p15:prstTrans prst="pageCurlDouble"/>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392FA-EC41-498A-A063-66B6A922C350}"/>
              </a:ext>
            </a:extLst>
          </p:cNvPr>
          <p:cNvSpPr>
            <a:spLocks noGrp="1"/>
          </p:cNvSpPr>
          <p:nvPr>
            <p:ph idx="1"/>
          </p:nvPr>
        </p:nvSpPr>
        <p:spPr>
          <a:xfrm>
            <a:off x="917467" y="1794368"/>
            <a:ext cx="7309063" cy="4525963"/>
          </a:xfrm>
        </p:spPr>
        <p:txBody>
          <a:bodyPr>
            <a:normAutofit/>
          </a:bodyPr>
          <a:lstStyle/>
          <a:p>
            <a:pPr marL="342900" indent="-284163" algn="just">
              <a:spcBef>
                <a:spcPts val="0"/>
              </a:spcBef>
              <a:spcAft>
                <a:spcPts val="1200"/>
              </a:spcAft>
              <a:buNone/>
            </a:pPr>
            <a:r>
              <a:rPr lang="en-US" sz="1500" b="1" dirty="0"/>
              <a:t>8. 	Socialization is critical!</a:t>
            </a:r>
          </a:p>
          <a:p>
            <a:pPr marL="342900" indent="0">
              <a:spcBef>
                <a:spcPts val="0"/>
              </a:spcBef>
              <a:spcAft>
                <a:spcPts val="600"/>
              </a:spcAft>
              <a:buNone/>
            </a:pPr>
            <a:r>
              <a:rPr lang="en-US" sz="1400" u="sng" dirty="0"/>
              <a:t>Be realistic; cognitive impairment and social skill deficits may be extensive</a:t>
            </a:r>
          </a:p>
          <a:p>
            <a:pPr marL="628650" indent="-285750">
              <a:spcBef>
                <a:spcPts val="0"/>
              </a:spcBef>
              <a:spcAft>
                <a:spcPts val="600"/>
              </a:spcAft>
              <a:buFont typeface="Wingdings" panose="05000000000000000000" pitchFamily="2" charset="2"/>
              <a:buChar char="§"/>
            </a:pPr>
            <a:r>
              <a:rPr lang="en-US" sz="1400" dirty="0"/>
              <a:t>One may have missed a great number of opportunities to experiment with societal demands and experiences.</a:t>
            </a:r>
          </a:p>
          <a:p>
            <a:pPr marL="628650" indent="-285750">
              <a:spcBef>
                <a:spcPts val="0"/>
              </a:spcBef>
              <a:spcAft>
                <a:spcPts val="1800"/>
              </a:spcAft>
              <a:buFont typeface="Wingdings" panose="05000000000000000000" pitchFamily="2" charset="2"/>
              <a:buChar char="§"/>
            </a:pPr>
            <a:r>
              <a:rPr lang="en-US" sz="1400" dirty="0"/>
              <a:t>One may have lost immeasurable opportunities to fine-tune the nuances of social expression and interaction.</a:t>
            </a:r>
            <a:endParaRPr lang="en-US" sz="1500" dirty="0"/>
          </a:p>
          <a:p>
            <a:pPr marL="342900" indent="0" algn="just">
              <a:spcBef>
                <a:spcPts val="0"/>
              </a:spcBef>
              <a:spcAft>
                <a:spcPts val="600"/>
              </a:spcAft>
              <a:buNone/>
            </a:pPr>
            <a:r>
              <a:rPr lang="en-US" sz="1500" u="sng" dirty="0"/>
              <a:t>Longer, more profound isolation or social withdrawing behavior results in </a:t>
            </a:r>
          </a:p>
          <a:p>
            <a:pPr marL="628650" lvl="1" indent="-284163" algn="just">
              <a:spcBef>
                <a:spcPts val="0"/>
              </a:spcBef>
              <a:spcAft>
                <a:spcPts val="600"/>
              </a:spcAft>
              <a:buFont typeface="+mj-lt"/>
              <a:buAutoNum type="alphaLcParenR"/>
            </a:pPr>
            <a:r>
              <a:rPr lang="en-US" sz="1388" dirty="0"/>
              <a:t>Cognitive impairment</a:t>
            </a:r>
          </a:p>
          <a:p>
            <a:pPr marL="628650" lvl="1" indent="-284163" algn="just">
              <a:spcBef>
                <a:spcPts val="0"/>
              </a:spcBef>
              <a:spcAft>
                <a:spcPts val="1200"/>
              </a:spcAft>
              <a:buFont typeface="+mj-lt"/>
              <a:buAutoNum type="alphaLcParenR"/>
            </a:pPr>
            <a:r>
              <a:rPr lang="en-US" sz="1388" dirty="0"/>
              <a:t>Social skills deficits </a:t>
            </a:r>
          </a:p>
          <a:p>
            <a:pPr marL="628650" indent="-284163">
              <a:spcBef>
                <a:spcPts val="0"/>
              </a:spcBef>
              <a:spcAft>
                <a:spcPts val="600"/>
              </a:spcAft>
              <a:buFont typeface="Courier New" panose="02070309020205020404" pitchFamily="49" charset="0"/>
              <a:buChar char="o"/>
            </a:pPr>
            <a:r>
              <a:rPr lang="en-US" sz="1400" dirty="0"/>
              <a:t>ADL skill development essential (Habilitation over </a:t>
            </a:r>
            <a:r>
              <a:rPr lang="en-US" sz="1400" i="1" dirty="0"/>
              <a:t>Re-</a:t>
            </a:r>
            <a:r>
              <a:rPr lang="en-US" sz="1400" dirty="0"/>
              <a:t>habilitation)</a:t>
            </a:r>
          </a:p>
          <a:p>
            <a:pPr marL="628650" indent="-284163">
              <a:spcBef>
                <a:spcPts val="0"/>
              </a:spcBef>
              <a:spcAft>
                <a:spcPts val="600"/>
              </a:spcAft>
              <a:buFont typeface="Courier New" panose="02070309020205020404" pitchFamily="49" charset="0"/>
              <a:buChar char="o"/>
            </a:pPr>
            <a:r>
              <a:rPr lang="en-US" sz="1400" dirty="0"/>
              <a:t>Increase Social Integration: increase involvement in communal life, friendship, work and love. (Love/Intimacy + Work/School + Socialization = Self-Worth)</a:t>
            </a:r>
          </a:p>
          <a:p>
            <a:pPr marL="0" indent="0">
              <a:buNone/>
            </a:pPr>
            <a:endParaRPr lang="en-US" sz="1600" dirty="0"/>
          </a:p>
          <a:p>
            <a:pPr marL="0" indent="0">
              <a:buNone/>
            </a:pPr>
            <a:endParaRPr lang="en-US" sz="1600" dirty="0"/>
          </a:p>
        </p:txBody>
      </p:sp>
      <p:sp>
        <p:nvSpPr>
          <p:cNvPr id="3" name="Slide Number Placeholder 2">
            <a:extLst>
              <a:ext uri="{FF2B5EF4-FFF2-40B4-BE49-F238E27FC236}">
                <a16:creationId xmlns:a16="http://schemas.microsoft.com/office/drawing/2014/main" id="{7C318E73-2C7C-4796-94AC-76F75758C48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7" name="Title 3">
            <a:extLst>
              <a:ext uri="{FF2B5EF4-FFF2-40B4-BE49-F238E27FC236}">
                <a16:creationId xmlns:a16="http://schemas.microsoft.com/office/drawing/2014/main" id="{D9F15704-2974-4696-9019-D52D3F40B72B}"/>
              </a:ext>
            </a:extLst>
          </p:cNvPr>
          <p:cNvSpPr>
            <a:spLocks noGrp="1"/>
          </p:cNvSpPr>
          <p:nvPr>
            <p:ph type="title"/>
          </p:nvPr>
        </p:nvSpPr>
        <p:spPr>
          <a:xfrm>
            <a:off x="457199" y="438701"/>
            <a:ext cx="8229600" cy="1143000"/>
          </a:xfrm>
        </p:spPr>
        <p:txBody>
          <a:bodyPr>
            <a:normAutofit/>
          </a:bodyPr>
          <a:lstStyle/>
          <a:p>
            <a:r>
              <a:rPr lang="en-US" sz="2800" dirty="0"/>
              <a:t>Considerations for Treating Psychosis</a:t>
            </a:r>
          </a:p>
        </p:txBody>
      </p:sp>
    </p:spTree>
    <p:extLst>
      <p:ext uri="{BB962C8B-B14F-4D97-AF65-F5344CB8AC3E}">
        <p14:creationId xmlns:p14="http://schemas.microsoft.com/office/powerpoint/2010/main" val="3002567045"/>
      </p:ext>
    </p:extLst>
  </p:cSld>
  <p:clrMapOvr>
    <a:masterClrMapping/>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85D3A5-4DA8-4C26-86B7-EA1F91871B8A}"/>
              </a:ext>
            </a:extLst>
          </p:cNvPr>
          <p:cNvSpPr>
            <a:spLocks noGrp="1"/>
          </p:cNvSpPr>
          <p:nvPr>
            <p:ph idx="1"/>
          </p:nvPr>
        </p:nvSpPr>
        <p:spPr>
          <a:xfrm>
            <a:off x="614817" y="1484392"/>
            <a:ext cx="7986598" cy="4525963"/>
          </a:xfrm>
        </p:spPr>
        <p:txBody>
          <a:bodyPr>
            <a:noAutofit/>
          </a:bodyPr>
          <a:lstStyle/>
          <a:p>
            <a:pPr marL="746125" lvl="1" indent="-342900" algn="just" defTabSz="627063">
              <a:spcBef>
                <a:spcPts val="0"/>
              </a:spcBef>
              <a:spcAft>
                <a:spcPts val="600"/>
              </a:spcAft>
              <a:buAutoNum type="alphaLcParenR"/>
            </a:pPr>
            <a:r>
              <a:rPr lang="en-US" sz="1400" b="1" dirty="0"/>
              <a:t>Stay Structured </a:t>
            </a:r>
            <a:r>
              <a:rPr lang="en-US" sz="1400" dirty="0"/>
              <a:t>(reduces anxiety; adds predictability, models norm, improves cognitive skills)</a:t>
            </a:r>
          </a:p>
          <a:p>
            <a:pPr marL="746125" lvl="1" indent="-342900" algn="just" defTabSz="627063">
              <a:spcBef>
                <a:spcPts val="0"/>
              </a:spcBef>
              <a:buAutoNum type="alphaLcParenR"/>
            </a:pPr>
            <a:r>
              <a:rPr lang="en-US" sz="1400" b="1" dirty="0"/>
              <a:t>Check In</a:t>
            </a:r>
          </a:p>
          <a:p>
            <a:pPr marL="971550" lvl="2" indent="-230188" algn="just" defTabSz="627063">
              <a:spcBef>
                <a:spcPts val="0"/>
              </a:spcBef>
              <a:buFont typeface="Wingdings" panose="05000000000000000000" pitchFamily="2" charset="2"/>
              <a:buChar char="§"/>
            </a:pPr>
            <a:r>
              <a:rPr lang="en-US" sz="1200" dirty="0"/>
              <a:t>Joining; connect, reaffirm and strengthen therapeutic alliance</a:t>
            </a:r>
          </a:p>
          <a:p>
            <a:pPr marL="971550" lvl="2" indent="-230188" algn="just" defTabSz="627063">
              <a:spcBef>
                <a:spcPts val="0"/>
              </a:spcBef>
              <a:spcAft>
                <a:spcPts val="600"/>
              </a:spcAft>
              <a:buFont typeface="Wingdings" panose="05000000000000000000" pitchFamily="2" charset="2"/>
              <a:buChar char="§"/>
            </a:pPr>
            <a:r>
              <a:rPr lang="en-US" sz="1200" dirty="0"/>
              <a:t>Check on mood and symptoms; scale mood and symptoms</a:t>
            </a:r>
          </a:p>
          <a:p>
            <a:pPr marL="971550" lvl="2" indent="-230188" algn="just" defTabSz="627063">
              <a:spcBef>
                <a:spcPts val="0"/>
              </a:spcBef>
              <a:spcAft>
                <a:spcPts val="600"/>
              </a:spcAft>
              <a:buFont typeface="Wingdings" panose="05000000000000000000" pitchFamily="2" charset="2"/>
              <a:buChar char="§"/>
            </a:pPr>
            <a:r>
              <a:rPr lang="en-US" sz="1400" dirty="0"/>
              <a:t>Bridge from last session</a:t>
            </a:r>
          </a:p>
          <a:p>
            <a:pPr marL="746125" lvl="1" indent="-342900" algn="just" defTabSz="627063">
              <a:spcBef>
                <a:spcPts val="0"/>
              </a:spcBef>
              <a:buAutoNum type="alphaLcParenR"/>
            </a:pPr>
            <a:r>
              <a:rPr lang="en-US" sz="1400" b="1" dirty="0"/>
              <a:t>Plan Jointly</a:t>
            </a:r>
          </a:p>
          <a:p>
            <a:pPr marL="971550" lvl="2" indent="-230188" algn="just" defTabSz="627063">
              <a:spcBef>
                <a:spcPts val="0"/>
              </a:spcBef>
              <a:buFont typeface="Wingdings" panose="05000000000000000000" pitchFamily="2" charset="2"/>
              <a:buChar char="§"/>
            </a:pPr>
            <a:r>
              <a:rPr lang="en-US" sz="1200" dirty="0"/>
              <a:t>Agree on session agenda and order of discussion</a:t>
            </a:r>
          </a:p>
          <a:p>
            <a:pPr marL="971550" lvl="2" indent="-230188" algn="just" defTabSz="627063">
              <a:spcBef>
                <a:spcPts val="0"/>
              </a:spcBef>
              <a:spcAft>
                <a:spcPts val="600"/>
              </a:spcAft>
              <a:buFont typeface="Wingdings" panose="05000000000000000000" pitchFamily="2" charset="2"/>
              <a:buChar char="§"/>
            </a:pPr>
            <a:r>
              <a:rPr lang="en-US" sz="1200" dirty="0"/>
              <a:t>Review homework, tasks or assignments (if applicable)</a:t>
            </a:r>
          </a:p>
          <a:p>
            <a:pPr marL="746125" lvl="1" indent="-342900" algn="just" defTabSz="627063">
              <a:spcBef>
                <a:spcPts val="0"/>
              </a:spcBef>
              <a:buAutoNum type="alphaLcParenR"/>
            </a:pPr>
            <a:r>
              <a:rPr lang="en-US" sz="1400" b="1" dirty="0"/>
              <a:t>Explore </a:t>
            </a:r>
          </a:p>
          <a:p>
            <a:pPr marL="971550" lvl="2" indent="-230188" algn="just" defTabSz="627063">
              <a:spcBef>
                <a:spcPts val="0"/>
              </a:spcBef>
              <a:buFont typeface="Wingdings" panose="05000000000000000000" pitchFamily="2" charset="2"/>
              <a:buChar char="§"/>
            </a:pPr>
            <a:r>
              <a:rPr lang="en-US" sz="1200" dirty="0"/>
              <a:t>Examine progress, explore challenges, re-evaluate therapeutic alliance</a:t>
            </a:r>
          </a:p>
          <a:p>
            <a:pPr marL="971550" lvl="2" indent="-230188" algn="just" defTabSz="627063">
              <a:spcBef>
                <a:spcPts val="0"/>
              </a:spcBef>
              <a:buFont typeface="Wingdings" panose="05000000000000000000" pitchFamily="2" charset="2"/>
              <a:buChar char="§"/>
            </a:pPr>
            <a:r>
              <a:rPr lang="en-US" sz="1200" dirty="0"/>
              <a:t>Nibble at edges; mildly suggest/introduce new possibilities; reframe; create new symptoms</a:t>
            </a:r>
          </a:p>
          <a:p>
            <a:pPr marL="971550" lvl="2" indent="-230188" algn="just" defTabSz="627063">
              <a:spcBef>
                <a:spcPts val="0"/>
              </a:spcBef>
              <a:spcAft>
                <a:spcPts val="600"/>
              </a:spcAft>
              <a:buFont typeface="Wingdings" panose="05000000000000000000" pitchFamily="2" charset="2"/>
              <a:buChar char="§"/>
            </a:pPr>
            <a:r>
              <a:rPr lang="en-US" sz="1200" dirty="0"/>
              <a:t>Connect session discussion to 1) prior session; next session; 3) overall treatment plan</a:t>
            </a:r>
          </a:p>
          <a:p>
            <a:pPr marL="746125" lvl="1" indent="-342900" algn="just" defTabSz="627063">
              <a:spcBef>
                <a:spcPts val="0"/>
              </a:spcBef>
              <a:spcAft>
                <a:spcPts val="600"/>
              </a:spcAft>
              <a:buAutoNum type="alphaLcParenR"/>
            </a:pPr>
            <a:r>
              <a:rPr lang="en-US" sz="1400" b="1" dirty="0"/>
              <a:t>Experiment</a:t>
            </a:r>
            <a:r>
              <a:rPr lang="en-US" sz="1400" dirty="0"/>
              <a:t>  (to change meaning, change experience)</a:t>
            </a:r>
          </a:p>
          <a:p>
            <a:pPr marL="746125" lvl="1" indent="-342900" algn="just" defTabSz="627063">
              <a:spcBef>
                <a:spcPts val="0"/>
              </a:spcBef>
              <a:buAutoNum type="alphaLcParenR"/>
            </a:pPr>
            <a:r>
              <a:rPr lang="en-US" sz="1400" b="1" dirty="0"/>
              <a:t>Button-up</a:t>
            </a:r>
          </a:p>
          <a:p>
            <a:pPr marL="1186556" lvl="3" indent="-285750" algn="just" defTabSz="627063">
              <a:spcBef>
                <a:spcPts val="0"/>
              </a:spcBef>
              <a:buFont typeface="Wingdings" panose="05000000000000000000" pitchFamily="2" charset="2"/>
              <a:buChar char="ü"/>
            </a:pPr>
            <a:r>
              <a:rPr lang="en-US" sz="1200" dirty="0"/>
              <a:t>Review session</a:t>
            </a:r>
          </a:p>
          <a:p>
            <a:pPr marL="1186556" lvl="3" indent="-285750" algn="just" defTabSz="627063">
              <a:spcBef>
                <a:spcPts val="0"/>
              </a:spcBef>
              <a:buFont typeface="Wingdings" panose="05000000000000000000" pitchFamily="2" charset="2"/>
              <a:buChar char="ü"/>
            </a:pPr>
            <a:r>
              <a:rPr lang="en-US" sz="1200" dirty="0"/>
              <a:t>Make plans for next session</a:t>
            </a:r>
          </a:p>
          <a:p>
            <a:pPr marL="1186556" lvl="3" indent="-285750" algn="just" defTabSz="627063">
              <a:spcBef>
                <a:spcPts val="0"/>
              </a:spcBef>
              <a:buFont typeface="Wingdings" panose="05000000000000000000" pitchFamily="2" charset="2"/>
              <a:buChar char="ü"/>
            </a:pPr>
            <a:r>
              <a:rPr lang="en-US" sz="1200" dirty="0"/>
              <a:t>Temp Check/Feedback: client’s view of session; mood check/scaling; helpful/less helpful</a:t>
            </a:r>
          </a:p>
          <a:p>
            <a:pPr marL="1186556" lvl="3" indent="-285750" algn="just" defTabSz="627063">
              <a:spcBef>
                <a:spcPts val="0"/>
              </a:spcBef>
              <a:buFont typeface="Wingdings" panose="05000000000000000000" pitchFamily="2" charset="2"/>
              <a:buChar char="ü"/>
            </a:pPr>
            <a:r>
              <a:rPr lang="en-US" sz="1200" dirty="0"/>
              <a:t>Assign homework or tasks (if appropriate)</a:t>
            </a:r>
          </a:p>
          <a:p>
            <a:pPr marL="1186556" lvl="3" indent="-285750" algn="just" defTabSz="627063">
              <a:spcBef>
                <a:spcPts val="0"/>
              </a:spcBef>
              <a:buFont typeface="Wingdings" panose="05000000000000000000" pitchFamily="2" charset="2"/>
              <a:buChar char="ü"/>
            </a:pPr>
            <a:r>
              <a:rPr lang="en-US" sz="1200" dirty="0"/>
              <a:t>Cautions to move slow (set-backs are common and routine) </a:t>
            </a:r>
          </a:p>
          <a:p>
            <a:pPr marL="1186556" lvl="3" indent="-285750" algn="just" defTabSz="627063">
              <a:spcBef>
                <a:spcPts val="0"/>
              </a:spcBef>
              <a:buFont typeface="Wingdings" panose="05000000000000000000" pitchFamily="2" charset="2"/>
              <a:buChar char="ü"/>
            </a:pPr>
            <a:r>
              <a:rPr lang="en-US" sz="1200" dirty="0"/>
              <a:t>Reaffirm client’s courage and dedication; express </a:t>
            </a:r>
            <a:r>
              <a:rPr lang="en-US" sz="1400" dirty="0"/>
              <a:t>appreciation for working relationship</a:t>
            </a:r>
          </a:p>
          <a:p>
            <a:pPr marL="0" indent="0" algn="just">
              <a:spcBef>
                <a:spcPts val="0"/>
              </a:spcBef>
              <a:buNone/>
            </a:pPr>
            <a:endParaRPr lang="en-US" sz="1400" dirty="0"/>
          </a:p>
          <a:p>
            <a:pPr marL="285750" indent="-285750" algn="just">
              <a:spcBef>
                <a:spcPts val="0"/>
              </a:spcBef>
              <a:buAutoNum type="arabicPeriod" startAt="2"/>
            </a:pPr>
            <a:endParaRPr lang="en-US" sz="1400" dirty="0"/>
          </a:p>
          <a:p>
            <a:pPr marL="231775" indent="-231775" algn="just">
              <a:spcBef>
                <a:spcPts val="0"/>
              </a:spcBef>
              <a:buAutoNum type="arabicPeriod" startAt="2"/>
            </a:pPr>
            <a:endParaRPr lang="en-US" sz="1400" dirty="0"/>
          </a:p>
        </p:txBody>
      </p:sp>
      <p:sp>
        <p:nvSpPr>
          <p:cNvPr id="3" name="Slide Number Placeholder 2">
            <a:extLst>
              <a:ext uri="{FF2B5EF4-FFF2-40B4-BE49-F238E27FC236}">
                <a16:creationId xmlns:a16="http://schemas.microsoft.com/office/drawing/2014/main" id="{3674B2A8-1FB2-4C6D-BBF0-0422280DFAA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Title 3">
            <a:extLst>
              <a:ext uri="{FF2B5EF4-FFF2-40B4-BE49-F238E27FC236}">
                <a16:creationId xmlns:a16="http://schemas.microsoft.com/office/drawing/2014/main" id="{BD51898A-9599-44BB-9070-F154AF4251B6}"/>
              </a:ext>
            </a:extLst>
          </p:cNvPr>
          <p:cNvSpPr txBox="1">
            <a:spLocks/>
          </p:cNvSpPr>
          <p:nvPr/>
        </p:nvSpPr>
        <p:spPr>
          <a:xfrm>
            <a:off x="542585" y="422811"/>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ctr" rtl="0" eaLnBrk="1" latinLnBrk="0" hangingPunct="1">
              <a:spcBef>
                <a:spcPct val="0"/>
              </a:spcBef>
              <a:buNone/>
              <a:defRPr kumimoji="0" sz="1800" b="1" kern="1200">
                <a:solidFill>
                  <a:schemeClr val="tx2"/>
                </a:soli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64646"/>
                </a:solidFill>
                <a:effectLst/>
                <a:uLnTx/>
                <a:uFillTx/>
                <a:latin typeface="Times New Roman"/>
                <a:ea typeface="+mj-ea"/>
                <a:cs typeface="+mj-cs"/>
              </a:rPr>
              <a:t>Session Format</a:t>
            </a:r>
          </a:p>
        </p:txBody>
      </p:sp>
    </p:spTree>
    <p:extLst>
      <p:ext uri="{BB962C8B-B14F-4D97-AF65-F5344CB8AC3E}">
        <p14:creationId xmlns:p14="http://schemas.microsoft.com/office/powerpoint/2010/main" val="1063026264"/>
      </p:ext>
    </p:extLst>
  </p:cSld>
  <p:clrMapOvr>
    <a:masterClrMapping/>
  </p:clrMapOvr>
  <mc:AlternateContent xmlns:mc="http://schemas.openxmlformats.org/markup-compatibility/2006" xmlns:p15="http://schemas.microsoft.com/office/powerpoint/2012/main">
    <mc:Choice Requires="p15">
      <p:transition spd="slow" advClick="0" advTm="80000">
        <p15:prstTrans prst="pageCurlDouble"/>
      </p:transition>
    </mc:Choice>
    <mc:Fallback xmlns="">
      <p:transition spd="slow" advClick="0" advTm="8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2F37E-B13C-4F5E-92BC-9F461653D44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srgbClr val="FFFFFF"/>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563"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6586BF2C-9ACB-4654-90E0-DC7C49A29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92733"/>
          </a:xfrm>
          <a:prstGeom prst="rect">
            <a:avLst/>
          </a:prstGeom>
        </p:spPr>
      </p:pic>
      <p:sp>
        <p:nvSpPr>
          <p:cNvPr id="9" name="TextBox 8">
            <a:extLst>
              <a:ext uri="{FF2B5EF4-FFF2-40B4-BE49-F238E27FC236}">
                <a16:creationId xmlns:a16="http://schemas.microsoft.com/office/drawing/2014/main" id="{7C9C9604-FDE7-4C0F-8C21-799A05942162}"/>
              </a:ext>
            </a:extLst>
          </p:cNvPr>
          <p:cNvSpPr txBox="1"/>
          <p:nvPr/>
        </p:nvSpPr>
        <p:spPr>
          <a:xfrm>
            <a:off x="1727200" y="5994401"/>
            <a:ext cx="552268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a:ea typeface="+mn-ea"/>
                <a:cs typeface="+mn-cs"/>
              </a:rPr>
              <a:t>“</a:t>
            </a: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Ya’ll</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Come On In, Now….”</a:t>
            </a:r>
          </a:p>
        </p:txBody>
      </p:sp>
    </p:spTree>
    <p:extLst>
      <p:ext uri="{BB962C8B-B14F-4D97-AF65-F5344CB8AC3E}">
        <p14:creationId xmlns:p14="http://schemas.microsoft.com/office/powerpoint/2010/main" val="343626367"/>
      </p:ext>
    </p:extLst>
  </p:cSld>
  <p:clrMapOvr>
    <a:masterClrMapping/>
  </p:clrMapOvr>
  <mc:AlternateContent xmlns:mc="http://schemas.openxmlformats.org/markup-compatibility/2006" xmlns:p14="http://schemas.microsoft.com/office/powerpoint/2010/main">
    <mc:Choice Requires="p14">
      <p:transition spd="slow" p14:dur="1500" advClick="0" advTm="80000">
        <p14:ripple/>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74B2A8-1FB2-4C6D-BBF0-0422280DFAA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54BDEC69-895C-43CF-9E4F-C5AE2FB77373}"/>
              </a:ext>
            </a:extLst>
          </p:cNvPr>
          <p:cNvSpPr>
            <a:spLocks noGrp="1"/>
          </p:cNvSpPr>
          <p:nvPr>
            <p:ph type="title"/>
          </p:nvPr>
        </p:nvSpPr>
        <p:spPr>
          <a:xfrm>
            <a:off x="457200" y="714777"/>
            <a:ext cx="8229600" cy="1143000"/>
          </a:xfrm>
        </p:spPr>
        <p:txBody>
          <a:bodyPr>
            <a:normAutofit fontScale="90000"/>
          </a:bodyPr>
          <a:lstStyle/>
          <a:p>
            <a:pPr lvl="0">
              <a:spcBef>
                <a:spcPts val="600"/>
              </a:spcBef>
              <a:buSzPct val="100000"/>
            </a:pPr>
            <a:r>
              <a:rPr lang="en-US" sz="2800" dirty="0"/>
              <a:t>Rule Out Underlying Medical Conditions</a:t>
            </a:r>
            <a:br>
              <a:rPr lang="en-US" sz="2800" dirty="0"/>
            </a:br>
            <a:r>
              <a:rPr lang="en-US" b="0" dirty="0">
                <a:solidFill>
                  <a:prstClr val="black"/>
                </a:solidFill>
                <a:ea typeface="+mn-ea"/>
                <a:cs typeface="+mn-cs"/>
              </a:rPr>
              <a:t> Hormonal, neurochemical, structural injuries or irregularities of the body and brain</a:t>
            </a:r>
            <a:br>
              <a:rPr lang="en-US" sz="1400" b="0" dirty="0">
                <a:solidFill>
                  <a:prstClr val="black"/>
                </a:solidFill>
                <a:ea typeface="+mn-ea"/>
                <a:cs typeface="+mn-cs"/>
              </a:rPr>
            </a:br>
            <a:endParaRPr lang="en-US" sz="2800" dirty="0"/>
          </a:p>
        </p:txBody>
      </p:sp>
      <p:sp>
        <p:nvSpPr>
          <p:cNvPr id="5" name="Content Placeholder 1">
            <a:extLst>
              <a:ext uri="{FF2B5EF4-FFF2-40B4-BE49-F238E27FC236}">
                <a16:creationId xmlns:a16="http://schemas.microsoft.com/office/drawing/2014/main" id="{5B1A109D-0086-4765-8121-FF474F42CA35}"/>
              </a:ext>
            </a:extLst>
          </p:cNvPr>
          <p:cNvSpPr txBox="1">
            <a:spLocks/>
          </p:cNvSpPr>
          <p:nvPr/>
        </p:nvSpPr>
        <p:spPr>
          <a:xfrm>
            <a:off x="244693" y="1728594"/>
            <a:ext cx="8054236" cy="4525963"/>
          </a:xfrm>
          <a:prstGeom prst="rect">
            <a:avLst/>
          </a:prstGeom>
        </p:spPr>
        <p:txBody>
          <a:bodyPr vert="horz">
            <a:normAutofit/>
          </a:bodyPr>
          <a:lstStyle>
            <a:lvl1pPr marL="129478" indent="-129478" algn="l" rtl="0" eaLnBrk="1" latinLnBrk="0" hangingPunct="1">
              <a:spcBef>
                <a:spcPts val="225"/>
              </a:spcBef>
              <a:spcAft>
                <a:spcPts val="0"/>
              </a:spcAft>
              <a:buClrTx/>
              <a:buSzPct val="100000"/>
              <a:buFont typeface="+mj-lt"/>
              <a:buAutoNum type="arabicPeriod"/>
              <a:defRPr kumimoji="0" sz="900" kern="1200">
                <a:solidFill>
                  <a:schemeClr val="tx1"/>
                </a:solidFill>
                <a:latin typeface="+mn-lt"/>
                <a:ea typeface="+mn-ea"/>
                <a:cs typeface="+mn-cs"/>
              </a:defRPr>
            </a:lvl1pPr>
            <a:lvl2pPr marL="349749" indent="-128585" algn="l" rtl="0" eaLnBrk="1" latinLnBrk="0" hangingPunct="1">
              <a:spcBef>
                <a:spcPts val="182"/>
              </a:spcBef>
              <a:buClrTx/>
              <a:buFont typeface="Wingdings" panose="05000000000000000000" pitchFamily="2" charset="2"/>
              <a:buChar char="§"/>
              <a:defRPr kumimoji="0" sz="788" kern="1200">
                <a:solidFill>
                  <a:schemeClr val="tx1"/>
                </a:solidFill>
                <a:latin typeface="+mn-lt"/>
                <a:ea typeface="+mn-ea"/>
                <a:cs typeface="+mn-cs"/>
              </a:defRPr>
            </a:lvl2pPr>
            <a:lvl3pPr marL="483477" indent="-128585" algn="l" rtl="0" eaLnBrk="1" latinLnBrk="0" hangingPunct="1">
              <a:spcBef>
                <a:spcPts val="197"/>
              </a:spcBef>
              <a:buClrTx/>
              <a:buSzPct val="100000"/>
              <a:buFont typeface="Courier New" panose="02070309020205020404" pitchFamily="49" charset="0"/>
              <a:buChar char="o"/>
              <a:defRPr kumimoji="0" sz="675" kern="1200">
                <a:solidFill>
                  <a:schemeClr val="tx1"/>
                </a:solidFill>
                <a:latin typeface="+mn-lt"/>
                <a:ea typeface="+mn-ea"/>
                <a:cs typeface="+mn-cs"/>
              </a:defRPr>
            </a:lvl3pPr>
            <a:lvl4pPr marL="642921" indent="-128585" algn="l" rtl="0" eaLnBrk="1" latinLnBrk="0" hangingPunct="1">
              <a:spcBef>
                <a:spcPts val="197"/>
              </a:spcBef>
              <a:buClrTx/>
              <a:buFont typeface="Wingdings 2"/>
              <a:buChar char=""/>
              <a:defRPr kumimoji="0" sz="619" kern="1200">
                <a:solidFill>
                  <a:schemeClr val="tx1"/>
                </a:solidFill>
                <a:latin typeface="+mn-lt"/>
                <a:ea typeface="+mn-ea"/>
                <a:cs typeface="+mn-cs"/>
              </a:defRPr>
            </a:lvl4pPr>
            <a:lvl5pPr marL="771506" indent="-128585" algn="l" rtl="0" eaLnBrk="1" latinLnBrk="0" hangingPunct="1">
              <a:spcBef>
                <a:spcPts val="197"/>
              </a:spcBef>
              <a:buClrTx/>
              <a:buFont typeface="Wingdings" panose="05000000000000000000" pitchFamily="2" charset="2"/>
              <a:buChar char="ü"/>
              <a:defRPr kumimoji="0" sz="619" kern="1200">
                <a:solidFill>
                  <a:schemeClr val="tx1"/>
                </a:solidFill>
                <a:latin typeface="+mn-lt"/>
                <a:ea typeface="+mn-ea"/>
                <a:cs typeface="+mn-cs"/>
              </a:defRPr>
            </a:lvl5pPr>
            <a:lvl6pPr marL="900090" indent="-128585" algn="l" rtl="0" eaLnBrk="1" latinLnBrk="0" hangingPunct="1">
              <a:spcBef>
                <a:spcPts val="197"/>
              </a:spcBef>
              <a:buClr>
                <a:schemeClr val="accent3"/>
              </a:buClr>
              <a:buFont typeface="Wingdings 2"/>
              <a:buChar char=""/>
              <a:defRPr kumimoji="0" sz="1013" kern="1200">
                <a:solidFill>
                  <a:schemeClr val="tx1"/>
                </a:solidFill>
                <a:latin typeface="+mn-lt"/>
                <a:ea typeface="+mn-ea"/>
                <a:cs typeface="+mn-cs"/>
              </a:defRPr>
            </a:lvl6pPr>
            <a:lvl7pPr marL="1028675" indent="-128585" algn="l" rtl="0" eaLnBrk="1" latinLnBrk="0" hangingPunct="1">
              <a:spcBef>
                <a:spcPts val="197"/>
              </a:spcBef>
              <a:buClr>
                <a:schemeClr val="accent3"/>
              </a:buClr>
              <a:buFont typeface="Wingdings 2"/>
              <a:buChar char=""/>
              <a:defRPr kumimoji="0" sz="900" kern="1200">
                <a:solidFill>
                  <a:schemeClr val="tx1"/>
                </a:solidFill>
                <a:latin typeface="+mn-lt"/>
                <a:ea typeface="+mn-ea"/>
                <a:cs typeface="+mn-cs"/>
              </a:defRPr>
            </a:lvl7pPr>
            <a:lvl8pPr marL="1157259" indent="-128585" algn="l" rtl="0" eaLnBrk="1" latinLnBrk="0" hangingPunct="1">
              <a:spcBef>
                <a:spcPts val="197"/>
              </a:spcBef>
              <a:buClr>
                <a:schemeClr val="accent3"/>
              </a:buClr>
              <a:buFont typeface="Wingdings 2"/>
              <a:buChar char=""/>
              <a:defRPr kumimoji="0" sz="900" kern="1200">
                <a:solidFill>
                  <a:schemeClr val="tx1"/>
                </a:solidFill>
                <a:latin typeface="+mn-lt"/>
                <a:ea typeface="+mn-ea"/>
                <a:cs typeface="+mn-cs"/>
              </a:defRPr>
            </a:lvl8pPr>
            <a:lvl9pPr marL="1285843" indent="-128585" algn="l" rtl="0" eaLnBrk="1" latinLnBrk="0" hangingPunct="1">
              <a:spcBef>
                <a:spcPts val="197"/>
              </a:spcBef>
              <a:buClr>
                <a:schemeClr val="accent3"/>
              </a:buClr>
              <a:buFont typeface="Wingdings 2"/>
              <a:buChar char=""/>
              <a:defRPr kumimoji="0" sz="900" kern="1200" baseline="0">
                <a:solidFill>
                  <a:schemeClr val="tx1"/>
                </a:solidFill>
                <a:latin typeface="+mn-lt"/>
                <a:ea typeface="+mn-ea"/>
                <a:cs typeface="+mn-cs"/>
              </a:defRPr>
            </a:lvl9pPr>
            <a:extLst/>
          </a:lstStyle>
          <a:p>
            <a:pPr marL="631825" marR="0" lvl="2" indent="-349250" algn="l" defTabSz="914400" rtl="0" eaLnBrk="1" fontAlgn="auto" latinLnBrk="0" hangingPunct="1">
              <a:lnSpc>
                <a:spcPct val="100000"/>
              </a:lnSpc>
              <a:spcBef>
                <a:spcPts val="0"/>
              </a:spcBef>
              <a:spcAft>
                <a:spcPts val="600"/>
              </a:spcAft>
              <a:buClrTx/>
              <a:buSzPct val="100000"/>
              <a:buFont typeface="+mj-lt"/>
              <a:buAutoNum type="arabicPeriod"/>
              <a:tabLst/>
              <a:defRPr/>
            </a:pPr>
            <a:r>
              <a:rPr kumimoji="0" lang="en-US" sz="1400" b="1" i="0" u="sng" strike="noStrike" kern="1200" cap="none" spc="0" normalizeH="0" baseline="0" noProof="0" dirty="0">
                <a:ln>
                  <a:noFill/>
                </a:ln>
                <a:solidFill>
                  <a:prstClr val="black"/>
                </a:solidFill>
                <a:effectLst/>
                <a:uLnTx/>
                <a:uFillTx/>
                <a:latin typeface="Times New Roman"/>
                <a:ea typeface="+mn-ea"/>
                <a:cs typeface="+mn-cs"/>
              </a:rPr>
              <a:t>C</a:t>
            </a:r>
            <a:r>
              <a:rPr kumimoji="0" lang="en-US" sz="1400" b="1" i="0" u="none" strike="noStrike" kern="1200" cap="none" spc="0" normalizeH="0" baseline="0" noProof="0" dirty="0">
                <a:ln>
                  <a:noFill/>
                </a:ln>
                <a:solidFill>
                  <a:prstClr val="black"/>
                </a:solidFill>
                <a:effectLst/>
                <a:uLnTx/>
                <a:uFillTx/>
                <a:latin typeface="Times New Roman"/>
                <a:ea typeface="+mn-ea"/>
                <a:cs typeface="+mn-cs"/>
              </a:rPr>
              <a:t>ongenital Brain Damage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(CBD): genetic (pre-birth) or birth trauma</a:t>
            </a:r>
          </a:p>
          <a:p>
            <a:pPr marL="631825" marR="0" lvl="2" indent="-349250" algn="l" defTabSz="914400" rtl="0" eaLnBrk="1" fontAlgn="auto" latinLnBrk="0" hangingPunct="1">
              <a:lnSpc>
                <a:spcPct val="100000"/>
              </a:lnSpc>
              <a:spcBef>
                <a:spcPts val="0"/>
              </a:spcBef>
              <a:spcAft>
                <a:spcPts val="400"/>
              </a:spcAft>
              <a:buClrTx/>
              <a:buSzPct val="100000"/>
              <a:buFont typeface="+mj-lt"/>
              <a:buAutoNum type="arabicPeriod"/>
              <a:tabLst/>
              <a:defRPr/>
            </a:pPr>
            <a:r>
              <a:rPr kumimoji="0" lang="en-US" sz="1400" b="1" i="0" u="sng" strike="noStrike" kern="1200" cap="none" spc="0" normalizeH="0" baseline="0" noProof="0" dirty="0">
                <a:ln>
                  <a:noFill/>
                </a:ln>
                <a:solidFill>
                  <a:prstClr val="black"/>
                </a:solidFill>
                <a:effectLst/>
                <a:uLnTx/>
                <a:uFillTx/>
                <a:latin typeface="Times New Roman"/>
                <a:ea typeface="+mn-ea"/>
                <a:cs typeface="+mn-cs"/>
              </a:rPr>
              <a:t>A</a:t>
            </a:r>
            <a:r>
              <a:rPr kumimoji="0" lang="en-US" sz="1400" b="1" i="0" u="none" strike="noStrike" kern="1200" cap="none" spc="0" normalizeH="0" baseline="0" noProof="0" dirty="0">
                <a:ln>
                  <a:noFill/>
                </a:ln>
                <a:solidFill>
                  <a:prstClr val="black"/>
                </a:solidFill>
                <a:effectLst/>
                <a:uLnTx/>
                <a:uFillTx/>
                <a:latin typeface="Times New Roman"/>
                <a:ea typeface="+mn-ea"/>
                <a:cs typeface="+mn-cs"/>
              </a:rPr>
              <a:t>cquired Brain Injury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(ABI)/Neurological and Medical Illnesses: i.e.. stroke, tumors, aneurysms, thyroid disease, cancer, vitamin D deficiency, poisoning, exposure to toxic substances, infection, choking, complications due to alcoholism, substance misuse or medications.</a:t>
            </a:r>
          </a:p>
          <a:p>
            <a:pPr marL="631825" marR="0" lvl="2" indent="-349250" algn="l" defTabSz="914400" rtl="0" eaLnBrk="1" fontAlgn="auto" latinLnBrk="0" hangingPunct="1">
              <a:lnSpc>
                <a:spcPct val="100000"/>
              </a:lnSpc>
              <a:spcBef>
                <a:spcPts val="0"/>
              </a:spcBef>
              <a:spcAft>
                <a:spcPts val="1200"/>
              </a:spcAft>
              <a:buClrTx/>
              <a:buSzPct val="100000"/>
              <a:buFont typeface="+mj-lt"/>
              <a:buAutoNum type="arabicPeriod"/>
              <a:tabLst/>
              <a:defRPr/>
            </a:pPr>
            <a:r>
              <a:rPr kumimoji="0" lang="en-US" sz="1400" b="1" i="0" u="sng" strike="noStrike" kern="1200" cap="none" spc="0" normalizeH="0" baseline="0" noProof="0" dirty="0">
                <a:ln>
                  <a:noFill/>
                </a:ln>
                <a:solidFill>
                  <a:prstClr val="black"/>
                </a:solidFill>
                <a:effectLst/>
                <a:uLnTx/>
                <a:uFillTx/>
                <a:latin typeface="Times New Roman"/>
                <a:ea typeface="+mn-ea"/>
                <a:cs typeface="+mn-cs"/>
              </a:rPr>
              <a:t>T</a:t>
            </a:r>
            <a:r>
              <a:rPr kumimoji="0" lang="en-US" sz="1400" b="1" i="0" u="none" strike="noStrike" kern="1200" cap="none" spc="0" normalizeH="0" baseline="0" noProof="0" dirty="0">
                <a:ln>
                  <a:noFill/>
                </a:ln>
                <a:solidFill>
                  <a:prstClr val="black"/>
                </a:solidFill>
                <a:effectLst/>
                <a:uLnTx/>
                <a:uFillTx/>
                <a:latin typeface="Times New Roman"/>
                <a:ea typeface="+mn-ea"/>
                <a:cs typeface="+mn-cs"/>
              </a:rPr>
              <a:t>raumatic Brain Injury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(TBI): head/skull injury to brain (accidents, sports injuries, falls, violence) </a:t>
            </a:r>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a:p>
            <a:pPr marL="800100" marR="0" lvl="1" indent="-169863" algn="l" defTabSz="457200"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What to look for:</a:t>
            </a:r>
          </a:p>
          <a:p>
            <a:pPr marL="800100" marR="0" lvl="1" indent="-169863" algn="l" defTabSz="457200" rtl="0" eaLnBrk="1" fontAlgn="auto" latinLnBrk="0" hangingPunct="1">
              <a:lnSpc>
                <a:spcPct val="100000"/>
              </a:lnSpc>
              <a:spcBef>
                <a:spcPts val="0"/>
              </a:spcBef>
              <a:spcAft>
                <a:spcPts val="400"/>
              </a:spcAft>
              <a:buClrTx/>
              <a:buSzPct val="90000"/>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Evidence of </a:t>
            </a:r>
            <a:r>
              <a:rPr kumimoji="0" lang="en-US" sz="1400" b="0" i="1" u="none" strike="noStrike" kern="1200" cap="none" spc="0" normalizeH="0" baseline="0" noProof="0" dirty="0">
                <a:ln>
                  <a:noFill/>
                </a:ln>
                <a:solidFill>
                  <a:prstClr val="black"/>
                </a:solidFill>
                <a:effectLst/>
                <a:uLnTx/>
                <a:uFillTx/>
                <a:latin typeface="Times New Roman"/>
                <a:ea typeface="+mn-ea"/>
                <a:cs typeface="+mn-cs"/>
              </a:rPr>
              <a:t>Progressive</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Decline in Cognitive Performance </a:t>
            </a:r>
          </a:p>
          <a:p>
            <a:pPr marL="800100" marR="0" lvl="1" indent="-169863" algn="l" defTabSz="457200" rtl="0" eaLnBrk="1" fontAlgn="auto" latinLnBrk="0" hangingPunct="1">
              <a:lnSpc>
                <a:spcPct val="100000"/>
              </a:lnSpc>
              <a:spcBef>
                <a:spcPts val="0"/>
              </a:spcBef>
              <a:spcAft>
                <a:spcPts val="400"/>
              </a:spcAft>
              <a:buClrTx/>
              <a:buSzPct val="90000"/>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Times New Roman" panose="02020603050405020304" pitchFamily="18" charset="0"/>
              </a:rPr>
              <a:t>Selectivity of the Impairment</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800100" marR="0" lvl="1" indent="-169863" algn="l" defTabSz="457200" rtl="0" eaLnBrk="1" fontAlgn="auto" latinLnBrk="0" hangingPunct="1">
              <a:lnSpc>
                <a:spcPct val="100000"/>
              </a:lnSpc>
              <a:spcBef>
                <a:spcPts val="0"/>
              </a:spcBef>
              <a:spcAft>
                <a:spcPts val="400"/>
              </a:spcAft>
              <a:buClrTx/>
              <a:buSzPct val="90000"/>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Attitude toward Impairment by Caregivers</a:t>
            </a:r>
          </a:p>
          <a:p>
            <a:pPr marL="800100" marR="0" lvl="1" indent="-169863" algn="l" defTabSz="457200" rtl="0" eaLnBrk="1" fontAlgn="auto" latinLnBrk="0" hangingPunct="1">
              <a:lnSpc>
                <a:spcPct val="100000"/>
              </a:lnSpc>
              <a:spcBef>
                <a:spcPts val="0"/>
              </a:spcBef>
              <a:spcAft>
                <a:spcPts val="400"/>
              </a:spcAft>
              <a:buClrTx/>
              <a:buSzPct val="90000"/>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Times New Roman" pitchFamily="18" charset="0"/>
              </a:rPr>
              <a:t>“The Miracle Question”</a:t>
            </a:r>
          </a:p>
          <a:p>
            <a:pPr marL="800100" marR="0" lvl="1" indent="-169863" algn="l" defTabSz="457200" rtl="0" eaLnBrk="1" fontAlgn="auto" latinLnBrk="0" hangingPunct="1">
              <a:lnSpc>
                <a:spcPct val="120000"/>
              </a:lnSpc>
              <a:spcBef>
                <a:spcPts val="0"/>
              </a:spcBef>
              <a:spcAft>
                <a:spcPts val="0"/>
              </a:spcAft>
              <a:buClrTx/>
              <a:buSzPct val="90000"/>
              <a:buFont typeface="Wingdings" panose="05000000000000000000" pitchFamily="2" charset="2"/>
              <a:buNone/>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Times New Roman" pitchFamily="18" charset="0"/>
              </a:rPr>
              <a:t>Things to Consider</a:t>
            </a:r>
          </a:p>
          <a:p>
            <a:pPr marL="800100" marR="0" lvl="0" indent="-169863" algn="l" defTabSz="839788" rtl="0" eaLnBrk="1" fontAlgn="auto" latinLnBrk="0" hangingPunct="1">
              <a:lnSpc>
                <a:spcPct val="120000"/>
              </a:lnSpc>
              <a:spcBef>
                <a:spcPts val="0"/>
              </a:spcBef>
              <a:spcAft>
                <a:spcPts val="0"/>
              </a:spcAft>
              <a:buClrTx/>
              <a:buSzPct val="100000"/>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Formal Testing; Coordination with PCP or other primary healthcare providers</a:t>
            </a:r>
          </a:p>
          <a:p>
            <a:pPr marL="800100" marR="0" lvl="0" indent="-169863" algn="l" defTabSz="839788" rtl="0" eaLnBrk="1" fontAlgn="auto" latinLnBrk="0" hangingPunct="1">
              <a:lnSpc>
                <a:spcPct val="120000"/>
              </a:lnSpc>
              <a:spcBef>
                <a:spcPts val="0"/>
              </a:spcBef>
              <a:spcAft>
                <a:spcPts val="0"/>
              </a:spcAft>
              <a:buClrTx/>
              <a:buSzPct val="100000"/>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“Can Do” vs “Can’t Do” ; “Can’t Do” vs “Wont Do”	</a:t>
            </a:r>
          </a:p>
          <a:p>
            <a:pPr marL="800100" marR="0" lvl="0" indent="-169863" algn="l" defTabSz="230188" rtl="0" eaLnBrk="1" fontAlgn="auto" latinLnBrk="0" hangingPunct="1">
              <a:lnSpc>
                <a:spcPct val="120000"/>
              </a:lnSpc>
              <a:spcBef>
                <a:spcPts val="0"/>
              </a:spcBef>
              <a:spcAft>
                <a:spcPts val="0"/>
              </a:spcAft>
              <a:buClrTx/>
              <a:buSzPct val="100000"/>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Institutional Behavior  	</a:t>
            </a:r>
          </a:p>
          <a:p>
            <a:pPr marL="800100" marR="0" lvl="0" indent="-169863" algn="l" defTabSz="230188" rtl="0" eaLnBrk="1" fontAlgn="auto" latinLnBrk="0" hangingPunct="1">
              <a:lnSpc>
                <a:spcPct val="120000"/>
              </a:lnSpc>
              <a:spcBef>
                <a:spcPts val="0"/>
              </a:spcBef>
              <a:spcAft>
                <a:spcPts val="0"/>
              </a:spcAft>
              <a:buClrTx/>
              <a:buSzPct val="100000"/>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Chronic Duress/Severe Emotional Distress</a:t>
            </a:r>
          </a:p>
          <a:p>
            <a:pPr marL="800100" marR="0" lvl="0" indent="-169863" algn="l" defTabSz="230188" rtl="0" eaLnBrk="1" fontAlgn="auto" latinLnBrk="0" hangingPunct="1">
              <a:lnSpc>
                <a:spcPct val="120000"/>
              </a:lnSpc>
              <a:spcBef>
                <a:spcPts val="0"/>
              </a:spcBef>
              <a:spcAft>
                <a:spcPts val="0"/>
              </a:spcAft>
              <a:buClrTx/>
              <a:buSzPct val="100000"/>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Symptom Purpose and Intent*</a:t>
            </a:r>
          </a:p>
          <a:p>
            <a:pPr marL="858838" marR="0" lvl="0" indent="-285750" algn="l" defTabSz="230188" rtl="0" eaLnBrk="1" fontAlgn="auto" latinLnBrk="0" hangingPunct="1">
              <a:lnSpc>
                <a:spcPct val="120000"/>
              </a:lnSpc>
              <a:spcBef>
                <a:spcPts val="0"/>
              </a:spcBef>
              <a:spcAft>
                <a:spcPts val="0"/>
              </a:spcAft>
              <a:buClrTx/>
              <a:buSzPct val="100000"/>
              <a:buFont typeface="Wingdings" panose="05000000000000000000" pitchFamily="2" charset="2"/>
              <a:buChar char="ü"/>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129478" marR="0" lvl="0" indent="-129478" algn="just" defTabSz="230188" rtl="0" eaLnBrk="1" fontAlgn="auto" latinLnBrk="0" hangingPunct="1">
              <a:lnSpc>
                <a:spcPct val="120000"/>
              </a:lnSpc>
              <a:spcBef>
                <a:spcPts val="0"/>
              </a:spcBef>
              <a:spcAft>
                <a:spcPts val="0"/>
              </a:spcAft>
              <a:buClrTx/>
              <a:buSzPct val="100000"/>
              <a:buFont typeface="+mj-lt"/>
              <a:buAutoNum type="arabicPeriod" startAt="2"/>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24807331"/>
      </p:ext>
    </p:extLst>
  </p:cSld>
  <p:clrMapOvr>
    <a:masterClrMapping/>
  </p:clrMapOvr>
  <mc:AlternateContent xmlns:mc="http://schemas.openxmlformats.org/markup-compatibility/2006" xmlns:p15="http://schemas.microsoft.com/office/powerpoint/2012/main">
    <mc:Choice Requires="p15">
      <p:transition spd="slow" advClick="0" advTm="80000">
        <p15:prstTrans prst="pageCurlDouble"/>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44B35-1C9D-47AC-9EBE-81BF22025246}"/>
              </a:ext>
            </a:extLst>
          </p:cNvPr>
          <p:cNvPicPr>
            <a:picLocks noChangeAspect="1"/>
          </p:cNvPicPr>
          <p:nvPr/>
        </p:nvPicPr>
        <p:blipFill>
          <a:blip r:embed="rId2"/>
          <a:stretch>
            <a:fillRect/>
          </a:stretch>
        </p:blipFill>
        <p:spPr>
          <a:xfrm>
            <a:off x="0" y="0"/>
            <a:ext cx="9144000" cy="5261429"/>
          </a:xfrm>
          <a:prstGeom prst="rect">
            <a:avLst/>
          </a:prstGeom>
        </p:spPr>
      </p:pic>
      <p:sp>
        <p:nvSpPr>
          <p:cNvPr id="6" name="Rectangle 5">
            <a:extLst>
              <a:ext uri="{FF2B5EF4-FFF2-40B4-BE49-F238E27FC236}">
                <a16:creationId xmlns:a16="http://schemas.microsoft.com/office/drawing/2014/main" id="{E41F0118-4423-42DC-AEEB-3470F58B11E8}"/>
              </a:ext>
            </a:extLst>
          </p:cNvPr>
          <p:cNvSpPr/>
          <p:nvPr/>
        </p:nvSpPr>
        <p:spPr>
          <a:xfrm>
            <a:off x="2563223" y="4519236"/>
            <a:ext cx="519379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What Life Should Mean to You</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(1937), p. 14</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5208686C-E115-4E4D-9C93-161571F4FCBC}"/>
              </a:ext>
            </a:extLst>
          </p:cNvPr>
          <p:cNvSpPr/>
          <p:nvPr/>
        </p:nvSpPr>
        <p:spPr>
          <a:xfrm>
            <a:off x="792502" y="5771178"/>
            <a:ext cx="7922525" cy="594778"/>
          </a:xfrm>
          <a:prstGeom prst="rect">
            <a:avLst/>
          </a:prstGeom>
        </p:spPr>
        <p:txBody>
          <a:bodyPr wrap="square">
            <a:spAutoFit/>
          </a:bodyPr>
          <a:lstStyle/>
          <a:p>
            <a:pPr marL="0" marR="0" lvl="0" indent="0" algn="ctr" defTabSz="285750" rtl="0" eaLnBrk="1" fontAlgn="auto" latinLnBrk="0" hangingPunct="1">
              <a:lnSpc>
                <a:spcPct val="11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464646"/>
                </a:solidFill>
                <a:effectLst/>
                <a:uLnTx/>
                <a:uFillTx/>
                <a:latin typeface="Times New Roman"/>
                <a:ea typeface="+mn-ea"/>
                <a:cs typeface="+mn-cs"/>
              </a:rPr>
              <a:t>Meaning Drives Interpretation</a:t>
            </a:r>
            <a:endParaRPr kumimoji="0" lang="en-US" sz="2000" b="0" i="0" u="none" strike="noStrike" kern="1200" cap="none" spc="0" normalizeH="0" baseline="0" noProof="0" dirty="0">
              <a:ln>
                <a:noFill/>
              </a:ln>
              <a:solidFill>
                <a:srgbClr val="464646"/>
              </a:solidFill>
              <a:effectLst/>
              <a:uLnTx/>
              <a:uFillTx/>
              <a:latin typeface="Times New Roman"/>
              <a:ea typeface="+mn-ea"/>
              <a:cs typeface="+mn-cs"/>
            </a:endParaRPr>
          </a:p>
        </p:txBody>
      </p:sp>
    </p:spTree>
    <p:extLst>
      <p:ext uri="{BB962C8B-B14F-4D97-AF65-F5344CB8AC3E}">
        <p14:creationId xmlns:p14="http://schemas.microsoft.com/office/powerpoint/2010/main" val="534153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80000">
        <p15:prstTrans prst="crush"/>
      </p:transition>
    </mc:Choice>
    <mc:Fallback xmlns="">
      <p:transition spd="slow" advClick="0" advTm="8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717562-E924-478B-9165-957F83B8F7E1}"/>
              </a:ext>
            </a:extLst>
          </p:cNvPr>
          <p:cNvSpPr>
            <a:spLocks noGrp="1"/>
          </p:cNvSpPr>
          <p:nvPr>
            <p:ph type="sldNum" sz="quarter" idx="12"/>
          </p:nvPr>
        </p:nvSpPr>
        <p:spPr/>
        <p:txBody>
          <a:bodyPr/>
          <a:lstStyle/>
          <a:p>
            <a:fld id="{9B43A371-2875-41C8-9A68-B89FC3460C79}" type="slidenum">
              <a:rPr lang="en-US" smtClean="0"/>
              <a:t>52</a:t>
            </a:fld>
            <a:endParaRPr lang="en-US"/>
          </a:p>
        </p:txBody>
      </p:sp>
      <p:graphicFrame>
        <p:nvGraphicFramePr>
          <p:cNvPr id="3" name="Diagram 2">
            <a:extLst>
              <a:ext uri="{FF2B5EF4-FFF2-40B4-BE49-F238E27FC236}">
                <a16:creationId xmlns:a16="http://schemas.microsoft.com/office/drawing/2014/main" id="{00F06C22-F511-4A63-B3C5-9243DDEED8E3}"/>
              </a:ext>
            </a:extLst>
          </p:cNvPr>
          <p:cNvGraphicFramePr/>
          <p:nvPr>
            <p:extLst>
              <p:ext uri="{D42A27DB-BD31-4B8C-83A1-F6EECF244321}">
                <p14:modId xmlns:p14="http://schemas.microsoft.com/office/powerpoint/2010/main" val="1730980189"/>
              </p:ext>
            </p:extLst>
          </p:nvPr>
        </p:nvGraphicFramePr>
        <p:xfrm>
          <a:off x="1524000" y="1600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3">
            <a:extLst>
              <a:ext uri="{FF2B5EF4-FFF2-40B4-BE49-F238E27FC236}">
                <a16:creationId xmlns:a16="http://schemas.microsoft.com/office/drawing/2014/main" id="{26B85D18-4E76-434D-BAB7-8F2E60590693}"/>
              </a:ext>
            </a:extLst>
          </p:cNvPr>
          <p:cNvSpPr txBox="1">
            <a:spLocks/>
          </p:cNvSpPr>
          <p:nvPr/>
        </p:nvSpPr>
        <p:spPr>
          <a:xfrm>
            <a:off x="457200" y="405023"/>
            <a:ext cx="8229600" cy="1143000"/>
          </a:xfrm>
          <a:prstGeom prst="rect">
            <a:avLst/>
          </a:prstGeom>
        </p:spPr>
        <p:txBody>
          <a:bodyPr>
            <a:normAutofit fontScale="97500" lnSpcReduction="10000"/>
          </a:bodyPr>
          <a:lstStyle>
            <a:lvl1pPr algn="ctr" rtl="0" eaLnBrk="1" latinLnBrk="0" hangingPunct="1">
              <a:spcBef>
                <a:spcPct val="0"/>
              </a:spcBef>
              <a:buNone/>
              <a:defRPr kumimoji="0" sz="1800" b="1" kern="1200">
                <a:solidFill>
                  <a:schemeClr val="tx2"/>
                </a:solidFill>
                <a:effectLst/>
                <a:latin typeface="+mj-lt"/>
                <a:ea typeface="+mj-ea"/>
                <a:cs typeface="+mj-cs"/>
              </a:defRPr>
            </a:lvl1pPr>
            <a:extLst/>
          </a:lstStyle>
          <a:p>
            <a:pPr defTabSz="914400"/>
            <a:br>
              <a:rPr lang="en-US" sz="2800" dirty="0"/>
            </a:br>
            <a:r>
              <a:rPr lang="en-US" sz="3100" dirty="0"/>
              <a:t>Changing the Narrative</a:t>
            </a:r>
            <a:br>
              <a:rPr lang="en-US" sz="2800" dirty="0"/>
            </a:br>
            <a:endParaRPr lang="en-US" dirty="0"/>
          </a:p>
        </p:txBody>
      </p:sp>
      <p:sp>
        <p:nvSpPr>
          <p:cNvPr id="7" name="Rectangle 6">
            <a:extLst>
              <a:ext uri="{FF2B5EF4-FFF2-40B4-BE49-F238E27FC236}">
                <a16:creationId xmlns:a16="http://schemas.microsoft.com/office/drawing/2014/main" id="{5171D50B-825D-4C04-8426-0B93D248F67A}"/>
              </a:ext>
            </a:extLst>
          </p:cNvPr>
          <p:cNvSpPr/>
          <p:nvPr/>
        </p:nvSpPr>
        <p:spPr>
          <a:xfrm>
            <a:off x="5333507" y="1687286"/>
            <a:ext cx="3212165" cy="523220"/>
          </a:xfrm>
          <a:prstGeom prst="rect">
            <a:avLst/>
          </a:prstGeom>
        </p:spPr>
        <p:txBody>
          <a:bodyPr wrap="square">
            <a:spAutoFit/>
          </a:bodyPr>
          <a:lstStyle/>
          <a:p>
            <a:pPr marL="287338" lvl="1" indent="-287338" defTabSz="914400">
              <a:spcBef>
                <a:spcPts val="0"/>
              </a:spcBef>
              <a:spcAft>
                <a:spcPts val="600"/>
              </a:spcAft>
              <a:buFont typeface="+mj-lt"/>
              <a:buAutoNum type="arabicPeriod"/>
            </a:pPr>
            <a:r>
              <a:rPr lang="en-US" sz="1400" b="1" dirty="0">
                <a:solidFill>
                  <a:prstClr val="black"/>
                </a:solidFill>
              </a:rPr>
              <a:t>Personification</a:t>
            </a:r>
            <a:r>
              <a:rPr lang="en-US" sz="1400" dirty="0">
                <a:solidFill>
                  <a:prstClr val="black"/>
                </a:solidFill>
              </a:rPr>
              <a:t> Modify the Messengers or Voices</a:t>
            </a:r>
          </a:p>
        </p:txBody>
      </p:sp>
      <p:sp>
        <p:nvSpPr>
          <p:cNvPr id="8" name="Rectangle 7">
            <a:extLst>
              <a:ext uri="{FF2B5EF4-FFF2-40B4-BE49-F238E27FC236}">
                <a16:creationId xmlns:a16="http://schemas.microsoft.com/office/drawing/2014/main" id="{E2DB6171-7F7F-45EB-8FAE-FA5DE7E8DC62}"/>
              </a:ext>
            </a:extLst>
          </p:cNvPr>
          <p:cNvSpPr/>
          <p:nvPr/>
        </p:nvSpPr>
        <p:spPr>
          <a:xfrm>
            <a:off x="269400" y="3632200"/>
            <a:ext cx="3004457" cy="523220"/>
          </a:xfrm>
          <a:prstGeom prst="rect">
            <a:avLst/>
          </a:prstGeom>
        </p:spPr>
        <p:txBody>
          <a:bodyPr wrap="square">
            <a:spAutoFit/>
          </a:bodyPr>
          <a:lstStyle/>
          <a:p>
            <a:pPr marL="287338" indent="-287338" algn="just" defTabSz="914400">
              <a:spcBef>
                <a:spcPts val="0"/>
              </a:spcBef>
              <a:buFont typeface="+mj-lt"/>
              <a:buAutoNum type="arabicPeriod" startAt="2"/>
            </a:pPr>
            <a:r>
              <a:rPr lang="en-US" sz="1400" b="1" dirty="0">
                <a:solidFill>
                  <a:prstClr val="black"/>
                </a:solidFill>
              </a:rPr>
              <a:t>Message</a:t>
            </a:r>
          </a:p>
          <a:p>
            <a:pPr marL="287338" indent="0" defTabSz="914400">
              <a:spcBef>
                <a:spcPts val="0"/>
              </a:spcBef>
              <a:spcAft>
                <a:spcPts val="600"/>
              </a:spcAft>
              <a:buFont typeface="+mj-lt"/>
              <a:buNone/>
            </a:pPr>
            <a:r>
              <a:rPr lang="en-US" sz="1400" dirty="0">
                <a:solidFill>
                  <a:prstClr val="black"/>
                </a:solidFill>
              </a:rPr>
              <a:t>Massaging the Message(s)</a:t>
            </a:r>
          </a:p>
        </p:txBody>
      </p:sp>
      <p:sp>
        <p:nvSpPr>
          <p:cNvPr id="9" name="Rectangle 8">
            <a:extLst>
              <a:ext uri="{FF2B5EF4-FFF2-40B4-BE49-F238E27FC236}">
                <a16:creationId xmlns:a16="http://schemas.microsoft.com/office/drawing/2014/main" id="{65FABB9B-4931-4338-A72D-4DFB231E667F}"/>
              </a:ext>
            </a:extLst>
          </p:cNvPr>
          <p:cNvSpPr/>
          <p:nvPr/>
        </p:nvSpPr>
        <p:spPr>
          <a:xfrm>
            <a:off x="6139543" y="5222936"/>
            <a:ext cx="3004457" cy="1056700"/>
          </a:xfrm>
          <a:prstGeom prst="rect">
            <a:avLst/>
          </a:prstGeom>
        </p:spPr>
        <p:txBody>
          <a:bodyPr wrap="square">
            <a:spAutoFit/>
          </a:bodyPr>
          <a:lstStyle/>
          <a:p>
            <a:pPr marL="287338" lvl="1" indent="-287338" algn="just" defTabSz="914400">
              <a:spcBef>
                <a:spcPts val="0"/>
              </a:spcBef>
              <a:spcAft>
                <a:spcPts val="600"/>
              </a:spcAft>
              <a:buFont typeface="Wingdings" panose="05000000000000000000" pitchFamily="2" charset="2"/>
              <a:buAutoNum type="arabicPeriod" startAt="3"/>
            </a:pPr>
            <a:r>
              <a:rPr lang="en-US" sz="1400" b="1" dirty="0"/>
              <a:t>Triggers</a:t>
            </a:r>
            <a:r>
              <a:rPr lang="en-US" sz="1400" dirty="0"/>
              <a:t>: Modify Experience</a:t>
            </a:r>
          </a:p>
          <a:p>
            <a:pPr marL="398463" lvl="1" indent="-228600" defTabSz="914400">
              <a:spcBef>
                <a:spcPts val="0"/>
              </a:spcBef>
              <a:spcAft>
                <a:spcPts val="200"/>
              </a:spcAft>
              <a:buFont typeface="Wingdings" panose="05000000000000000000" pitchFamily="2" charset="2"/>
              <a:buAutoNum type="alphaLcParenR"/>
            </a:pPr>
            <a:r>
              <a:rPr lang="en-US" sz="1400" dirty="0"/>
              <a:t>Modify the Activating Events (people, places, or things) or </a:t>
            </a:r>
          </a:p>
          <a:p>
            <a:pPr marL="398463" lvl="1" indent="-228600" defTabSz="914400">
              <a:spcBef>
                <a:spcPts val="0"/>
              </a:spcBef>
              <a:spcAft>
                <a:spcPts val="200"/>
              </a:spcAft>
              <a:buFont typeface="Wingdings" panose="05000000000000000000" pitchFamily="2" charset="2"/>
              <a:buAutoNum type="alphaLcParenR"/>
            </a:pPr>
            <a:r>
              <a:rPr lang="en-US" sz="1400" dirty="0"/>
              <a:t>their Sequence</a:t>
            </a:r>
          </a:p>
        </p:txBody>
      </p:sp>
    </p:spTree>
    <p:extLst>
      <p:ext uri="{BB962C8B-B14F-4D97-AF65-F5344CB8AC3E}">
        <p14:creationId xmlns:p14="http://schemas.microsoft.com/office/powerpoint/2010/main" val="3627634904"/>
      </p:ext>
    </p:extLst>
  </p:cSld>
  <p:clrMapOvr>
    <a:masterClrMapping/>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52E975-7089-488C-9C4D-45B0D20EC8D8}"/>
              </a:ext>
            </a:extLst>
          </p:cNvPr>
          <p:cNvPicPr>
            <a:picLocks noChangeAspect="1"/>
          </p:cNvPicPr>
          <p:nvPr/>
        </p:nvPicPr>
        <p:blipFill>
          <a:blip r:embed="rId2"/>
          <a:stretch>
            <a:fillRect/>
          </a:stretch>
        </p:blipFill>
        <p:spPr>
          <a:xfrm>
            <a:off x="2869105" y="1880117"/>
            <a:ext cx="3405789" cy="3972652"/>
          </a:xfrm>
          <a:prstGeom prst="rect">
            <a:avLst/>
          </a:prstGeom>
        </p:spPr>
      </p:pic>
      <p:sp>
        <p:nvSpPr>
          <p:cNvPr id="2" name="Content Placeholder 1">
            <a:extLst>
              <a:ext uri="{FF2B5EF4-FFF2-40B4-BE49-F238E27FC236}">
                <a16:creationId xmlns:a16="http://schemas.microsoft.com/office/drawing/2014/main" id="{0285D3A5-4DA8-4C26-86B7-EA1F91871B8A}"/>
              </a:ext>
            </a:extLst>
          </p:cNvPr>
          <p:cNvSpPr>
            <a:spLocks noGrp="1"/>
          </p:cNvSpPr>
          <p:nvPr>
            <p:ph idx="1"/>
          </p:nvPr>
        </p:nvSpPr>
        <p:spPr>
          <a:xfrm>
            <a:off x="297543" y="2270982"/>
            <a:ext cx="2423885" cy="3060291"/>
          </a:xfrm>
        </p:spPr>
        <p:txBody>
          <a:bodyPr>
            <a:noAutofit/>
          </a:bodyPr>
          <a:lstStyle/>
          <a:p>
            <a:pPr marL="0" lvl="1" indent="0" algn="ctr">
              <a:spcBef>
                <a:spcPts val="0"/>
              </a:spcBef>
              <a:spcAft>
                <a:spcPts val="600"/>
              </a:spcAft>
              <a:buNone/>
            </a:pPr>
            <a:r>
              <a:rPr lang="en-US" sz="1400" b="1" dirty="0"/>
              <a:t>Personification</a:t>
            </a:r>
          </a:p>
          <a:p>
            <a:pPr marL="0" lvl="1" indent="0" algn="ctr">
              <a:spcBef>
                <a:spcPts val="0"/>
              </a:spcBef>
              <a:spcAft>
                <a:spcPts val="600"/>
              </a:spcAft>
              <a:buNone/>
            </a:pPr>
            <a:r>
              <a:rPr lang="en-US" sz="1400" dirty="0"/>
              <a:t>Use of Externalization and Projective Technique as well as Expressive Arts to concretize the messenger(s) and then change its features </a:t>
            </a:r>
          </a:p>
          <a:p>
            <a:pPr marL="0" lvl="1" indent="0" algn="ctr">
              <a:spcBef>
                <a:spcPts val="0"/>
              </a:spcBef>
              <a:spcAft>
                <a:spcPts val="600"/>
              </a:spcAft>
              <a:buNone/>
            </a:pPr>
            <a:endParaRPr lang="en-US" sz="1400" dirty="0"/>
          </a:p>
          <a:p>
            <a:pPr marL="0" lvl="1" indent="0" algn="ctr">
              <a:spcBef>
                <a:spcPts val="0"/>
              </a:spcBef>
              <a:spcAft>
                <a:spcPts val="600"/>
              </a:spcAft>
              <a:buNone/>
            </a:pPr>
            <a:r>
              <a:rPr lang="en-US" sz="1400" dirty="0"/>
              <a:t>(Empty Chair, Fantasy, Guided Imagery, My Life Story, My Position Map, Free Association, Psychodrama, Art, Dance, Sculpting, Music)</a:t>
            </a:r>
          </a:p>
        </p:txBody>
      </p:sp>
      <p:sp>
        <p:nvSpPr>
          <p:cNvPr id="3" name="Slide Number Placeholder 2">
            <a:extLst>
              <a:ext uri="{FF2B5EF4-FFF2-40B4-BE49-F238E27FC236}">
                <a16:creationId xmlns:a16="http://schemas.microsoft.com/office/drawing/2014/main" id="{3674B2A8-1FB2-4C6D-BBF0-0422280DFAA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Title 3">
            <a:extLst>
              <a:ext uri="{FF2B5EF4-FFF2-40B4-BE49-F238E27FC236}">
                <a16:creationId xmlns:a16="http://schemas.microsoft.com/office/drawing/2014/main" id="{20ADB5F1-F20F-415E-B3C0-53F23D6B91AA}"/>
              </a:ext>
            </a:extLst>
          </p:cNvPr>
          <p:cNvSpPr txBox="1">
            <a:spLocks/>
          </p:cNvSpPr>
          <p:nvPr/>
        </p:nvSpPr>
        <p:spPr>
          <a:xfrm>
            <a:off x="457200" y="473924"/>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ctr" rtl="0" eaLnBrk="1" latinLnBrk="0" hangingPunct="1">
              <a:spcBef>
                <a:spcPct val="0"/>
              </a:spcBef>
              <a:buNone/>
              <a:defRPr kumimoji="0" sz="1800" b="1" kern="1200">
                <a:solidFill>
                  <a:schemeClr val="tx2"/>
                </a:soli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64646"/>
                </a:solidFill>
                <a:effectLst/>
                <a:uLnTx/>
                <a:uFillTx/>
                <a:latin typeface="Times New Roman"/>
                <a:ea typeface="+mj-ea"/>
                <a:cs typeface="+mj-cs"/>
              </a:rPr>
              <a:t>1) Personifying the Messenger</a:t>
            </a:r>
          </a:p>
        </p:txBody>
      </p:sp>
      <p:sp>
        <p:nvSpPr>
          <p:cNvPr id="7" name="Rectangle 6">
            <a:extLst>
              <a:ext uri="{FF2B5EF4-FFF2-40B4-BE49-F238E27FC236}">
                <a16:creationId xmlns:a16="http://schemas.microsoft.com/office/drawing/2014/main" id="{B86EBF5D-4461-4D62-B1BF-5D3D1E936A72}"/>
              </a:ext>
            </a:extLst>
          </p:cNvPr>
          <p:cNvSpPr/>
          <p:nvPr/>
        </p:nvSpPr>
        <p:spPr>
          <a:xfrm>
            <a:off x="6011735" y="1674981"/>
            <a:ext cx="3001297" cy="4847481"/>
          </a:xfrm>
          <a:prstGeom prst="rect">
            <a:avLst/>
          </a:prstGeom>
        </p:spPr>
        <p:txBody>
          <a:bodyPr wrap="square">
            <a:spAutoFit/>
          </a:bodyPr>
          <a:lstStyle/>
          <a:p>
            <a:pPr marL="287338" lvl="1" algn="ctr" defTabSz="914400">
              <a:spcAft>
                <a:spcPts val="600"/>
              </a:spcAft>
            </a:pPr>
            <a:r>
              <a:rPr lang="en-US" sz="1400" b="1" dirty="0">
                <a:solidFill>
                  <a:prstClr val="black"/>
                </a:solidFill>
              </a:rPr>
              <a:t>Adding Flesh to the Bones</a:t>
            </a:r>
          </a:p>
          <a:p>
            <a:pPr marL="287338" lvl="1" algn="ctr" defTabSz="914400">
              <a:spcAft>
                <a:spcPts val="600"/>
              </a:spcAft>
            </a:pPr>
            <a:r>
              <a:rPr lang="en-US" sz="1200" i="1" dirty="0">
                <a:solidFill>
                  <a:prstClr val="black"/>
                </a:solidFill>
              </a:rPr>
              <a:t>Details make it Real!</a:t>
            </a:r>
          </a:p>
          <a:p>
            <a:pPr marL="458788" lvl="1" indent="-171450" algn="just" defTabSz="914400">
              <a:spcAft>
                <a:spcPts val="600"/>
              </a:spcAft>
              <a:buFont typeface="Wingdings" panose="05000000000000000000" pitchFamily="2" charset="2"/>
              <a:buChar char="§"/>
            </a:pPr>
            <a:r>
              <a:rPr lang="en-US" sz="1200" dirty="0">
                <a:solidFill>
                  <a:prstClr val="black"/>
                </a:solidFill>
              </a:rPr>
              <a:t>Is the voice happy, sad or scary?</a:t>
            </a:r>
          </a:p>
          <a:p>
            <a:pPr marL="458788" lvl="1" indent="-171450" defTabSz="914400">
              <a:spcAft>
                <a:spcPts val="600"/>
              </a:spcAft>
              <a:buFont typeface="Wingdings" panose="05000000000000000000" pitchFamily="2" charset="2"/>
              <a:buChar char="§"/>
            </a:pPr>
            <a:r>
              <a:rPr lang="en-US" sz="1200" dirty="0">
                <a:solidFill>
                  <a:prstClr val="black"/>
                </a:solidFill>
              </a:rPr>
              <a:t>Does it criticize, threaten, advise or comfort? What is it telling you?</a:t>
            </a:r>
          </a:p>
          <a:p>
            <a:pPr marL="458788" lvl="1" indent="-171450" defTabSz="914400">
              <a:spcAft>
                <a:spcPts val="600"/>
              </a:spcAft>
              <a:buFont typeface="Wingdings" panose="05000000000000000000" pitchFamily="2" charset="2"/>
              <a:buChar char="§"/>
            </a:pPr>
            <a:r>
              <a:rPr lang="en-US" sz="1200" dirty="0">
                <a:solidFill>
                  <a:prstClr val="black"/>
                </a:solidFill>
              </a:rPr>
              <a:t>Describe it? What is it’s tone, pitch, volume, texture; male/female, gay/ straight, single/married, dressed?</a:t>
            </a:r>
          </a:p>
          <a:p>
            <a:pPr marL="458788" lvl="1" indent="-171450" defTabSz="914400">
              <a:spcAft>
                <a:spcPts val="600"/>
              </a:spcAft>
              <a:buFont typeface="Wingdings" panose="05000000000000000000" pitchFamily="2" charset="2"/>
              <a:buChar char="§"/>
            </a:pPr>
            <a:r>
              <a:rPr lang="en-US" sz="1200" dirty="0">
                <a:solidFill>
                  <a:prstClr val="black"/>
                </a:solidFill>
              </a:rPr>
              <a:t>What famous person, good or evil, living or dead, does the “ghost” remind you of? </a:t>
            </a:r>
          </a:p>
          <a:p>
            <a:pPr marL="458788" lvl="1" indent="-171450" algn="just" defTabSz="914400">
              <a:spcAft>
                <a:spcPts val="600"/>
              </a:spcAft>
              <a:buFont typeface="Wingdings" panose="05000000000000000000" pitchFamily="2" charset="2"/>
              <a:buChar char="§"/>
            </a:pPr>
            <a:r>
              <a:rPr lang="en-US" sz="1200" dirty="0">
                <a:solidFill>
                  <a:prstClr val="black"/>
                </a:solidFill>
              </a:rPr>
              <a:t>Pretend you know them; who is it? </a:t>
            </a:r>
          </a:p>
          <a:p>
            <a:pPr marL="458788" lvl="1" indent="-171450" algn="just" defTabSz="914400">
              <a:spcAft>
                <a:spcPts val="600"/>
              </a:spcAft>
              <a:buFont typeface="Wingdings" panose="05000000000000000000" pitchFamily="2" charset="2"/>
              <a:buChar char="§"/>
            </a:pPr>
            <a:r>
              <a:rPr lang="en-US" sz="1200" dirty="0">
                <a:solidFill>
                  <a:prstClr val="black"/>
                </a:solidFill>
              </a:rPr>
              <a:t>What is different when the voice is not present? Does it ever change?</a:t>
            </a:r>
          </a:p>
          <a:p>
            <a:pPr marL="458788" lvl="1" indent="-171450" algn="just" defTabSz="914400">
              <a:spcAft>
                <a:spcPts val="600"/>
              </a:spcAft>
              <a:buFont typeface="Wingdings" panose="05000000000000000000" pitchFamily="2" charset="2"/>
              <a:buChar char="§"/>
            </a:pPr>
            <a:r>
              <a:rPr lang="en-US" sz="1200" dirty="0">
                <a:solidFill>
                  <a:prstClr val="black"/>
                </a:solidFill>
              </a:rPr>
              <a:t>If the voice said something new, never said before, what would that be?</a:t>
            </a:r>
          </a:p>
          <a:p>
            <a:pPr marL="458788" lvl="1" indent="-171450" algn="just" defTabSz="914400">
              <a:spcAft>
                <a:spcPts val="600"/>
              </a:spcAft>
              <a:buFont typeface="Wingdings" panose="05000000000000000000" pitchFamily="2" charset="2"/>
              <a:buChar char="§"/>
            </a:pPr>
            <a:r>
              <a:rPr lang="en-US" sz="1200" dirty="0">
                <a:solidFill>
                  <a:prstClr val="black"/>
                </a:solidFill>
              </a:rPr>
              <a:t>If you could talk back, what would you say? When the voice goes away, where is it?</a:t>
            </a:r>
          </a:p>
          <a:p>
            <a:pPr marL="458788" lvl="1" indent="-171450" algn="just" defTabSz="914400">
              <a:spcAft>
                <a:spcPts val="600"/>
              </a:spcAft>
              <a:buFont typeface="Wingdings" panose="05000000000000000000" pitchFamily="2" charset="2"/>
              <a:buChar char="§"/>
            </a:pPr>
            <a:endParaRPr lang="en-US" sz="1200" dirty="0">
              <a:solidFill>
                <a:prstClr val="black"/>
              </a:solidFill>
            </a:endParaRPr>
          </a:p>
          <a:p>
            <a:pPr marL="458788" lvl="1" indent="-171450" algn="just" defTabSz="914400">
              <a:spcAft>
                <a:spcPts val="1200"/>
              </a:spcAft>
              <a:buFont typeface="Wingdings" panose="05000000000000000000" pitchFamily="2" charset="2"/>
              <a:buChar char="§"/>
            </a:pPr>
            <a:endParaRPr lang="en-US" sz="1200" dirty="0">
              <a:solidFill>
                <a:prstClr val="black"/>
              </a:solidFill>
            </a:endParaRPr>
          </a:p>
        </p:txBody>
      </p:sp>
    </p:spTree>
    <p:extLst>
      <p:ext uri="{BB962C8B-B14F-4D97-AF65-F5344CB8AC3E}">
        <p14:creationId xmlns:p14="http://schemas.microsoft.com/office/powerpoint/2010/main" val="2429633571"/>
      </p:ext>
    </p:extLst>
  </p:cSld>
  <p:clrMapOvr>
    <a:masterClrMapping/>
  </p:clrMapOvr>
  <mc:AlternateContent xmlns:mc="http://schemas.openxmlformats.org/markup-compatibility/2006" xmlns:p15="http://schemas.microsoft.com/office/powerpoint/2012/main">
    <mc:Choice Requires="p15">
      <p:transition spd="slow" advClick="0" advTm="80000">
        <p15:prstTrans prst="pageCurlDouble"/>
      </p:transition>
    </mc:Choice>
    <mc:Fallback xmlns="">
      <p:transition spd="slow" advClick="0" advTm="8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85D3A5-4DA8-4C26-86B7-EA1F91871B8A}"/>
              </a:ext>
            </a:extLst>
          </p:cNvPr>
          <p:cNvSpPr>
            <a:spLocks noGrp="1"/>
          </p:cNvSpPr>
          <p:nvPr>
            <p:ph idx="1"/>
          </p:nvPr>
        </p:nvSpPr>
        <p:spPr>
          <a:xfrm>
            <a:off x="494324" y="1460943"/>
            <a:ext cx="8152948" cy="4525963"/>
          </a:xfrm>
        </p:spPr>
        <p:txBody>
          <a:bodyPr>
            <a:noAutofit/>
          </a:bodyPr>
          <a:lstStyle/>
          <a:p>
            <a:pPr marL="287338" indent="0" algn="just" defTabSz="233363">
              <a:spcBef>
                <a:spcPts val="0"/>
              </a:spcBef>
              <a:spcAft>
                <a:spcPts val="600"/>
              </a:spcAft>
              <a:buNone/>
            </a:pPr>
            <a:r>
              <a:rPr lang="en-US" sz="1400" dirty="0"/>
              <a:t>Modify the meaning attached to people, presenting problems and events by exploring the beliefs, patterns or sequences of interaction surrounding them and softly introducing new possibilities: </a:t>
            </a:r>
          </a:p>
          <a:p>
            <a:pPr marL="858838" indent="-285750" defTabSz="914400">
              <a:spcBef>
                <a:spcPts val="0"/>
              </a:spcBef>
              <a:spcAft>
                <a:spcPts val="200"/>
              </a:spcAft>
              <a:buFont typeface="Wingdings" panose="05000000000000000000" pitchFamily="2" charset="2"/>
              <a:buChar char="§"/>
            </a:pPr>
            <a:r>
              <a:rPr lang="en-US" sz="1400" b="1" dirty="0"/>
              <a:t>Explore </a:t>
            </a:r>
          </a:p>
          <a:p>
            <a:pPr marL="1212837" lvl="2" indent="-285750">
              <a:spcBef>
                <a:spcPts val="0"/>
              </a:spcBef>
              <a:spcAft>
                <a:spcPts val="200"/>
              </a:spcAft>
            </a:pPr>
            <a:r>
              <a:rPr lang="en-US" sz="1400" b="1" dirty="0"/>
              <a:t>rigidity </a:t>
            </a:r>
            <a:r>
              <a:rPr lang="en-US" sz="1200" dirty="0"/>
              <a:t>and inflexibility in rules, expectations and outlook</a:t>
            </a:r>
          </a:p>
          <a:p>
            <a:pPr marL="1212837" lvl="2" indent="-285750">
              <a:spcBef>
                <a:spcPts val="0"/>
              </a:spcBef>
              <a:spcAft>
                <a:spcPts val="200"/>
              </a:spcAft>
            </a:pPr>
            <a:r>
              <a:rPr lang="en-US" sz="1400" b="1" dirty="0"/>
              <a:t>conflict</a:t>
            </a:r>
            <a:r>
              <a:rPr lang="en-US" sz="1200" b="1" dirty="0"/>
              <a:t> </a:t>
            </a:r>
            <a:r>
              <a:rPr lang="en-US" sz="1200" dirty="0"/>
              <a:t>(guilt and shame) created between ideal and actual performance</a:t>
            </a:r>
          </a:p>
          <a:p>
            <a:pPr marL="1212837" lvl="2" indent="-285750">
              <a:spcBef>
                <a:spcPts val="0"/>
              </a:spcBef>
              <a:spcAft>
                <a:spcPts val="600"/>
              </a:spcAft>
            </a:pPr>
            <a:r>
              <a:rPr lang="en-US" sz="1400" b="1" dirty="0"/>
              <a:t>extremes</a:t>
            </a:r>
            <a:r>
              <a:rPr lang="en-US" sz="1200" b="1" dirty="0"/>
              <a:t> </a:t>
            </a:r>
            <a:r>
              <a:rPr lang="en-US" sz="1200" dirty="0"/>
              <a:t>such as “Must” and “Should”, “Never” and “Always”</a:t>
            </a:r>
          </a:p>
          <a:p>
            <a:pPr marL="858838" indent="-285750" defTabSz="914400">
              <a:spcBef>
                <a:spcPts val="0"/>
              </a:spcBef>
              <a:spcAft>
                <a:spcPts val="600"/>
              </a:spcAft>
              <a:buFont typeface="Wingdings" panose="05000000000000000000" pitchFamily="2" charset="2"/>
              <a:buChar char="§"/>
            </a:pPr>
            <a:r>
              <a:rPr lang="en-US" sz="1400" b="1" dirty="0"/>
              <a:t>Build the Narrative/Connect the Dots</a:t>
            </a:r>
            <a:r>
              <a:rPr lang="en-US" sz="1400" dirty="0"/>
              <a:t>: </a:t>
            </a:r>
            <a:r>
              <a:rPr lang="en-US" sz="1200" dirty="0"/>
              <a:t>craft a narrative with the client that connects all the seemingly unconnected beliefs, nodal events, persons, emotions and related stories</a:t>
            </a:r>
          </a:p>
          <a:p>
            <a:pPr marL="855663" lvl="1" indent="-282575" algn="just">
              <a:spcBef>
                <a:spcPts val="0"/>
              </a:spcBef>
              <a:spcAft>
                <a:spcPts val="400"/>
              </a:spcAft>
              <a:defRPr/>
            </a:pPr>
            <a:r>
              <a:rPr lang="en-US" sz="1400" b="1" dirty="0">
                <a:solidFill>
                  <a:prstClr val="black"/>
                </a:solidFill>
              </a:rPr>
              <a:t>Experimentation </a:t>
            </a:r>
            <a:r>
              <a:rPr lang="en-US" sz="1200" dirty="0">
                <a:solidFill>
                  <a:prstClr val="black"/>
                </a:solidFill>
              </a:rPr>
              <a:t>to modify or manipulate the narrative/experience. </a:t>
            </a:r>
          </a:p>
          <a:p>
            <a:pPr marL="1144588" lvl="1" indent="-288925" algn="just">
              <a:spcBef>
                <a:spcPts val="0"/>
              </a:spcBef>
              <a:spcAft>
                <a:spcPts val="300"/>
              </a:spcAft>
              <a:buFont typeface="Wingdings" panose="05000000000000000000" pitchFamily="2" charset="2"/>
              <a:buChar char="ü"/>
              <a:defRPr/>
            </a:pPr>
            <a:r>
              <a:rPr lang="en-US" sz="1400" u="sng" dirty="0">
                <a:solidFill>
                  <a:prstClr val="black"/>
                </a:solidFill>
              </a:rPr>
              <a:t>Socratic dialogue</a:t>
            </a:r>
            <a:r>
              <a:rPr lang="en-US" sz="1400" dirty="0">
                <a:solidFill>
                  <a:prstClr val="black"/>
                </a:solidFill>
              </a:rPr>
              <a:t>:</a:t>
            </a:r>
            <a:r>
              <a:rPr lang="en-US" sz="1200" dirty="0">
                <a:solidFill>
                  <a:prstClr val="black"/>
                </a:solidFill>
              </a:rPr>
              <a:t> introduce doubt, pose new possibilities, and undermine or attack the underlying logic </a:t>
            </a:r>
          </a:p>
          <a:p>
            <a:pPr marL="1144588" lvl="1" indent="-288925" algn="just">
              <a:spcBef>
                <a:spcPts val="0"/>
              </a:spcBef>
              <a:spcAft>
                <a:spcPts val="300"/>
              </a:spcAft>
              <a:buFont typeface="Wingdings" panose="05000000000000000000" pitchFamily="2" charset="2"/>
              <a:buChar char="ü"/>
              <a:defRPr/>
            </a:pPr>
            <a:r>
              <a:rPr lang="en-US" sz="1400" u="sng" dirty="0">
                <a:solidFill>
                  <a:prstClr val="black"/>
                </a:solidFill>
              </a:rPr>
              <a:t>Re-enactment</a:t>
            </a:r>
            <a:r>
              <a:rPr lang="en-US" sz="1400" dirty="0">
                <a:solidFill>
                  <a:prstClr val="black"/>
                </a:solidFill>
              </a:rPr>
              <a:t>: </a:t>
            </a:r>
            <a:r>
              <a:rPr lang="en-US" sz="1200" dirty="0">
                <a:solidFill>
                  <a:prstClr val="black"/>
                </a:solidFill>
              </a:rPr>
              <a:t>role-play, behavior rehearsal or active re-enactment</a:t>
            </a:r>
          </a:p>
          <a:p>
            <a:pPr marL="1144588" lvl="1" indent="-288925" algn="just">
              <a:spcBef>
                <a:spcPts val="0"/>
              </a:spcBef>
              <a:spcAft>
                <a:spcPts val="600"/>
              </a:spcAft>
              <a:buFont typeface="Wingdings" panose="05000000000000000000" pitchFamily="2" charset="2"/>
              <a:buChar char="ü"/>
              <a:defRPr/>
            </a:pPr>
            <a:r>
              <a:rPr lang="en-US" sz="1400" u="sng" dirty="0">
                <a:solidFill>
                  <a:prstClr val="black"/>
                </a:solidFill>
              </a:rPr>
              <a:t>Projective Technique</a:t>
            </a:r>
            <a:r>
              <a:rPr lang="en-US" sz="1400" dirty="0">
                <a:solidFill>
                  <a:prstClr val="black"/>
                </a:solidFill>
              </a:rPr>
              <a:t>: </a:t>
            </a:r>
            <a:r>
              <a:rPr lang="en-US" sz="1200" dirty="0">
                <a:solidFill>
                  <a:prstClr val="black"/>
                </a:solidFill>
              </a:rPr>
              <a:t>use fantasy, imagery, free association, early recollections, empty chair, externalization, visualization, sculpting, writing, and psychodrama.</a:t>
            </a:r>
          </a:p>
          <a:p>
            <a:pPr marL="855663" indent="-285750" defTabSz="114300">
              <a:spcBef>
                <a:spcPts val="0"/>
              </a:spcBef>
              <a:spcAft>
                <a:spcPts val="400"/>
              </a:spcAft>
              <a:buFont typeface="Wingdings" panose="05000000000000000000" pitchFamily="2" charset="2"/>
              <a:buChar char="§"/>
            </a:pPr>
            <a:r>
              <a:rPr lang="en-US" sz="1400" b="1" dirty="0"/>
              <a:t>Re-Build the Narrative</a:t>
            </a:r>
            <a:r>
              <a:rPr lang="en-US" sz="1400" dirty="0"/>
              <a:t> as a </a:t>
            </a:r>
            <a:r>
              <a:rPr lang="en-US" sz="1400" b="1" dirty="0"/>
              <a:t>new</a:t>
            </a:r>
            <a:r>
              <a:rPr lang="en-US" sz="1400" dirty="0"/>
              <a:t> central story or over-arching theme</a:t>
            </a:r>
          </a:p>
          <a:p>
            <a:pPr marL="1141413" indent="-280988" defTabSz="114300">
              <a:spcBef>
                <a:spcPts val="0"/>
              </a:spcBef>
              <a:spcAft>
                <a:spcPts val="400"/>
              </a:spcAft>
              <a:buFont typeface="Wingdings" panose="05000000000000000000" pitchFamily="2" charset="2"/>
              <a:buChar char="ü"/>
            </a:pPr>
            <a:r>
              <a:rPr lang="en-US" sz="1200" dirty="0"/>
              <a:t>Brainstorm alternative scenarios, themes, stories and interpretations</a:t>
            </a:r>
          </a:p>
          <a:p>
            <a:pPr marL="1141413" indent="-280988" defTabSz="114300">
              <a:spcBef>
                <a:spcPts val="0"/>
              </a:spcBef>
              <a:spcAft>
                <a:spcPts val="400"/>
              </a:spcAft>
              <a:buFont typeface="Wingdings" panose="05000000000000000000" pitchFamily="2" charset="2"/>
              <a:buChar char="ü"/>
            </a:pPr>
            <a:r>
              <a:rPr lang="en-US" sz="1200" dirty="0"/>
              <a:t>Develop an alternative account that reframes experiences as acceptable and understandable</a:t>
            </a:r>
          </a:p>
          <a:p>
            <a:pPr marL="1141413" indent="-280988" defTabSz="114300">
              <a:spcBef>
                <a:spcPts val="0"/>
              </a:spcBef>
              <a:spcAft>
                <a:spcPts val="400"/>
              </a:spcAft>
              <a:buFont typeface="Wingdings" panose="05000000000000000000" pitchFamily="2" charset="2"/>
              <a:buChar char="ü"/>
            </a:pPr>
            <a:r>
              <a:rPr lang="en-US" sz="1200" dirty="0">
                <a:solidFill>
                  <a:prstClr val="black"/>
                </a:solidFill>
              </a:rPr>
              <a:t>Chi (centering) training: mindfulness, meditation, relaxed breathing/progressive relaxation, yoga, martial arts, games, art, journaling, behavior rehearsal or skills training to reduce fragmentation and anxiety, still </a:t>
            </a:r>
            <a:r>
              <a:rPr lang="en-US" sz="1400" dirty="0">
                <a:solidFill>
                  <a:prstClr val="black"/>
                </a:solidFill>
              </a:rPr>
              <a:t>panic, integrate body and mind and improve focus</a:t>
            </a:r>
          </a:p>
          <a:p>
            <a:pPr marL="855663" lvl="1" indent="-282575" algn="just" defTabSz="457200">
              <a:spcBef>
                <a:spcPts val="0"/>
              </a:spcBef>
              <a:spcAft>
                <a:spcPts val="600"/>
              </a:spcAft>
              <a:defRPr/>
            </a:pPr>
            <a:endParaRPr lang="en-US" sz="1400" dirty="0"/>
          </a:p>
          <a:p>
            <a:pPr marL="573088" indent="0" defTabSz="114300">
              <a:spcBef>
                <a:spcPts val="0"/>
              </a:spcBef>
              <a:spcAft>
                <a:spcPts val="600"/>
              </a:spcAft>
              <a:buNone/>
            </a:pPr>
            <a:endParaRPr lang="en-US" sz="1400" dirty="0"/>
          </a:p>
          <a:p>
            <a:pPr marL="353999" lvl="2" indent="0" algn="just">
              <a:spcBef>
                <a:spcPts val="0"/>
              </a:spcBef>
              <a:spcAft>
                <a:spcPts val="1200"/>
              </a:spcAft>
              <a:buNone/>
            </a:pPr>
            <a:endParaRPr lang="en-US" sz="1400" dirty="0"/>
          </a:p>
        </p:txBody>
      </p:sp>
      <p:sp>
        <p:nvSpPr>
          <p:cNvPr id="3" name="Slide Number Placeholder 2">
            <a:extLst>
              <a:ext uri="{FF2B5EF4-FFF2-40B4-BE49-F238E27FC236}">
                <a16:creationId xmlns:a16="http://schemas.microsoft.com/office/drawing/2014/main" id="{3674B2A8-1FB2-4C6D-BBF0-0422280DFAA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54BDEC69-895C-43CF-9E4F-C5AE2FB77373}"/>
              </a:ext>
            </a:extLst>
          </p:cNvPr>
          <p:cNvSpPr>
            <a:spLocks noGrp="1"/>
          </p:cNvSpPr>
          <p:nvPr>
            <p:ph type="title"/>
          </p:nvPr>
        </p:nvSpPr>
        <p:spPr>
          <a:xfrm>
            <a:off x="455998" y="409387"/>
            <a:ext cx="8229600" cy="1143000"/>
          </a:xfrm>
        </p:spPr>
        <p:txBody>
          <a:bodyPr>
            <a:normAutofit/>
          </a:bodyPr>
          <a:lstStyle/>
          <a:p>
            <a:r>
              <a:rPr lang="en-US" sz="2800" dirty="0"/>
              <a:t>2) Massaging the Message</a:t>
            </a:r>
          </a:p>
        </p:txBody>
      </p:sp>
    </p:spTree>
    <p:extLst>
      <p:ext uri="{BB962C8B-B14F-4D97-AF65-F5344CB8AC3E}">
        <p14:creationId xmlns:p14="http://schemas.microsoft.com/office/powerpoint/2010/main" val="3332300641"/>
      </p:ext>
    </p:extLst>
  </p:cSld>
  <p:clrMapOvr>
    <a:masterClrMapping/>
  </p:clrMapOvr>
  <mc:AlternateContent xmlns:mc="http://schemas.openxmlformats.org/markup-compatibility/2006" xmlns:p15="http://schemas.microsoft.com/office/powerpoint/2012/main">
    <mc:Choice Requires="p15">
      <p:transition spd="slow" advClick="0" advTm="80000">
        <p15:prstTrans prst="pageCurlDouble"/>
      </p:transition>
    </mc:Choice>
    <mc:Fallback xmlns="">
      <p:transition spd="slow" advClick="0" advTm="8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74B2A8-1FB2-4C6D-BBF0-0422280DFAA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25DDF427-2EFE-42CF-8106-36C4F9641DAC}"/>
              </a:ext>
            </a:extLst>
          </p:cNvPr>
          <p:cNvSpPr/>
          <p:nvPr/>
        </p:nvSpPr>
        <p:spPr>
          <a:xfrm>
            <a:off x="611081" y="960589"/>
            <a:ext cx="8088108" cy="5709255"/>
          </a:xfrm>
          <a:prstGeom prst="rect">
            <a:avLst/>
          </a:prstGeom>
        </p:spPr>
        <p:txBody>
          <a:bodyPr wrap="square">
            <a:spAutoFit/>
          </a:bodyPr>
          <a:lstStyle/>
          <a:p>
            <a:pPr marL="285750" marR="0" lvl="1" indent="0" algn="just" defTabSz="4572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mn-ea"/>
                <a:cs typeface="+mn-cs"/>
              </a:rPr>
              <a:t>Massaging the Message</a:t>
            </a:r>
          </a:p>
          <a:p>
            <a:pPr marL="569913" marR="0" lvl="1" indent="-284163" algn="just" defTabSz="4572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Change the transactional pattern or sequence of behaviors surrounding the symptom or problem</a:t>
            </a:r>
          </a:p>
          <a:p>
            <a:pPr marL="569913" marR="0" lvl="1" indent="-284163" algn="just" defTabSz="4572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Change the role(s), rule or way of being organized</a:t>
            </a:r>
          </a:p>
          <a:p>
            <a:pPr marL="569913" marR="0" lvl="0" indent="-284163" algn="l" defTabSz="1143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Trace beliefs related to a) self, b) others; and c) preoccupations/fears and vulnerabilities in the family lineage/genogram; i.e. “Whose rule is that?”</a:t>
            </a:r>
          </a:p>
          <a:p>
            <a:pPr marL="569913" marR="0" lvl="0" indent="-284163" algn="l" defTabSz="1143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“Spit in the Client’s Soup” to undermine the narrative by interpreting the motive or making its covert intent, overt, then frustrate its inherent sense of “nobility” or personal gain</a:t>
            </a:r>
          </a:p>
          <a:p>
            <a:pPr marL="569913" marR="0" lvl="0" indent="-284163" algn="l" defTabSz="1143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Examine “Pluses” and “Minuses” to broaden narrow perspectives</a:t>
            </a:r>
          </a:p>
          <a:p>
            <a:pPr marL="569913" marR="0" lvl="0" indent="-284163" algn="l" defTabSz="1143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Examine how the narrative is used to reaffirm loyalty to family</a:t>
            </a:r>
          </a:p>
          <a:p>
            <a:pPr marL="569913" marR="0" lvl="0" indent="-284163" algn="l" defTabSz="1143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Examine how it reaffirms convictions; what does “breaking” the rule means</a:t>
            </a:r>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a:p>
            <a:pPr marL="569913" marR="0" lvl="2" indent="-284163" algn="just" defTabSz="4572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Examine the Pros and Cons; assess the negative consequences and scale or assess its cost</a:t>
            </a:r>
          </a:p>
          <a:p>
            <a:pPr marL="569913" marR="0" lvl="2" indent="-284163" algn="just" defTabSz="4572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Weaken a strongly held by pitting it against an equally strong opposite belief</a:t>
            </a:r>
          </a:p>
          <a:p>
            <a:pPr marL="569913" marR="0" lvl="2" indent="-284163" algn="just" defTabSz="4572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Point to disparities and logical inconsistencies, especially between beliefs or values</a:t>
            </a:r>
          </a:p>
          <a:p>
            <a:pPr marL="569913" marR="0" lvl="2" indent="-284163" algn="just" defTabSz="4572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Inflate, exaggerate or dramatize the belief to make it extreme, trivial or silly</a:t>
            </a:r>
          </a:p>
          <a:p>
            <a:pPr marL="569913" marR="0" lvl="2" indent="-284163" algn="just" defTabSz="4572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Create or reframe a narrative or story that puts the situation in a more favorable context (reframing) </a:t>
            </a:r>
          </a:p>
          <a:p>
            <a:pPr marL="569913" marR="0" lvl="2" indent="-284163" algn="just" defTabSz="4572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Examine the family rule or “voice” behind the assumption and attend to the loyalty issues</a:t>
            </a:r>
          </a:p>
          <a:p>
            <a:pPr marL="569913" marR="0" lvl="2" indent="-284163" algn="just" defTabSz="457200" rtl="0" eaLnBrk="1" fontAlgn="auto" latinLnBrk="0" hangingPunct="1">
              <a:lnSpc>
                <a:spcPct val="100000"/>
              </a:lnSpc>
              <a:spcBef>
                <a:spcPts val="0"/>
              </a:spcBef>
              <a:spcAft>
                <a:spcPts val="4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Use of the “Miracle Question”, Time Travel or Time-outs to imagine and explore </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freedom from AT </a:t>
            </a:r>
          </a:p>
          <a:p>
            <a:pPr marL="573088" marR="0" lvl="0" indent="-285750" algn="l" defTabSz="114300" rtl="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p>
            <a:pPr marL="457200" marR="0" lvl="1" indent="0" algn="just" defTabSz="4572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a:ea typeface="+mn-ea"/>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Times New Roman"/>
              <a:ea typeface="+mn-ea"/>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247108356"/>
      </p:ext>
    </p:extLst>
  </p:cSld>
  <p:clrMapOvr>
    <a:masterClrMapping/>
  </p:clrMapOvr>
  <mc:AlternateContent xmlns:mc="http://schemas.openxmlformats.org/markup-compatibility/2006" xmlns:p15="http://schemas.microsoft.com/office/powerpoint/2012/main">
    <mc:Choice Requires="p15">
      <p:transition spd="slow" advClick="0" advTm="80000">
        <p15:prstTrans prst="pageCurlDouble"/>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7">
                                            <p:txEl>
                                              <p:pRg st="2" end="2"/>
                                            </p:txEl>
                                          </p:spTgt>
                                        </p:tgtEl>
                                        <p:attrNameLst>
                                          <p:attrName>style.color</p:attrName>
                                        </p:attrNameLst>
                                      </p:cBhvr>
                                      <p:to>
                                        <p:clrVal>
                                          <a:schemeClr val="accent2"/>
                                        </p:clrVal>
                                      </p:to>
                                    </p:set>
                                    <p:set>
                                      <p:cBhvr>
                                        <p:cTn id="7" dur="500" fill="hold"/>
                                        <p:tgtEl>
                                          <p:spTgt spid="7">
                                            <p:txEl>
                                              <p:pRg st="2" end="2"/>
                                            </p:txEl>
                                          </p:spTgt>
                                        </p:tgtEl>
                                        <p:attrNameLst>
                                          <p:attrName>fillcolor</p:attrName>
                                        </p:attrNameLst>
                                      </p:cBhvr>
                                      <p:to>
                                        <p:clrVal>
                                          <a:schemeClr val="accent2"/>
                                        </p:clrVal>
                                      </p:to>
                                    </p:set>
                                    <p:set>
                                      <p:cBhvr>
                                        <p:cTn id="8" dur="500" fill="hold"/>
                                        <p:tgtEl>
                                          <p:spTgt spid="7">
                                            <p:txEl>
                                              <p:pRg st="2" end="2"/>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7">
                                            <p:txEl>
                                              <p:pRg st="6" end="6"/>
                                            </p:txEl>
                                          </p:spTgt>
                                        </p:tgtEl>
                                        <p:attrNameLst>
                                          <p:attrName>style.color</p:attrName>
                                        </p:attrNameLst>
                                      </p:cBhvr>
                                      <p:to>
                                        <p:clrVal>
                                          <a:schemeClr val="accent2"/>
                                        </p:clrVal>
                                      </p:to>
                                    </p:set>
                                    <p:set>
                                      <p:cBhvr>
                                        <p:cTn id="13" dur="500" fill="hold"/>
                                        <p:tgtEl>
                                          <p:spTgt spid="7">
                                            <p:txEl>
                                              <p:pRg st="6" end="6"/>
                                            </p:txEl>
                                          </p:spTgt>
                                        </p:tgtEl>
                                        <p:attrNameLst>
                                          <p:attrName>fillcolor</p:attrName>
                                        </p:attrNameLst>
                                      </p:cBhvr>
                                      <p:to>
                                        <p:clrVal>
                                          <a:schemeClr val="accent2"/>
                                        </p:clrVal>
                                      </p:to>
                                    </p:set>
                                    <p:set>
                                      <p:cBhvr>
                                        <p:cTn id="14" dur="500" fill="hold"/>
                                        <p:tgtEl>
                                          <p:spTgt spid="7">
                                            <p:txEl>
                                              <p:pRg st="6" end="6"/>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7">
                                            <p:txEl>
                                              <p:pRg st="9" end="9"/>
                                            </p:txEl>
                                          </p:spTgt>
                                        </p:tgtEl>
                                        <p:attrNameLst>
                                          <p:attrName>style.color</p:attrName>
                                        </p:attrNameLst>
                                      </p:cBhvr>
                                      <p:to>
                                        <p:clrVal>
                                          <a:schemeClr val="accent2"/>
                                        </p:clrVal>
                                      </p:to>
                                    </p:set>
                                    <p:set>
                                      <p:cBhvr>
                                        <p:cTn id="19" dur="500" fill="hold"/>
                                        <p:tgtEl>
                                          <p:spTgt spid="7">
                                            <p:txEl>
                                              <p:pRg st="9" end="9"/>
                                            </p:txEl>
                                          </p:spTgt>
                                        </p:tgtEl>
                                        <p:attrNameLst>
                                          <p:attrName>fillcolor</p:attrName>
                                        </p:attrNameLst>
                                      </p:cBhvr>
                                      <p:to>
                                        <p:clrVal>
                                          <a:schemeClr val="accent2"/>
                                        </p:clrVal>
                                      </p:to>
                                    </p:set>
                                    <p:set>
                                      <p:cBhvr>
                                        <p:cTn id="20" dur="500" fill="hold"/>
                                        <p:tgtEl>
                                          <p:spTgt spid="7">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5"/>
          <p:cNvSpPr>
            <a:spLocks noGrp="1"/>
          </p:cNvSpPr>
          <p:nvPr>
            <p:ph sz="half" idx="4294967295"/>
          </p:nvPr>
        </p:nvSpPr>
        <p:spPr>
          <a:xfrm>
            <a:off x="138226" y="1381713"/>
            <a:ext cx="4611057" cy="3838731"/>
          </a:xfrm>
        </p:spPr>
        <p:txBody>
          <a:bodyPr>
            <a:noAutofit/>
          </a:bodyPr>
          <a:lstStyle/>
          <a:p>
            <a:pPr marL="231775" indent="-231775">
              <a:spcBef>
                <a:spcPts val="0"/>
              </a:spcBef>
              <a:spcAft>
                <a:spcPts val="400"/>
              </a:spcAft>
              <a:buSzPct val="94000"/>
            </a:pPr>
            <a:r>
              <a:rPr lang="en-US" sz="1400" dirty="0">
                <a:solidFill>
                  <a:srgbClr val="000000"/>
                </a:solidFill>
                <a:latin typeface="Times New Roman"/>
                <a:ea typeface="Calibri"/>
              </a:rPr>
              <a:t>Create a new symptom  (i.e.. “I am also concerned about ________; when did you first notice her doing that?”)</a:t>
            </a:r>
          </a:p>
          <a:p>
            <a:pPr marL="231775" indent="-231775">
              <a:spcBef>
                <a:spcPts val="0"/>
              </a:spcBef>
              <a:spcAft>
                <a:spcPts val="400"/>
              </a:spcAft>
              <a:buSzPct val="94000"/>
            </a:pPr>
            <a:r>
              <a:rPr lang="en-US" sz="1400" dirty="0">
                <a:solidFill>
                  <a:srgbClr val="000000"/>
                </a:solidFill>
                <a:latin typeface="Times New Roman"/>
                <a:ea typeface="Calibri"/>
              </a:rPr>
              <a:t>Switch to a more manageable symptom (one that is behavioral and can be scaled; i.e.. chores vs attitude)</a:t>
            </a:r>
          </a:p>
          <a:p>
            <a:pPr marL="231775" indent="-231775">
              <a:spcBef>
                <a:spcPts val="0"/>
              </a:spcBef>
              <a:spcAft>
                <a:spcPts val="400"/>
              </a:spcAft>
              <a:buSzPct val="94000"/>
            </a:pPr>
            <a:r>
              <a:rPr lang="en-US" sz="1400" dirty="0">
                <a:solidFill>
                  <a:srgbClr val="000000"/>
                </a:solidFill>
                <a:latin typeface="Times New Roman"/>
                <a:ea typeface="Calibri"/>
              </a:rPr>
              <a:t>I.P. another family member (create a new symptom-bearer or sub-group; i.e.. “the kids”, “the boys”)</a:t>
            </a:r>
          </a:p>
          <a:p>
            <a:pPr marL="231775" indent="-231775">
              <a:spcBef>
                <a:spcPts val="0"/>
              </a:spcBef>
              <a:spcAft>
                <a:spcPts val="400"/>
              </a:spcAft>
              <a:buSzPct val="94000"/>
            </a:pPr>
            <a:r>
              <a:rPr lang="en-US" sz="1400" dirty="0">
                <a:solidFill>
                  <a:srgbClr val="000000"/>
                </a:solidFill>
                <a:latin typeface="Times New Roman"/>
                <a:ea typeface="Calibri"/>
              </a:rPr>
              <a:t>I.P. a relationship (“the relationship makes her depressed”)</a:t>
            </a:r>
          </a:p>
          <a:p>
            <a:pPr marL="231775" indent="-231775">
              <a:spcBef>
                <a:spcPts val="0"/>
              </a:spcBef>
              <a:spcAft>
                <a:spcPts val="400"/>
              </a:spcAft>
              <a:buSzPct val="94000"/>
            </a:pPr>
            <a:r>
              <a:rPr lang="en-US" sz="1400" dirty="0">
                <a:solidFill>
                  <a:srgbClr val="000000"/>
                </a:solidFill>
                <a:latin typeface="Times New Roman"/>
                <a:ea typeface="Calibri"/>
              </a:rPr>
              <a:t>Push for recoil through paradoxical intention (caution!)</a:t>
            </a:r>
            <a:endParaRPr lang="en-US" sz="1400" dirty="0">
              <a:solidFill>
                <a:srgbClr val="000000"/>
              </a:solidFill>
              <a:latin typeface="Times New Roman"/>
              <a:cs typeface="Times New Roman"/>
            </a:endParaRPr>
          </a:p>
          <a:p>
            <a:pPr marL="231775" indent="-231775">
              <a:spcBef>
                <a:spcPts val="0"/>
              </a:spcBef>
              <a:spcAft>
                <a:spcPts val="400"/>
              </a:spcAft>
              <a:buSzPct val="94000"/>
            </a:pPr>
            <a:r>
              <a:rPr lang="en-US" sz="1400" dirty="0">
                <a:solidFill>
                  <a:srgbClr val="000000"/>
                </a:solidFill>
                <a:latin typeface="Times New Roman" panose="02020603050405020304" pitchFamily="18" charset="0"/>
                <a:ea typeface="Calibri"/>
                <a:cs typeface="Times New Roman" panose="02020603050405020304" pitchFamily="18" charset="0"/>
              </a:rPr>
              <a:t>“Spitting in the Soup”   –make the covert intent, overt, then frustrate its inherent sense of “nobility”</a:t>
            </a:r>
            <a:endParaRPr lang="en-US" sz="1400" dirty="0">
              <a:solidFill>
                <a:srgbClr val="000000"/>
              </a:solidFill>
              <a:latin typeface="Times New Roman"/>
              <a:cs typeface="Times New Roman"/>
            </a:endParaRPr>
          </a:p>
          <a:p>
            <a:pPr marL="231775" indent="-231775">
              <a:spcBef>
                <a:spcPts val="0"/>
              </a:spcBef>
              <a:spcAft>
                <a:spcPts val="400"/>
              </a:spcAft>
              <a:buSzPct val="94000"/>
            </a:pPr>
            <a:r>
              <a:rPr lang="en-US" sz="1400" dirty="0">
                <a:solidFill>
                  <a:srgbClr val="000000"/>
                </a:solidFill>
                <a:latin typeface="Times New Roman"/>
                <a:cs typeface="Times New Roman"/>
              </a:rPr>
              <a:t>Increase symptom intensity by describing worse-case scenario or what could happen if things went unchecked</a:t>
            </a:r>
          </a:p>
          <a:p>
            <a:pPr marL="231775" indent="-231775">
              <a:spcBef>
                <a:spcPts val="0"/>
              </a:spcBef>
              <a:spcAft>
                <a:spcPts val="400"/>
              </a:spcAft>
              <a:buSzPct val="94000"/>
            </a:pPr>
            <a:r>
              <a:rPr lang="en-US" sz="1400" dirty="0">
                <a:solidFill>
                  <a:srgbClr val="000000"/>
                </a:solidFill>
                <a:latin typeface="Times New Roman"/>
                <a:cs typeface="Times New Roman"/>
              </a:rPr>
              <a:t>Add, remove or reverse the order of the steps (having the symptom come first)</a:t>
            </a:r>
            <a:endParaRPr lang="en-US" sz="1400" dirty="0">
              <a:latin typeface="Calibri"/>
              <a:ea typeface="Calibri"/>
              <a:cs typeface="Times New Roman"/>
            </a:endParaRPr>
          </a:p>
          <a:p>
            <a:pPr marL="231775" indent="-231775">
              <a:spcBef>
                <a:spcPts val="0"/>
              </a:spcBef>
              <a:spcAft>
                <a:spcPts val="400"/>
              </a:spcAft>
              <a:buSzPct val="94000"/>
            </a:pPr>
            <a:r>
              <a:rPr lang="en-US" sz="1400" dirty="0">
                <a:solidFill>
                  <a:srgbClr val="000000"/>
                </a:solidFill>
                <a:latin typeface="Times New Roman"/>
                <a:cs typeface="Times New Roman"/>
              </a:rPr>
              <a:t>Remove or add a new member to the loop</a:t>
            </a:r>
            <a:r>
              <a:rPr lang="en-US" sz="1400" dirty="0">
                <a:solidFill>
                  <a:srgbClr val="000000"/>
                </a:solidFill>
                <a:latin typeface="Times New Roman"/>
                <a:ea typeface="Calibri"/>
              </a:rPr>
              <a:t> </a:t>
            </a:r>
            <a:endParaRPr lang="en-US" sz="1400" dirty="0">
              <a:latin typeface="Calibri"/>
              <a:ea typeface="Calibri"/>
              <a:cs typeface="Times New Roman"/>
            </a:endParaRPr>
          </a:p>
          <a:p>
            <a:pPr marL="231775" indent="-231775">
              <a:spcBef>
                <a:spcPts val="0"/>
              </a:spcBef>
              <a:spcAft>
                <a:spcPts val="400"/>
              </a:spcAft>
              <a:buSzPct val="94000"/>
            </a:pPr>
            <a:r>
              <a:rPr lang="en-US" sz="1400" dirty="0">
                <a:solidFill>
                  <a:srgbClr val="000000"/>
                </a:solidFill>
                <a:latin typeface="Times New Roman"/>
                <a:ea typeface="Calibri"/>
              </a:rPr>
              <a:t>Inflate/deflate the intensity of the symptom or pattern</a:t>
            </a:r>
          </a:p>
          <a:p>
            <a:pPr marL="231775" indent="-231775">
              <a:spcBef>
                <a:spcPts val="0"/>
              </a:spcBef>
              <a:spcAft>
                <a:spcPts val="400"/>
              </a:spcAft>
              <a:buSzPct val="94000"/>
            </a:pPr>
            <a:r>
              <a:rPr lang="en-US" sz="1400" dirty="0">
                <a:solidFill>
                  <a:srgbClr val="000000"/>
                </a:solidFill>
                <a:latin typeface="Times New Roman"/>
                <a:ea typeface="Calibri"/>
              </a:rPr>
              <a:t>Change the frequency or rate of the symptom or pattern</a:t>
            </a:r>
          </a:p>
          <a:p>
            <a:pPr marL="231775" indent="-231775">
              <a:spcBef>
                <a:spcPts val="0"/>
              </a:spcBef>
              <a:spcAft>
                <a:spcPts val="400"/>
              </a:spcAft>
              <a:buSzPct val="94000"/>
            </a:pPr>
            <a:r>
              <a:rPr lang="en-US" sz="1400" dirty="0">
                <a:solidFill>
                  <a:srgbClr val="000000"/>
                </a:solidFill>
                <a:ea typeface="Calibri"/>
              </a:rPr>
              <a:t>Change the duration of the symptom or pattern</a:t>
            </a:r>
            <a:endParaRPr lang="en-US" sz="1400" dirty="0">
              <a:latin typeface="Calibri"/>
              <a:ea typeface="Calibri"/>
              <a:cs typeface="Times New Roman"/>
            </a:endParaRPr>
          </a:p>
          <a:p>
            <a:pPr marL="174625" indent="-174625">
              <a:spcBef>
                <a:spcPts val="0"/>
              </a:spcBef>
              <a:spcAft>
                <a:spcPts val="400"/>
              </a:spcAft>
              <a:buSzPct val="94000"/>
            </a:pPr>
            <a:endParaRPr lang="en-US" sz="1400" dirty="0">
              <a:solidFill>
                <a:srgbClr val="000000"/>
              </a:solidFill>
              <a:latin typeface="Times New Roman"/>
              <a:ea typeface="Calibri"/>
            </a:endParaRPr>
          </a:p>
        </p:txBody>
      </p:sp>
      <p:sp>
        <p:nvSpPr>
          <p:cNvPr id="13315" name="Content Placeholder 6"/>
          <p:cNvSpPr>
            <a:spLocks noGrp="1"/>
          </p:cNvSpPr>
          <p:nvPr>
            <p:ph sz="half" idx="4294967295"/>
          </p:nvPr>
        </p:nvSpPr>
        <p:spPr>
          <a:xfrm>
            <a:off x="4572000" y="1381713"/>
            <a:ext cx="4611057" cy="3939164"/>
          </a:xfrm>
        </p:spPr>
        <p:txBody>
          <a:bodyPr>
            <a:noAutofit/>
          </a:bodyPr>
          <a:lstStyle/>
          <a:p>
            <a:pPr marL="401638" indent="-342900">
              <a:spcBef>
                <a:spcPts val="0"/>
              </a:spcBef>
              <a:spcAft>
                <a:spcPts val="200"/>
              </a:spcAft>
              <a:buSzPct val="95000"/>
              <a:buFont typeface="+mj-lt"/>
              <a:buAutoNum type="arabicPeriod" startAt="13"/>
              <a:tabLst>
                <a:tab pos="674688" algn="l"/>
              </a:tabLst>
            </a:pPr>
            <a:r>
              <a:rPr lang="en-US" sz="1400" dirty="0">
                <a:latin typeface="Times New Roman" panose="02020603050405020304" pitchFamily="18" charset="0"/>
                <a:cs typeface="Times New Roman" panose="02020603050405020304" pitchFamily="18" charset="0"/>
              </a:rPr>
              <a:t>Change the time (hour/time of da</a:t>
            </a:r>
            <a:r>
              <a:rPr lang="en-US" sz="1400" dirty="0">
                <a:solidFill>
                  <a:srgbClr val="000000"/>
                </a:solidFill>
                <a:latin typeface="Times New Roman" panose="02020603050405020304" pitchFamily="18" charset="0"/>
                <a:ea typeface="Calibri"/>
                <a:cs typeface="Times New Roman" panose="02020603050405020304" pitchFamily="18" charset="0"/>
              </a:rPr>
              <a:t>y/week/month/year)   of the symptom or pattern</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Change the location (in the world or body) of the symptom/pattern</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Perform the symptom without the pattern; short-circuiting</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Change some quality of the symptom or pattern</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Perform the pattern without the symptom</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Change the sequence of the elements in the pattern</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Interrupt or prevent the pattern from occurring</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Add (at least) one new element to the pattern</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Break up any previously whole elements into smaller elements; cut sequences into smaller steps</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Link the symptoms or pattern to another pattern or goal</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a:ea typeface="Calibri"/>
              </a:rPr>
              <a:t>Reframe or re-label the meaning of the symptom</a:t>
            </a:r>
            <a:endParaRPr lang="en-US" sz="1400" dirty="0">
              <a:solidFill>
                <a:srgbClr val="000000"/>
              </a:solidFill>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Point to disparities and create cognitive dissonance</a:t>
            </a: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Disengage the power-play that fuels the symptom and tap the underlying anger</a:t>
            </a: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Surface Guilt and Shame and mobilize the underlying anger and desire for revenge</a:t>
            </a:r>
          </a:p>
          <a:p>
            <a:pPr marL="341313" indent="-282575">
              <a:spcBef>
                <a:spcPts val="0"/>
              </a:spcBef>
              <a:spcAft>
                <a:spcPts val="200"/>
              </a:spcAft>
              <a:buSzPct val="95000"/>
              <a:buFont typeface="+mj-lt"/>
              <a:buAutoNum type="arabicPeriod" startAt="13"/>
              <a:tabLst>
                <a:tab pos="674688" algn="l"/>
              </a:tabLst>
            </a:pPr>
            <a:endParaRPr lang="en-US" sz="1400" dirty="0">
              <a:solidFill>
                <a:srgbClr val="000000"/>
              </a:solidFill>
              <a:latin typeface="Times New Roman" panose="02020603050405020304" pitchFamily="18" charset="0"/>
              <a:ea typeface="Calibri"/>
              <a:cs typeface="Times New Roman" panose="02020603050405020304" pitchFamily="18" charset="0"/>
            </a:endParaRPr>
          </a:p>
          <a:p>
            <a:pPr>
              <a:spcBef>
                <a:spcPts val="0"/>
              </a:spcBef>
              <a:spcAft>
                <a:spcPts val="200"/>
              </a:spcAft>
              <a:buSzPct val="95000"/>
              <a:buNone/>
              <a:defRPr/>
            </a:pPr>
            <a:endParaRPr lang="en-US" sz="1400" dirty="0">
              <a:latin typeface="Times New Roman" pitchFamily="18" charset="0"/>
              <a:ea typeface="Calibri" pitchFamily="34" charset="0"/>
              <a:cs typeface="Times New Roman" pitchFamily="18" charset="0"/>
            </a:endParaRPr>
          </a:p>
        </p:txBody>
      </p:sp>
      <p:sp>
        <p:nvSpPr>
          <p:cNvPr id="2" name="Rectangle 1"/>
          <p:cNvSpPr/>
          <p:nvPr/>
        </p:nvSpPr>
        <p:spPr>
          <a:xfrm>
            <a:off x="3715658" y="6099770"/>
            <a:ext cx="5157044" cy="430887"/>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 1-4, Minuchin/Fishman; 5-6, 22, 23, Adler; 8-21, O’Hanlon; 7, 25, 26, Peratsakis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Pattern or element may represent a concrete behavior, emotion, or family member</a:t>
            </a:r>
          </a:p>
        </p:txBody>
      </p:sp>
      <p:sp>
        <p:nvSpPr>
          <p:cNvPr id="3" name="TextBox 2"/>
          <p:cNvSpPr txBox="1"/>
          <p:nvPr/>
        </p:nvSpPr>
        <p:spPr>
          <a:xfrm>
            <a:off x="297346" y="175077"/>
            <a:ext cx="853280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64646"/>
              </a:solidFill>
              <a:effectLst/>
              <a:uLnTx/>
              <a:uFillTx/>
              <a:latin typeface="Times New Roman" pitchFamily="18" charset="0"/>
              <a:ea typeface="Calibri"/>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64646"/>
                </a:solidFill>
                <a:effectLst/>
                <a:uLnTx/>
                <a:uFillTx/>
                <a:latin typeface="Times New Roman" pitchFamily="18" charset="0"/>
                <a:ea typeface="Calibri"/>
                <a:cs typeface="Times New Roman" pitchFamily="18" charset="0"/>
              </a:rPr>
              <a:t>3) Modify Experience: Sequences and Triggers</a:t>
            </a:r>
            <a:endParaRPr kumimoji="0" lang="en-US" sz="2800" b="1" i="0" u="none" strike="noStrike" kern="1200" cap="none" spc="0" normalizeH="0" baseline="0" noProof="0" dirty="0">
              <a:ln>
                <a:noFill/>
              </a:ln>
              <a:solidFill>
                <a:srgbClr val="464646"/>
              </a:solidFill>
              <a:effectLst/>
              <a:uLnTx/>
              <a:uFillTx/>
              <a:latin typeface="Times New Roman"/>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370335194"/>
      </p:ext>
    </p:extLst>
  </p:cSld>
  <p:clrMapOvr>
    <a:masterClrMapping/>
  </p:clrMapOvr>
  <mc:AlternateContent xmlns:mc="http://schemas.openxmlformats.org/markup-compatibility/2006" xmlns:p14="http://schemas.microsoft.com/office/powerpoint/2010/main">
    <mc:Choice Requires="p14">
      <p:transition spd="slow" p14:dur="1750" advClick="0" advTm="80000">
        <p14:ripple/>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gtEl>
                                        <p:attrNameLst>
                                          <p:attrName>style.visibility</p:attrName>
                                        </p:attrNameLst>
                                      </p:cBhvr>
                                      <p:to>
                                        <p:strVal val="visible"/>
                                      </p:to>
                                    </p:set>
                                    <p:animEffect transition="in" filter="fade">
                                      <p:cBhvr>
                                        <p:cTn id="14" dur="1000"/>
                                        <p:tgtEl>
                                          <p:spTgt spid="13315"/>
                                        </p:tgtEl>
                                      </p:cBhvr>
                                    </p:animEffect>
                                    <p:anim calcmode="lin" valueType="num">
                                      <p:cBhvr>
                                        <p:cTn id="15" dur="1000" fill="hold"/>
                                        <p:tgtEl>
                                          <p:spTgt spid="13315"/>
                                        </p:tgtEl>
                                        <p:attrNameLst>
                                          <p:attrName>ppt_x</p:attrName>
                                        </p:attrNameLst>
                                      </p:cBhvr>
                                      <p:tavLst>
                                        <p:tav tm="0">
                                          <p:val>
                                            <p:strVal val="#ppt_x"/>
                                          </p:val>
                                        </p:tav>
                                        <p:tav tm="100000">
                                          <p:val>
                                            <p:strVal val="#ppt_x"/>
                                          </p:val>
                                        </p:tav>
                                      </p:tavLst>
                                    </p:anim>
                                    <p:anim calcmode="lin" valueType="num">
                                      <p:cBhvr>
                                        <p:cTn id="16"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s://drdivaphd.files.wordpress.com/2012/11/stopping-the-pain-and-suffering-dr-diva-verdun.jpg?w=1600&amp;h=1056&amp;crop=1"/>
          <p:cNvPicPr preferRelativeResize="0">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0"/>
            <a:ext cx="9144001" cy="528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685800" y="4625019"/>
            <a:ext cx="7772400" cy="1199704"/>
          </a:xfrm>
        </p:spPr>
        <p:txBody>
          <a:bodyPr>
            <a:noAutofit/>
          </a:bodyPr>
          <a:lstStyle/>
          <a:p>
            <a:pPr marR="0" algn="l" eaLnBrk="1" hangingPunct="1">
              <a:defRPr/>
            </a:pPr>
            <a:endParaRPr lang="en-US" sz="4800" b="1" dirty="0">
              <a:solidFill>
                <a:schemeClr val="tx1"/>
              </a:solidFill>
              <a:effectLst>
                <a:outerShdw blurRad="38100" dist="38100" dir="2700000" algn="tl">
                  <a:srgbClr val="C0C0C0"/>
                </a:outerShdw>
              </a:effectLst>
              <a:latin typeface="Times New Roman" pitchFamily="18" charset="0"/>
              <a:cs typeface="Times New Roman" pitchFamily="18" charset="0"/>
            </a:endParaRPr>
          </a:p>
          <a:p>
            <a:pPr marR="0" algn="ctr">
              <a:defRPr/>
            </a:pPr>
            <a:r>
              <a:rPr lang="en-US" sz="2000" b="1" dirty="0">
                <a:solidFill>
                  <a:schemeClr val="tx1"/>
                </a:solidFill>
                <a:effectLst>
                  <a:outerShdw blurRad="38100" dist="38100" dir="2700000" algn="tl">
                    <a:srgbClr val="C0C0C0"/>
                  </a:outerShdw>
                </a:effectLst>
                <a:latin typeface="Times New Roman" pitchFamily="18" charset="0"/>
                <a:cs typeface="Times New Roman" pitchFamily="18" charset="0"/>
              </a:rPr>
              <a:t>     </a:t>
            </a:r>
          </a:p>
          <a:p>
            <a:pPr marR="0" algn="ctr">
              <a:defRPr/>
            </a:pPr>
            <a:endParaRPr lang="en-US" sz="2000" dirty="0">
              <a:solidFill>
                <a:schemeClr val="tx1"/>
              </a:solidFill>
            </a:endParaRPr>
          </a:p>
          <a:p>
            <a:pPr marR="0" algn="ctr">
              <a:defRPr/>
            </a:pPr>
            <a:r>
              <a:rPr lang="en-US" sz="2000" dirty="0">
                <a:solidFill>
                  <a:schemeClr val="tx1"/>
                </a:solidFill>
              </a:rPr>
              <a:t>There is no greater privilege, then to share in the suffering of another!</a:t>
            </a:r>
          </a:p>
        </p:txBody>
      </p:sp>
      <p:sp>
        <p:nvSpPr>
          <p:cNvPr id="4" name="Title 1"/>
          <p:cNvSpPr>
            <a:spLocks noGrp="1"/>
          </p:cNvSpPr>
          <p:nvPr>
            <p:ph type="ctrTitle"/>
          </p:nvPr>
        </p:nvSpPr>
        <p:spPr>
          <a:xfrm>
            <a:off x="5788550" y="416257"/>
            <a:ext cx="2594587" cy="791402"/>
          </a:xfrm>
        </p:spPr>
        <p:txBody>
          <a:bodyPr>
            <a:normAutofit/>
          </a:bodyPr>
          <a:lstStyle/>
          <a:p>
            <a:pPr algn="ctr"/>
            <a:r>
              <a:rPr lang="en-US" sz="3600" dirty="0">
                <a:solidFill>
                  <a:schemeClr val="bg1"/>
                </a:solidFill>
              </a:rPr>
              <a:t>TRAUMA</a:t>
            </a:r>
          </a:p>
        </p:txBody>
      </p:sp>
    </p:spTree>
    <p:extLst>
      <p:ext uri="{BB962C8B-B14F-4D97-AF65-F5344CB8AC3E}">
        <p14:creationId xmlns:p14="http://schemas.microsoft.com/office/powerpoint/2010/main" val="3148420821"/>
      </p:ext>
    </p:extLst>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C14DDB-F564-47DA-9BAC-6294F8769AE9}"/>
              </a:ext>
            </a:extLst>
          </p:cNvPr>
          <p:cNvSpPr>
            <a:spLocks noGrp="1"/>
          </p:cNvSpPr>
          <p:nvPr>
            <p:ph type="sldNum" sz="quarter" idx="12"/>
          </p:nvPr>
        </p:nvSpPr>
        <p:spPr>
          <a:xfrm>
            <a:off x="8816246" y="6712767"/>
            <a:ext cx="360768" cy="36473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graphicFrame>
        <p:nvGraphicFramePr>
          <p:cNvPr id="5" name="Diagram 4">
            <a:extLst>
              <a:ext uri="{FF2B5EF4-FFF2-40B4-BE49-F238E27FC236}">
                <a16:creationId xmlns:a16="http://schemas.microsoft.com/office/drawing/2014/main" id="{BDD3783E-6879-41B3-AE67-75EBF649B58F}"/>
              </a:ext>
            </a:extLst>
          </p:cNvPr>
          <p:cNvGraphicFramePr/>
          <p:nvPr>
            <p:extLst/>
          </p:nvPr>
        </p:nvGraphicFramePr>
        <p:xfrm>
          <a:off x="0" y="1685730"/>
          <a:ext cx="3455736" cy="2624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quals 5">
            <a:extLst>
              <a:ext uri="{FF2B5EF4-FFF2-40B4-BE49-F238E27FC236}">
                <a16:creationId xmlns:a16="http://schemas.microsoft.com/office/drawing/2014/main" id="{8D6387B7-E2B8-4F3A-9E0F-EEE0E3E80BD9}"/>
              </a:ext>
            </a:extLst>
          </p:cNvPr>
          <p:cNvSpPr/>
          <p:nvPr/>
        </p:nvSpPr>
        <p:spPr>
          <a:xfrm>
            <a:off x="4569379" y="2783252"/>
            <a:ext cx="898105" cy="340352"/>
          </a:xfrm>
          <a:prstGeom prst="mathEqual">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8" name="Rectangle: Rounded Corners 7">
            <a:extLst>
              <a:ext uri="{FF2B5EF4-FFF2-40B4-BE49-F238E27FC236}">
                <a16:creationId xmlns:a16="http://schemas.microsoft.com/office/drawing/2014/main" id="{9A5D6752-CA66-4DF4-9EE0-494D4C1C13A7}"/>
              </a:ext>
            </a:extLst>
          </p:cNvPr>
          <p:cNvSpPr/>
          <p:nvPr/>
        </p:nvSpPr>
        <p:spPr>
          <a:xfrm>
            <a:off x="5644378" y="2409056"/>
            <a:ext cx="2659383" cy="1019944"/>
          </a:xfrm>
          <a:prstGeom prst="roundRect">
            <a:avLst>
              <a:gd name="adj" fmla="val 13312"/>
            </a:avLst>
          </a:prstGeom>
          <a:solidFill>
            <a:schemeClr val="bg1">
              <a:lumMod val="95000"/>
            </a:schemeClr>
          </a:solidFill>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a:ea typeface="+mn-ea"/>
                <a:cs typeface="+mn-cs"/>
              </a:rPr>
              <a:t>Depression/Anxiety</a:t>
            </a:r>
          </a:p>
        </p:txBody>
      </p:sp>
      <p:sp>
        <p:nvSpPr>
          <p:cNvPr id="9" name="TextBox 8">
            <a:extLst>
              <a:ext uri="{FF2B5EF4-FFF2-40B4-BE49-F238E27FC236}">
                <a16:creationId xmlns:a16="http://schemas.microsoft.com/office/drawing/2014/main" id="{366B291E-60AB-46D7-A3D2-716DC55808AC}"/>
              </a:ext>
            </a:extLst>
          </p:cNvPr>
          <p:cNvSpPr txBox="1"/>
          <p:nvPr/>
        </p:nvSpPr>
        <p:spPr>
          <a:xfrm>
            <a:off x="5685827" y="3553456"/>
            <a:ext cx="257648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Times New Roman"/>
                <a:ea typeface="+mn-ea"/>
                <a:cs typeface="+mn-cs"/>
              </a:rPr>
              <a:t>© 2014 Demetrios Peratsakis, LPC, ACS,</a:t>
            </a:r>
          </a:p>
        </p:txBody>
      </p:sp>
      <p:grpSp>
        <p:nvGrpSpPr>
          <p:cNvPr id="24" name="Group 23">
            <a:extLst>
              <a:ext uri="{FF2B5EF4-FFF2-40B4-BE49-F238E27FC236}">
                <a16:creationId xmlns:a16="http://schemas.microsoft.com/office/drawing/2014/main" id="{8B8D4669-2EA9-4081-A83E-2ADD6E99F09C}"/>
              </a:ext>
            </a:extLst>
          </p:cNvPr>
          <p:cNvGrpSpPr/>
          <p:nvPr/>
        </p:nvGrpSpPr>
        <p:grpSpPr>
          <a:xfrm>
            <a:off x="2437552" y="2051896"/>
            <a:ext cx="1015808" cy="1028764"/>
            <a:chOff x="1368230" y="115728"/>
            <a:chExt cx="1029863" cy="1029863"/>
          </a:xfrm>
          <a:scene3d>
            <a:camera prst="orthographicFront"/>
            <a:lightRig rig="threePt" dir="t"/>
          </a:scene3d>
        </p:grpSpPr>
        <p:sp>
          <p:nvSpPr>
            <p:cNvPr id="25" name="Shape 24">
              <a:extLst>
                <a:ext uri="{FF2B5EF4-FFF2-40B4-BE49-F238E27FC236}">
                  <a16:creationId xmlns:a16="http://schemas.microsoft.com/office/drawing/2014/main" id="{84E51236-7161-4C30-A573-8FACC0A7D907}"/>
                </a:ext>
              </a:extLst>
            </p:cNvPr>
            <p:cNvSpPr/>
            <p:nvPr/>
          </p:nvSpPr>
          <p:spPr>
            <a:xfrm rot="20700000">
              <a:off x="1368230" y="115728"/>
              <a:ext cx="1029863" cy="1029863"/>
            </a:xfrm>
            <a:prstGeom prst="gear6">
              <a:avLst/>
            </a:prstGeom>
            <a:sp3d>
              <a:bevelT/>
            </a:sp3d>
          </p:spPr>
          <p:style>
            <a:lnRef idx="1">
              <a:schemeClr val="accent5"/>
            </a:lnRef>
            <a:fillRef idx="2">
              <a:schemeClr val="accent5"/>
            </a:fillRef>
            <a:effectRef idx="1">
              <a:schemeClr val="accent5"/>
            </a:effectRef>
            <a:fontRef idx="minor">
              <a:schemeClr val="dk1">
                <a:hueOff val="0"/>
                <a:satOff val="0"/>
                <a:lumOff val="0"/>
                <a:alphaOff val="0"/>
              </a:schemeClr>
            </a:fontRef>
          </p:style>
        </p:sp>
        <p:sp>
          <p:nvSpPr>
            <p:cNvPr id="26" name="Shape 4">
              <a:extLst>
                <a:ext uri="{FF2B5EF4-FFF2-40B4-BE49-F238E27FC236}">
                  <a16:creationId xmlns:a16="http://schemas.microsoft.com/office/drawing/2014/main" id="{401F4B13-3A2F-435C-8654-9EEE4DAB5DFD}"/>
                </a:ext>
              </a:extLst>
            </p:cNvPr>
            <p:cNvSpPr txBox="1"/>
            <p:nvPr/>
          </p:nvSpPr>
          <p:spPr>
            <a:xfrm>
              <a:off x="1594110" y="341607"/>
              <a:ext cx="578104" cy="57810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Guilt</a:t>
              </a:r>
            </a:p>
          </p:txBody>
        </p:sp>
      </p:grpSp>
      <p:grpSp>
        <p:nvGrpSpPr>
          <p:cNvPr id="27" name="Group 26">
            <a:extLst>
              <a:ext uri="{FF2B5EF4-FFF2-40B4-BE49-F238E27FC236}">
                <a16:creationId xmlns:a16="http://schemas.microsoft.com/office/drawing/2014/main" id="{9928E908-C45B-4DB3-9A02-C57689F10E31}"/>
              </a:ext>
            </a:extLst>
          </p:cNvPr>
          <p:cNvGrpSpPr/>
          <p:nvPr/>
        </p:nvGrpSpPr>
        <p:grpSpPr>
          <a:xfrm>
            <a:off x="3087713" y="2940502"/>
            <a:ext cx="1036754" cy="1049977"/>
            <a:chOff x="779507" y="840879"/>
            <a:chExt cx="1051099" cy="1051099"/>
          </a:xfrm>
          <a:scene3d>
            <a:camera prst="orthographicFront"/>
            <a:lightRig rig="threePt" dir="t"/>
          </a:scene3d>
        </p:grpSpPr>
        <p:sp>
          <p:nvSpPr>
            <p:cNvPr id="28" name="Shape 27">
              <a:extLst>
                <a:ext uri="{FF2B5EF4-FFF2-40B4-BE49-F238E27FC236}">
                  <a16:creationId xmlns:a16="http://schemas.microsoft.com/office/drawing/2014/main" id="{1ACB8871-50B2-4CEC-841D-4572C88E032F}"/>
                </a:ext>
              </a:extLst>
            </p:cNvPr>
            <p:cNvSpPr/>
            <p:nvPr/>
          </p:nvSpPr>
          <p:spPr>
            <a:xfrm>
              <a:off x="779507" y="840879"/>
              <a:ext cx="1051099" cy="1051099"/>
            </a:xfrm>
            <a:prstGeom prst="gear6">
              <a:avLst/>
            </a:prstGeom>
            <a:sp3d>
              <a:bevelT/>
            </a:sp3d>
          </p:spPr>
          <p:style>
            <a:lnRef idx="1">
              <a:schemeClr val="accent4"/>
            </a:lnRef>
            <a:fillRef idx="2">
              <a:schemeClr val="accent4"/>
            </a:fillRef>
            <a:effectRef idx="1">
              <a:schemeClr val="accent4"/>
            </a:effectRef>
            <a:fontRef idx="minor">
              <a:schemeClr val="dk1">
                <a:hueOff val="0"/>
                <a:satOff val="0"/>
                <a:lumOff val="0"/>
                <a:alphaOff val="0"/>
              </a:schemeClr>
            </a:fontRef>
          </p:style>
        </p:sp>
        <p:sp>
          <p:nvSpPr>
            <p:cNvPr id="29" name="Shape 4">
              <a:extLst>
                <a:ext uri="{FF2B5EF4-FFF2-40B4-BE49-F238E27FC236}">
                  <a16:creationId xmlns:a16="http://schemas.microsoft.com/office/drawing/2014/main" id="{67D14268-313D-4617-B7C0-D864F416A84C}"/>
                </a:ext>
              </a:extLst>
            </p:cNvPr>
            <p:cNvSpPr txBox="1"/>
            <p:nvPr/>
          </p:nvSpPr>
          <p:spPr>
            <a:xfrm>
              <a:off x="1044124" y="1107096"/>
              <a:ext cx="521865" cy="51866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Shame</a:t>
              </a:r>
            </a:p>
          </p:txBody>
        </p:sp>
      </p:grpSp>
      <p:sp>
        <p:nvSpPr>
          <p:cNvPr id="30" name="Shape 29">
            <a:extLst>
              <a:ext uri="{FF2B5EF4-FFF2-40B4-BE49-F238E27FC236}">
                <a16:creationId xmlns:a16="http://schemas.microsoft.com/office/drawing/2014/main" id="{012ABB12-A683-4EF6-934D-051769CA8C0C}"/>
              </a:ext>
            </a:extLst>
          </p:cNvPr>
          <p:cNvSpPr/>
          <p:nvPr/>
        </p:nvSpPr>
        <p:spPr>
          <a:xfrm rot="4225874" flipH="1" flipV="1">
            <a:off x="2962908" y="3050242"/>
            <a:ext cx="1342659" cy="1325751"/>
          </a:xfrm>
          <a:prstGeom prst="leftCircularArrow">
            <a:avLst>
              <a:gd name="adj1" fmla="val 6452"/>
              <a:gd name="adj2" fmla="val 429999"/>
              <a:gd name="adj3" fmla="val 10489124"/>
              <a:gd name="adj4" fmla="val 14837806"/>
              <a:gd name="adj5" fmla="val 7527"/>
            </a:avLst>
          </a:prstGeom>
          <a:scene3d>
            <a:camera prst="orthographicFront"/>
            <a:lightRig rig="threePt" dir="t"/>
          </a:scene3d>
          <a:sp3d>
            <a:bevelT/>
          </a:sp3d>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31" name="Arrow: Circular 30">
            <a:extLst>
              <a:ext uri="{FF2B5EF4-FFF2-40B4-BE49-F238E27FC236}">
                <a16:creationId xmlns:a16="http://schemas.microsoft.com/office/drawing/2014/main" id="{2586DBB3-708F-4DD9-99F2-D9D45E344D1C}"/>
              </a:ext>
            </a:extLst>
          </p:cNvPr>
          <p:cNvSpPr/>
          <p:nvPr/>
        </p:nvSpPr>
        <p:spPr>
          <a:xfrm rot="19347618" flipH="1">
            <a:off x="3009548" y="2702099"/>
            <a:ext cx="1447657" cy="1429425"/>
          </a:xfrm>
          <a:prstGeom prst="circularArrow">
            <a:avLst>
              <a:gd name="adj1" fmla="val 5984"/>
              <a:gd name="adj2" fmla="val 394124"/>
              <a:gd name="adj3" fmla="val 13313824"/>
              <a:gd name="adj4" fmla="val 10508221"/>
              <a:gd name="adj5" fmla="val 6981"/>
            </a:avLst>
          </a:prstGeom>
          <a:scene3d>
            <a:camera prst="orthographicFront"/>
            <a:lightRig rig="threePt" dir="t"/>
          </a:scene3d>
          <a:sp3d>
            <a:bevelT/>
          </a:sp3d>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32" name="Arrow: Circular 31">
            <a:extLst>
              <a:ext uri="{FF2B5EF4-FFF2-40B4-BE49-F238E27FC236}">
                <a16:creationId xmlns:a16="http://schemas.microsoft.com/office/drawing/2014/main" id="{E7C2F9F0-55D8-4EE1-B344-38675AE630D0}"/>
              </a:ext>
            </a:extLst>
          </p:cNvPr>
          <p:cNvSpPr/>
          <p:nvPr/>
        </p:nvSpPr>
        <p:spPr>
          <a:xfrm rot="8402486">
            <a:off x="1380499" y="2828651"/>
            <a:ext cx="1824688" cy="1847961"/>
          </a:xfrm>
          <a:prstGeom prst="circularArrow">
            <a:avLst>
              <a:gd name="adj1" fmla="val 4688"/>
              <a:gd name="adj2" fmla="val 299029"/>
              <a:gd name="adj3" fmla="val 2461423"/>
              <a:gd name="adj4" fmla="val 15984688"/>
              <a:gd name="adj5" fmla="val 5469"/>
            </a:avLst>
          </a:prstGeom>
          <a:scene3d>
            <a:camera prst="orthographicFront"/>
            <a:lightRig rig="threePt" dir="t"/>
          </a:scene3d>
          <a:sp3d>
            <a:bevelT/>
          </a:sp3d>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18" name="Content Placeholder 1">
            <a:extLst>
              <a:ext uri="{FF2B5EF4-FFF2-40B4-BE49-F238E27FC236}">
                <a16:creationId xmlns:a16="http://schemas.microsoft.com/office/drawing/2014/main" id="{FAA96809-A66A-4ABA-BA92-115FB7D95604}"/>
              </a:ext>
            </a:extLst>
          </p:cNvPr>
          <p:cNvSpPr txBox="1">
            <a:spLocks/>
          </p:cNvSpPr>
          <p:nvPr/>
        </p:nvSpPr>
        <p:spPr>
          <a:xfrm>
            <a:off x="0" y="4369868"/>
            <a:ext cx="8816246" cy="1377573"/>
          </a:xfrm>
          <a:prstGeom prst="rect">
            <a:avLst/>
          </a:prstGeom>
        </p:spPr>
        <p:txBody>
          <a:bodyPr vert="horz">
            <a:noAutofit/>
          </a:bodyPr>
          <a:lstStyle>
            <a:lvl1pPr marL="230188" indent="-230188" algn="l" rtl="0" eaLnBrk="1" latinLnBrk="0" hangingPunct="1">
              <a:spcBef>
                <a:spcPts val="400"/>
              </a:spcBef>
              <a:spcAft>
                <a:spcPts val="0"/>
              </a:spcAft>
              <a:buClrTx/>
              <a:buSzPct val="100000"/>
              <a:buFont typeface="+mj-lt"/>
              <a:buAutoNum type="arabicPeriod"/>
              <a:defRPr kumimoji="0" sz="1600" kern="1200">
                <a:solidFill>
                  <a:schemeClr val="tx1"/>
                </a:solidFill>
                <a:latin typeface="+mn-lt"/>
                <a:ea typeface="+mn-ea"/>
                <a:cs typeface="+mn-cs"/>
              </a:defRPr>
            </a:lvl1pPr>
            <a:lvl2pPr marL="621792" indent="-228600" algn="l" rtl="0" eaLnBrk="1" latinLnBrk="0" hangingPunct="1">
              <a:spcBef>
                <a:spcPts val="324"/>
              </a:spcBef>
              <a:buClrTx/>
              <a:buFont typeface="Wingdings" panose="05000000000000000000" pitchFamily="2" charset="2"/>
              <a:buChar char="§"/>
              <a:defRPr kumimoji="0" sz="1400" kern="1200">
                <a:solidFill>
                  <a:schemeClr val="tx1"/>
                </a:solidFill>
                <a:latin typeface="+mn-lt"/>
                <a:ea typeface="+mn-ea"/>
                <a:cs typeface="+mn-cs"/>
              </a:defRPr>
            </a:lvl2pPr>
            <a:lvl3pPr marL="859536" indent="-228600" algn="l" rtl="0" eaLnBrk="1" latinLnBrk="0" hangingPunct="1">
              <a:spcBef>
                <a:spcPts val="350"/>
              </a:spcBef>
              <a:buClrTx/>
              <a:buSzPct val="100000"/>
              <a:buFont typeface="Courier New" panose="02070309020205020404" pitchFamily="49" charset="0"/>
              <a:buChar char="o"/>
              <a:defRPr kumimoji="0" sz="1200" kern="1200">
                <a:solidFill>
                  <a:schemeClr val="tx1"/>
                </a:solidFill>
                <a:latin typeface="+mn-lt"/>
                <a:ea typeface="+mn-ea"/>
                <a:cs typeface="+mn-cs"/>
              </a:defRPr>
            </a:lvl3pPr>
            <a:lvl4pPr marL="1143000" indent="-228600" algn="l" rtl="0" eaLnBrk="1" latinLnBrk="0" hangingPunct="1">
              <a:spcBef>
                <a:spcPts val="350"/>
              </a:spcBef>
              <a:buClrTx/>
              <a:buFont typeface="Wingdings 2"/>
              <a:buChar char=""/>
              <a:defRPr kumimoji="0" sz="1100" kern="1200">
                <a:solidFill>
                  <a:schemeClr val="tx1"/>
                </a:solidFill>
                <a:latin typeface="+mn-lt"/>
                <a:ea typeface="+mn-ea"/>
                <a:cs typeface="+mn-cs"/>
              </a:defRPr>
            </a:lvl4pPr>
            <a:lvl5pPr marL="1371600" indent="-228600" algn="l" rtl="0" eaLnBrk="1" latinLnBrk="0" hangingPunct="1">
              <a:spcBef>
                <a:spcPts val="350"/>
              </a:spcBef>
              <a:buClrTx/>
              <a:buFont typeface="Wingdings" panose="05000000000000000000" pitchFamily="2" charset="2"/>
              <a:buChar char="ü"/>
              <a:defRPr kumimoji="0" sz="11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21164" marR="0" lvl="1" indent="0" algn="just"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	</a:t>
            </a:r>
            <a:endParaRPr kumimoji="0" lang="en-US" sz="1400" b="1" i="0" u="none" strike="noStrike" kern="1200" cap="none" spc="0" normalizeH="0" baseline="0" noProof="0" dirty="0">
              <a:ln>
                <a:noFill/>
              </a:ln>
              <a:solidFill>
                <a:prstClr val="black"/>
              </a:solidFill>
              <a:effectLst/>
              <a:uLnTx/>
              <a:uFillTx/>
              <a:latin typeface="Times New Roman"/>
              <a:ea typeface="+mn-ea"/>
              <a:cs typeface="+mn-cs"/>
            </a:endParaRPr>
          </a:p>
          <a:p>
            <a:pPr marL="457200" marR="0" lvl="1" indent="-1714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Anxiety: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dread; perceived sense of vulnerability; preoccupation with safety; </a:t>
            </a:r>
            <a:r>
              <a:rPr kumimoji="0" lang="en-US" sz="1400" b="0" i="1" u="none" strike="noStrike" kern="1200" cap="none" spc="0" normalizeH="0" baseline="0" noProof="0" dirty="0">
                <a:ln>
                  <a:noFill/>
                </a:ln>
                <a:solidFill>
                  <a:prstClr val="black"/>
                </a:solidFill>
                <a:effectLst/>
                <a:uLnTx/>
                <a:uFillTx/>
                <a:latin typeface="Times New Roman"/>
                <a:ea typeface="+mn-ea"/>
                <a:cs typeface="+mn-cs"/>
              </a:rPr>
              <a:t>future oriented</a:t>
            </a:r>
          </a:p>
          <a:p>
            <a:pPr marL="457200" marR="0" lvl="1" indent="-1714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Depression: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sorrow + hurt; result of a significant loss or becoming the victim of disaster or a betrayal by a trusted person or loved one; spectrum disorder; </a:t>
            </a:r>
            <a:r>
              <a:rPr kumimoji="0" lang="en-US" sz="1400" b="0" i="1" u="none" strike="noStrike" kern="1200" cap="none" spc="0" normalizeH="0" baseline="0" noProof="0" dirty="0">
                <a:ln>
                  <a:noFill/>
                </a:ln>
                <a:solidFill>
                  <a:prstClr val="black"/>
                </a:solidFill>
                <a:effectLst/>
                <a:uLnTx/>
                <a:uFillTx/>
                <a:latin typeface="Times New Roman"/>
                <a:ea typeface="+mn-ea"/>
                <a:cs typeface="+mn-cs"/>
              </a:rPr>
              <a:t>past oriented</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E</a:t>
            </a:r>
            <a:r>
              <a:rPr kumimoji="0" lang="en-US" sz="1400" b="0" i="0" u="none" strike="noStrike" kern="1200" cap="none" spc="0" normalizeH="0" baseline="0" noProof="0" dirty="0" err="1">
                <a:ln>
                  <a:noFill/>
                </a:ln>
                <a:solidFill>
                  <a:prstClr val="black"/>
                </a:solidFill>
                <a:effectLst/>
                <a:uLnTx/>
                <a:uFillTx/>
                <a:latin typeface="Times New Roman"/>
                <a:ea typeface="+mn-ea"/>
                <a:cs typeface="+mn-cs"/>
              </a:rPr>
              <a:t>volution</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advantage: reaffirms social bonds/protection.</a:t>
            </a:r>
          </a:p>
          <a:p>
            <a:pPr marL="457200" marR="0" lvl="1" indent="-1714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1" i="1" u="none" strike="noStrike" kern="1200" cap="none" spc="0" normalizeH="0" baseline="0" noProof="0" dirty="0" err="1">
                <a:ln>
                  <a:noFill/>
                </a:ln>
                <a:solidFill>
                  <a:prstClr val="black"/>
                </a:solidFill>
                <a:effectLst/>
                <a:uLnTx/>
                <a:uFillTx/>
                <a:latin typeface="Times New Roman"/>
                <a:ea typeface="+mn-ea"/>
                <a:cs typeface="+mn-cs"/>
              </a:rPr>
              <a:t>GASh</a:t>
            </a:r>
            <a:r>
              <a:rPr kumimoji="0" lang="en-US" sz="1400" b="1" i="1" u="none" strike="noStrike" kern="1200" cap="none" spc="0" normalizeH="0" baseline="0" noProof="0" dirty="0">
                <a:ln>
                  <a:noFill/>
                </a:ln>
                <a:solidFill>
                  <a:prstClr val="black"/>
                </a:solidFill>
                <a:effectLst/>
                <a:uLnTx/>
                <a:uFillTx/>
                <a:latin typeface="Times New Roman"/>
                <a:ea typeface="+mn-ea"/>
                <a:cs typeface="+mn-cs"/>
              </a:rPr>
              <a:t> :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depression-anxiety are fueled by feelings of </a:t>
            </a:r>
            <a:r>
              <a:rPr kumimoji="0" lang="en-US" sz="1400" b="1" i="0" u="none" strike="noStrike" kern="1200" cap="none" spc="0" normalizeH="0" baseline="0" noProof="0" dirty="0">
                <a:ln>
                  <a:noFill/>
                </a:ln>
                <a:solidFill>
                  <a:prstClr val="black"/>
                </a:solidFill>
                <a:effectLst/>
                <a:uLnTx/>
                <a:uFillTx/>
                <a:latin typeface="Times New Roman"/>
                <a:ea typeface="+mn-ea"/>
                <a:cs typeface="+mn-cs"/>
              </a:rPr>
              <a:t>Anger,</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1400" b="1" i="0" u="none" strike="noStrike" kern="1200" cap="none" spc="0" normalizeH="0" baseline="0" noProof="0" dirty="0">
                <a:ln>
                  <a:noFill/>
                </a:ln>
                <a:solidFill>
                  <a:prstClr val="black"/>
                </a:solidFill>
                <a:effectLst/>
                <a:uLnTx/>
                <a:uFillTx/>
                <a:latin typeface="Times New Roman"/>
                <a:ea typeface="+mn-ea"/>
                <a:cs typeface="+mn-cs"/>
              </a:rPr>
              <a:t>Guilt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and</a:t>
            </a:r>
            <a:r>
              <a:rPr kumimoji="0" lang="en-US" sz="1400" b="1" i="0" u="none" strike="noStrike" kern="1200" cap="none" spc="0" normalizeH="0" baseline="0" noProof="0" dirty="0">
                <a:ln>
                  <a:noFill/>
                </a:ln>
                <a:solidFill>
                  <a:prstClr val="black"/>
                </a:solidFill>
                <a:effectLst/>
                <a:uLnTx/>
                <a:uFillTx/>
                <a:latin typeface="Times New Roman"/>
                <a:ea typeface="+mn-ea"/>
                <a:cs typeface="+mn-cs"/>
              </a:rPr>
              <a:t> Shame</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FB66B33A-BC11-430F-BD7D-1EFE16F1F5ED}"/>
              </a:ext>
            </a:extLst>
          </p:cNvPr>
          <p:cNvSpPr txBox="1"/>
          <p:nvPr/>
        </p:nvSpPr>
        <p:spPr>
          <a:xfrm>
            <a:off x="4777351" y="1674831"/>
            <a:ext cx="426152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mn-cs"/>
              </a:rPr>
              <a:t>Trauma results in a mix of feelings and thoughts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mn-cs"/>
              </a:rPr>
              <a:t>called depression and anxiety</a:t>
            </a:r>
          </a:p>
        </p:txBody>
      </p:sp>
      <p:sp>
        <p:nvSpPr>
          <p:cNvPr id="19" name="Title 3">
            <a:extLst>
              <a:ext uri="{FF2B5EF4-FFF2-40B4-BE49-F238E27FC236}">
                <a16:creationId xmlns:a16="http://schemas.microsoft.com/office/drawing/2014/main" id="{D33EEF3E-E291-4976-9D1B-8992DD451A48}"/>
              </a:ext>
            </a:extLst>
          </p:cNvPr>
          <p:cNvSpPr>
            <a:spLocks noGrp="1"/>
          </p:cNvSpPr>
          <p:nvPr>
            <p:ph type="title"/>
          </p:nvPr>
        </p:nvSpPr>
        <p:spPr>
          <a:xfrm>
            <a:off x="454579" y="292533"/>
            <a:ext cx="8229600" cy="1143000"/>
          </a:xfrm>
        </p:spPr>
        <p:txBody>
          <a:bodyPr>
            <a:normAutofit/>
          </a:bodyPr>
          <a:lstStyle/>
          <a:p>
            <a:r>
              <a:rPr lang="en-US" sz="2800" dirty="0"/>
              <a:t>Working with Trauma</a:t>
            </a:r>
          </a:p>
        </p:txBody>
      </p:sp>
    </p:spTree>
    <p:extLst>
      <p:ext uri="{BB962C8B-B14F-4D97-AF65-F5344CB8AC3E}">
        <p14:creationId xmlns:p14="http://schemas.microsoft.com/office/powerpoint/2010/main" val="1297520362"/>
      </p:ext>
    </p:extLst>
  </p:cSld>
  <p:clrMapOvr>
    <a:masterClrMapping/>
  </p:clrMapOvr>
  <mc:AlternateContent xmlns:mc="http://schemas.openxmlformats.org/markup-compatibility/2006" xmlns:p14="http://schemas.microsoft.com/office/powerpoint/2010/main">
    <mc:Choice Requires="p14">
      <p:transition spd="slow" p14:dur="1400" advClick="0" advTm="80000">
        <p14:doors dir="vert"/>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750" tmFilter="0, 0; .2, .5; .8, .5; 1, 0"/>
                                        <p:tgtEl>
                                          <p:spTgt spid="5"/>
                                        </p:tgtEl>
                                      </p:cBhvr>
                                    </p:animEffect>
                                    <p:animScale>
                                      <p:cBhvr>
                                        <p:cTn id="7" dur="875"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1750" tmFilter="0, 0; .2, .5; .8, .5; 1, 0"/>
                                        <p:tgtEl>
                                          <p:spTgt spid="24"/>
                                        </p:tgtEl>
                                      </p:cBhvr>
                                    </p:animEffect>
                                    <p:animScale>
                                      <p:cBhvr>
                                        <p:cTn id="10" dur="875" autoRev="1" fill="hold"/>
                                        <p:tgtEl>
                                          <p:spTgt spid="24"/>
                                        </p:tgtEl>
                                      </p:cBhvr>
                                      <p:by x="105000" y="105000"/>
                                    </p:animScale>
                                  </p:childTnLst>
                                </p:cTn>
                              </p:par>
                              <p:par>
                                <p:cTn id="11" presetID="26" presetClass="emph" presetSubtype="0" fill="hold" nodeType="withEffect">
                                  <p:stCondLst>
                                    <p:cond delay="0"/>
                                  </p:stCondLst>
                                  <p:childTnLst>
                                    <p:animEffect transition="out" filter="fade">
                                      <p:cBhvr>
                                        <p:cTn id="12" dur="1750" tmFilter="0, 0; .2, .5; .8, .5; 1, 0"/>
                                        <p:tgtEl>
                                          <p:spTgt spid="27"/>
                                        </p:tgtEl>
                                      </p:cBhvr>
                                    </p:animEffect>
                                    <p:animScale>
                                      <p:cBhvr>
                                        <p:cTn id="13" dur="875" autoRev="1" fill="hold"/>
                                        <p:tgtEl>
                                          <p:spTgt spid="27"/>
                                        </p:tgtEl>
                                      </p:cBhvr>
                                      <p:by x="105000" y="105000"/>
                                    </p:animScale>
                                  </p:childTnLst>
                                </p:cTn>
                              </p:par>
                              <p:par>
                                <p:cTn id="14" presetID="26" presetClass="emph" presetSubtype="0" fill="hold" nodeType="withEffect">
                                  <p:stCondLst>
                                    <p:cond delay="0"/>
                                  </p:stCondLst>
                                  <p:childTnLst>
                                    <p:animEffect transition="out" filter="fade">
                                      <p:cBhvr>
                                        <p:cTn id="15" dur="1750" tmFilter="0, 0; .2, .5; .8, .5; 1, 0"/>
                                        <p:tgtEl>
                                          <p:spTgt spid="32"/>
                                        </p:tgtEl>
                                      </p:cBhvr>
                                    </p:animEffect>
                                    <p:animScale>
                                      <p:cBhvr>
                                        <p:cTn id="16" dur="875"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3255149" y="8125167"/>
            <a:ext cx="479904" cy="310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1000"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48" name="Slide Number Placeholder 2">
            <a:extLst>
              <a:ext uri="{FF2B5EF4-FFF2-40B4-BE49-F238E27FC236}">
                <a16:creationId xmlns:a16="http://schemas.microsoft.com/office/drawing/2014/main" id="{98C4F021-C565-4485-8403-211A9150DCDD}"/>
              </a:ext>
            </a:extLst>
          </p:cNvPr>
          <p:cNvSpPr txBox="1">
            <a:spLocks/>
          </p:cNvSpPr>
          <p:nvPr/>
        </p:nvSpPr>
        <p:spPr>
          <a:xfrm>
            <a:off x="13194075" y="8144200"/>
            <a:ext cx="313865" cy="310030"/>
          </a:xfrm>
          <a:prstGeom prst="rect">
            <a:avLst/>
          </a:prstGeom>
        </p:spPr>
        <p:txBody>
          <a:bodyPr vert="horz" anchor="b"/>
          <a:lstStyle>
            <a:defPPr>
              <a:defRPr lang="en-US"/>
            </a:defPPr>
            <a:lvl1pPr marL="0" algn="r" defTabSz="457200" rtl="0" eaLnBrk="1" latinLnBrk="0" hangingPunct="1">
              <a:defRPr kumimoji="0" sz="10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49" name="Title 3">
            <a:extLst>
              <a:ext uri="{FF2B5EF4-FFF2-40B4-BE49-F238E27FC236}">
                <a16:creationId xmlns:a16="http://schemas.microsoft.com/office/drawing/2014/main" id="{E5F754F9-A292-4577-B26F-6DA7BA0B8B25}"/>
              </a:ext>
            </a:extLst>
          </p:cNvPr>
          <p:cNvSpPr>
            <a:spLocks noGrp="1"/>
          </p:cNvSpPr>
          <p:nvPr>
            <p:ph type="title"/>
          </p:nvPr>
        </p:nvSpPr>
        <p:spPr>
          <a:xfrm>
            <a:off x="1176132" y="395282"/>
            <a:ext cx="7062041" cy="970510"/>
          </a:xfrm>
          <a:scene3d>
            <a:camera prst="orthographicFront"/>
            <a:lightRig rig="soft" dir="t"/>
          </a:scene3d>
          <a:sp3d>
            <a:bevelT/>
          </a:sp3d>
        </p:spPr>
        <p:txBody>
          <a:bodyPr>
            <a:normAutofit/>
            <a:scene3d>
              <a:camera prst="orthographicFront"/>
              <a:lightRig rig="soft" dir="t"/>
            </a:scene3d>
            <a:sp3d prstMaterial="softEdge">
              <a:bevelT w="25400" h="25400"/>
            </a:sp3d>
          </a:bodyPr>
          <a:lstStyle/>
          <a:p>
            <a:pPr lvl="0"/>
            <a:r>
              <a:rPr lang="en-US" sz="2800" dirty="0"/>
              <a:t>Targeted Treatment Processes</a:t>
            </a:r>
          </a:p>
        </p:txBody>
      </p:sp>
      <p:sp>
        <p:nvSpPr>
          <p:cNvPr id="153" name="TextBox 152">
            <a:extLst>
              <a:ext uri="{FF2B5EF4-FFF2-40B4-BE49-F238E27FC236}">
                <a16:creationId xmlns:a16="http://schemas.microsoft.com/office/drawing/2014/main" id="{3C74A238-A0D2-4689-809B-2C2489DFBD33}"/>
              </a:ext>
            </a:extLst>
          </p:cNvPr>
          <p:cNvSpPr txBox="1"/>
          <p:nvPr/>
        </p:nvSpPr>
        <p:spPr>
          <a:xfrm>
            <a:off x="6322167" y="6315636"/>
            <a:ext cx="269593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Times New Roman"/>
                <a:ea typeface="+mn-ea"/>
                <a:cs typeface="+mn-cs"/>
              </a:rPr>
              <a:t>- Demetrios Peratsakis, LPC, ACS © 2015</a:t>
            </a:r>
          </a:p>
        </p:txBody>
      </p:sp>
      <p:grpSp>
        <p:nvGrpSpPr>
          <p:cNvPr id="163" name="Group 162">
            <a:extLst>
              <a:ext uri="{FF2B5EF4-FFF2-40B4-BE49-F238E27FC236}">
                <a16:creationId xmlns:a16="http://schemas.microsoft.com/office/drawing/2014/main" id="{81BA90BB-3815-4E82-A2D2-E387474B5063}"/>
              </a:ext>
            </a:extLst>
          </p:cNvPr>
          <p:cNvGrpSpPr/>
          <p:nvPr/>
        </p:nvGrpSpPr>
        <p:grpSpPr>
          <a:xfrm>
            <a:off x="6483017" y="1945241"/>
            <a:ext cx="1267710" cy="1216673"/>
            <a:chOff x="647412" y="829543"/>
            <a:chExt cx="1036930" cy="1036930"/>
          </a:xfrm>
          <a:scene3d>
            <a:camera prst="orthographicFront"/>
            <a:lightRig rig="threePt" dir="t"/>
          </a:scene3d>
        </p:grpSpPr>
        <p:sp>
          <p:nvSpPr>
            <p:cNvPr id="167" name="Shape 166">
              <a:extLst>
                <a:ext uri="{FF2B5EF4-FFF2-40B4-BE49-F238E27FC236}">
                  <a16:creationId xmlns:a16="http://schemas.microsoft.com/office/drawing/2014/main" id="{3D16B76C-A2DE-4DA1-B342-4D8647419D99}"/>
                </a:ext>
              </a:extLst>
            </p:cNvPr>
            <p:cNvSpPr/>
            <p:nvPr/>
          </p:nvSpPr>
          <p:spPr>
            <a:xfrm>
              <a:off x="647412" y="829543"/>
              <a:ext cx="1036930" cy="1036930"/>
            </a:xfrm>
            <a:prstGeom prst="gear6">
              <a:avLst/>
            </a:prstGeom>
            <a:ln/>
            <a:sp3d>
              <a:bevelT/>
            </a:sp3d>
          </p:spPr>
          <p:style>
            <a:lnRef idx="1">
              <a:schemeClr val="accent1"/>
            </a:lnRef>
            <a:fillRef idx="2">
              <a:schemeClr val="accent1"/>
            </a:fillRef>
            <a:effectRef idx="1">
              <a:schemeClr val="accent1"/>
            </a:effectRef>
            <a:fontRef idx="minor">
              <a:schemeClr val="dk1">
                <a:hueOff val="0"/>
                <a:satOff val="0"/>
                <a:lumOff val="0"/>
                <a:alphaOff val="0"/>
              </a:schemeClr>
            </a:fontRef>
          </p:style>
        </p:sp>
        <p:sp>
          <p:nvSpPr>
            <p:cNvPr id="168" name="Shape 4">
              <a:extLst>
                <a:ext uri="{FF2B5EF4-FFF2-40B4-BE49-F238E27FC236}">
                  <a16:creationId xmlns:a16="http://schemas.microsoft.com/office/drawing/2014/main" id="{F6D64F52-058C-4687-81F0-EA405EA2BC5D}"/>
                </a:ext>
              </a:extLst>
            </p:cNvPr>
            <p:cNvSpPr txBox="1"/>
            <p:nvPr/>
          </p:nvSpPr>
          <p:spPr>
            <a:xfrm>
              <a:off x="908462" y="1092171"/>
              <a:ext cx="514830" cy="51167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Sadness</a:t>
              </a:r>
            </a:p>
          </p:txBody>
        </p:sp>
      </p:grpSp>
      <p:grpSp>
        <p:nvGrpSpPr>
          <p:cNvPr id="164" name="Group 163">
            <a:extLst>
              <a:ext uri="{FF2B5EF4-FFF2-40B4-BE49-F238E27FC236}">
                <a16:creationId xmlns:a16="http://schemas.microsoft.com/office/drawing/2014/main" id="{1E9C9E8E-E74C-4172-9A02-E7126806CB48}"/>
              </a:ext>
            </a:extLst>
          </p:cNvPr>
          <p:cNvGrpSpPr/>
          <p:nvPr/>
        </p:nvGrpSpPr>
        <p:grpSpPr>
          <a:xfrm>
            <a:off x="7520338" y="2694560"/>
            <a:ext cx="1267710" cy="1216673"/>
            <a:chOff x="1228199" y="114168"/>
            <a:chExt cx="1015979" cy="1015979"/>
          </a:xfrm>
          <a:scene3d>
            <a:camera prst="orthographicFront"/>
            <a:lightRig rig="threePt" dir="t"/>
          </a:scene3d>
        </p:grpSpPr>
        <p:sp>
          <p:nvSpPr>
            <p:cNvPr id="165" name="Shape 164">
              <a:extLst>
                <a:ext uri="{FF2B5EF4-FFF2-40B4-BE49-F238E27FC236}">
                  <a16:creationId xmlns:a16="http://schemas.microsoft.com/office/drawing/2014/main" id="{D2CB3F16-DFEF-471E-A4AA-17355E50E62B}"/>
                </a:ext>
              </a:extLst>
            </p:cNvPr>
            <p:cNvSpPr/>
            <p:nvPr/>
          </p:nvSpPr>
          <p:spPr>
            <a:xfrm rot="20700000">
              <a:off x="1228199" y="114168"/>
              <a:ext cx="1015979" cy="1015979"/>
            </a:xfrm>
            <a:prstGeom prst="gear6">
              <a:avLst/>
            </a:prstGeom>
            <a:sp3d>
              <a:bevelT/>
            </a:sp3d>
          </p:spPr>
          <p:style>
            <a:lnRef idx="1">
              <a:schemeClr val="accent6"/>
            </a:lnRef>
            <a:fillRef idx="2">
              <a:schemeClr val="accent6"/>
            </a:fillRef>
            <a:effectRef idx="1">
              <a:schemeClr val="accent6"/>
            </a:effectRef>
            <a:fontRef idx="minor">
              <a:schemeClr val="dk1">
                <a:hueOff val="0"/>
                <a:satOff val="0"/>
                <a:lumOff val="0"/>
                <a:alphaOff val="0"/>
              </a:schemeClr>
            </a:fontRef>
          </p:style>
        </p:sp>
        <p:sp>
          <p:nvSpPr>
            <p:cNvPr id="166" name="Shape 6">
              <a:extLst>
                <a:ext uri="{FF2B5EF4-FFF2-40B4-BE49-F238E27FC236}">
                  <a16:creationId xmlns:a16="http://schemas.microsoft.com/office/drawing/2014/main" id="{649BCC86-8D55-4EEE-9B72-832910904E27}"/>
                </a:ext>
              </a:extLst>
            </p:cNvPr>
            <p:cNvSpPr txBox="1"/>
            <p:nvPr/>
          </p:nvSpPr>
          <p:spPr>
            <a:xfrm>
              <a:off x="1348252" y="320162"/>
              <a:ext cx="753076" cy="63244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Fear</a:t>
              </a:r>
            </a:p>
          </p:txBody>
        </p:sp>
      </p:grpSp>
      <p:grpSp>
        <p:nvGrpSpPr>
          <p:cNvPr id="169" name="Group 168">
            <a:extLst>
              <a:ext uri="{FF2B5EF4-FFF2-40B4-BE49-F238E27FC236}">
                <a16:creationId xmlns:a16="http://schemas.microsoft.com/office/drawing/2014/main" id="{8D5D5363-8030-4779-B782-C4E659A4ECCC}"/>
              </a:ext>
            </a:extLst>
          </p:cNvPr>
          <p:cNvGrpSpPr/>
          <p:nvPr/>
        </p:nvGrpSpPr>
        <p:grpSpPr>
          <a:xfrm>
            <a:off x="3332846" y="3030568"/>
            <a:ext cx="2112850" cy="2027788"/>
            <a:chOff x="1476956" y="1166546"/>
            <a:chExt cx="1425778" cy="1425778"/>
          </a:xfrm>
          <a:scene3d>
            <a:camera prst="orthographicFront"/>
            <a:lightRig rig="threePt" dir="t"/>
          </a:scene3d>
        </p:grpSpPr>
        <p:sp>
          <p:nvSpPr>
            <p:cNvPr id="170" name="Shape 169">
              <a:extLst>
                <a:ext uri="{FF2B5EF4-FFF2-40B4-BE49-F238E27FC236}">
                  <a16:creationId xmlns:a16="http://schemas.microsoft.com/office/drawing/2014/main" id="{52F25FAB-282C-4378-A95B-CC39F9320CAB}"/>
                </a:ext>
              </a:extLst>
            </p:cNvPr>
            <p:cNvSpPr/>
            <p:nvPr/>
          </p:nvSpPr>
          <p:spPr>
            <a:xfrm>
              <a:off x="1476956" y="1166546"/>
              <a:ext cx="1425778" cy="1425778"/>
            </a:xfrm>
            <a:prstGeom prst="gear9">
              <a:avLst/>
            </a:prstGeom>
            <a:sp3d>
              <a:bevelT/>
            </a:sp3d>
          </p:spPr>
          <p:style>
            <a:lnRef idx="1">
              <a:schemeClr val="accent2"/>
            </a:lnRef>
            <a:fillRef idx="2">
              <a:schemeClr val="accent2"/>
            </a:fillRef>
            <a:effectRef idx="1">
              <a:schemeClr val="accent2"/>
            </a:effectRef>
            <a:fontRef idx="minor">
              <a:schemeClr val="dk1">
                <a:hueOff val="0"/>
                <a:satOff val="0"/>
                <a:lumOff val="0"/>
                <a:alphaOff val="0"/>
              </a:schemeClr>
            </a:fontRef>
          </p:style>
        </p:sp>
        <p:sp>
          <p:nvSpPr>
            <p:cNvPr id="171" name="Shape 4">
              <a:extLst>
                <a:ext uri="{FF2B5EF4-FFF2-40B4-BE49-F238E27FC236}">
                  <a16:creationId xmlns:a16="http://schemas.microsoft.com/office/drawing/2014/main" id="{DA926164-3FA0-47AE-A64A-0CD046480F9C}"/>
                </a:ext>
              </a:extLst>
            </p:cNvPr>
            <p:cNvSpPr txBox="1"/>
            <p:nvPr/>
          </p:nvSpPr>
          <p:spPr>
            <a:xfrm>
              <a:off x="1763601" y="1500528"/>
              <a:ext cx="852488" cy="73287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Anger</a:t>
              </a:r>
            </a:p>
          </p:txBody>
        </p:sp>
      </p:grpSp>
      <p:grpSp>
        <p:nvGrpSpPr>
          <p:cNvPr id="172" name="Group 171">
            <a:extLst>
              <a:ext uri="{FF2B5EF4-FFF2-40B4-BE49-F238E27FC236}">
                <a16:creationId xmlns:a16="http://schemas.microsoft.com/office/drawing/2014/main" id="{F0D9AAC4-3484-4FD7-ABD0-DFA7DD9AEA42}"/>
              </a:ext>
            </a:extLst>
          </p:cNvPr>
          <p:cNvGrpSpPr/>
          <p:nvPr/>
        </p:nvGrpSpPr>
        <p:grpSpPr>
          <a:xfrm>
            <a:off x="180759" y="2765032"/>
            <a:ext cx="1267710" cy="1216673"/>
            <a:chOff x="1368230" y="115728"/>
            <a:chExt cx="1029863" cy="1029863"/>
          </a:xfrm>
          <a:scene3d>
            <a:camera prst="orthographicFront"/>
            <a:lightRig rig="threePt" dir="t"/>
          </a:scene3d>
        </p:grpSpPr>
        <p:sp>
          <p:nvSpPr>
            <p:cNvPr id="173" name="Shape 172">
              <a:extLst>
                <a:ext uri="{FF2B5EF4-FFF2-40B4-BE49-F238E27FC236}">
                  <a16:creationId xmlns:a16="http://schemas.microsoft.com/office/drawing/2014/main" id="{EF265033-033A-4F36-8FCB-E6BCC9527FC5}"/>
                </a:ext>
              </a:extLst>
            </p:cNvPr>
            <p:cNvSpPr/>
            <p:nvPr/>
          </p:nvSpPr>
          <p:spPr>
            <a:xfrm rot="20700000">
              <a:off x="1368230" y="115728"/>
              <a:ext cx="1029863" cy="1029863"/>
            </a:xfrm>
            <a:prstGeom prst="gear6">
              <a:avLst/>
            </a:prstGeom>
            <a:sp3d>
              <a:bevelT/>
            </a:sp3d>
          </p:spPr>
          <p:style>
            <a:lnRef idx="1">
              <a:schemeClr val="accent5"/>
            </a:lnRef>
            <a:fillRef idx="2">
              <a:schemeClr val="accent5"/>
            </a:fillRef>
            <a:effectRef idx="1">
              <a:schemeClr val="accent5"/>
            </a:effectRef>
            <a:fontRef idx="minor">
              <a:schemeClr val="dk1">
                <a:hueOff val="0"/>
                <a:satOff val="0"/>
                <a:lumOff val="0"/>
                <a:alphaOff val="0"/>
              </a:schemeClr>
            </a:fontRef>
          </p:style>
        </p:sp>
        <p:sp>
          <p:nvSpPr>
            <p:cNvPr id="174" name="Shape 4">
              <a:extLst>
                <a:ext uri="{FF2B5EF4-FFF2-40B4-BE49-F238E27FC236}">
                  <a16:creationId xmlns:a16="http://schemas.microsoft.com/office/drawing/2014/main" id="{2BD51AAF-42C0-4CCD-833A-2AD072388DDF}"/>
                </a:ext>
              </a:extLst>
            </p:cNvPr>
            <p:cNvSpPr txBox="1"/>
            <p:nvPr/>
          </p:nvSpPr>
          <p:spPr>
            <a:xfrm>
              <a:off x="1594110" y="341607"/>
              <a:ext cx="578104" cy="57810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Guilt</a:t>
              </a:r>
            </a:p>
          </p:txBody>
        </p:sp>
      </p:grpSp>
      <p:grpSp>
        <p:nvGrpSpPr>
          <p:cNvPr id="175" name="Group 174">
            <a:extLst>
              <a:ext uri="{FF2B5EF4-FFF2-40B4-BE49-F238E27FC236}">
                <a16:creationId xmlns:a16="http://schemas.microsoft.com/office/drawing/2014/main" id="{E864976D-084A-4C06-8453-1389E3074C41}"/>
              </a:ext>
            </a:extLst>
          </p:cNvPr>
          <p:cNvGrpSpPr/>
          <p:nvPr/>
        </p:nvGrpSpPr>
        <p:grpSpPr>
          <a:xfrm>
            <a:off x="919618" y="1796625"/>
            <a:ext cx="1267710" cy="1216673"/>
            <a:chOff x="779506" y="840879"/>
            <a:chExt cx="1051099" cy="1051099"/>
          </a:xfrm>
          <a:scene3d>
            <a:camera prst="orthographicFront"/>
            <a:lightRig rig="threePt" dir="t"/>
          </a:scene3d>
        </p:grpSpPr>
        <p:sp>
          <p:nvSpPr>
            <p:cNvPr id="176" name="Shape 175">
              <a:extLst>
                <a:ext uri="{FF2B5EF4-FFF2-40B4-BE49-F238E27FC236}">
                  <a16:creationId xmlns:a16="http://schemas.microsoft.com/office/drawing/2014/main" id="{253EDBED-384A-4F4C-A481-DA7EDF03A880}"/>
                </a:ext>
              </a:extLst>
            </p:cNvPr>
            <p:cNvSpPr/>
            <p:nvPr/>
          </p:nvSpPr>
          <p:spPr>
            <a:xfrm>
              <a:off x="779506" y="840879"/>
              <a:ext cx="1051099" cy="1051099"/>
            </a:xfrm>
            <a:prstGeom prst="gear6">
              <a:avLst/>
            </a:prstGeom>
            <a:sp3d>
              <a:bevelT/>
            </a:sp3d>
          </p:spPr>
          <p:style>
            <a:lnRef idx="1">
              <a:schemeClr val="accent4"/>
            </a:lnRef>
            <a:fillRef idx="2">
              <a:schemeClr val="accent4"/>
            </a:fillRef>
            <a:effectRef idx="1">
              <a:schemeClr val="accent4"/>
            </a:effectRef>
            <a:fontRef idx="minor">
              <a:schemeClr val="dk1">
                <a:hueOff val="0"/>
                <a:satOff val="0"/>
                <a:lumOff val="0"/>
                <a:alphaOff val="0"/>
              </a:schemeClr>
            </a:fontRef>
          </p:style>
        </p:sp>
        <p:sp>
          <p:nvSpPr>
            <p:cNvPr id="177" name="Shape 4">
              <a:extLst>
                <a:ext uri="{FF2B5EF4-FFF2-40B4-BE49-F238E27FC236}">
                  <a16:creationId xmlns:a16="http://schemas.microsoft.com/office/drawing/2014/main" id="{E7C2520A-5A04-44F2-ABDB-1402C08DB9A4}"/>
                </a:ext>
              </a:extLst>
            </p:cNvPr>
            <p:cNvSpPr txBox="1"/>
            <p:nvPr/>
          </p:nvSpPr>
          <p:spPr>
            <a:xfrm>
              <a:off x="1044123" y="1107096"/>
              <a:ext cx="521865" cy="51866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hueOff val="0"/>
                      <a:satOff val="0"/>
                      <a:lumOff val="0"/>
                      <a:alphaOff val="0"/>
                    </a:prstClr>
                  </a:solidFill>
                  <a:effectLst/>
                  <a:uLnTx/>
                  <a:uFillTx/>
                  <a:latin typeface="Times New Roman"/>
                  <a:ea typeface="+mn-ea"/>
                  <a:cs typeface="+mn-cs"/>
                </a:rPr>
                <a:t>Shame</a:t>
              </a:r>
            </a:p>
          </p:txBody>
        </p:sp>
      </p:grpSp>
      <p:sp>
        <p:nvSpPr>
          <p:cNvPr id="26" name="Star: 8 Points 25">
            <a:extLst>
              <a:ext uri="{FF2B5EF4-FFF2-40B4-BE49-F238E27FC236}">
                <a16:creationId xmlns:a16="http://schemas.microsoft.com/office/drawing/2014/main" id="{739ED82F-2D4B-4B52-8B40-86E68A375F1D}"/>
              </a:ext>
            </a:extLst>
          </p:cNvPr>
          <p:cNvSpPr/>
          <p:nvPr/>
        </p:nvSpPr>
        <p:spPr>
          <a:xfrm>
            <a:off x="112353" y="1230547"/>
            <a:ext cx="494447" cy="398437"/>
          </a:xfrm>
          <a:prstGeom prst="star8">
            <a:avLst/>
          </a:prstGeom>
          <a:solidFill>
            <a:schemeClr val="bg1">
              <a:lumMod val="95000"/>
            </a:schemeClr>
          </a:solidFill>
          <a:ln w="127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a:ea typeface="+mn-ea"/>
                <a:cs typeface="+mn-cs"/>
              </a:rPr>
              <a:t>1</a:t>
            </a:r>
          </a:p>
        </p:txBody>
      </p:sp>
      <p:sp>
        <p:nvSpPr>
          <p:cNvPr id="179" name="Star: 8 Points 178">
            <a:extLst>
              <a:ext uri="{FF2B5EF4-FFF2-40B4-BE49-F238E27FC236}">
                <a16:creationId xmlns:a16="http://schemas.microsoft.com/office/drawing/2014/main" id="{1E5C56DA-950C-46DA-8429-AC8222089543}"/>
              </a:ext>
            </a:extLst>
          </p:cNvPr>
          <p:cNvSpPr/>
          <p:nvPr/>
        </p:nvSpPr>
        <p:spPr>
          <a:xfrm>
            <a:off x="3215891" y="2209888"/>
            <a:ext cx="494447" cy="398437"/>
          </a:xfrm>
          <a:prstGeom prst="star8">
            <a:avLst/>
          </a:prstGeom>
          <a:solidFill>
            <a:schemeClr val="bg1">
              <a:lumMod val="95000"/>
            </a:schemeClr>
          </a:solidFill>
          <a:ln w="127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a:ea typeface="+mn-ea"/>
                <a:cs typeface="+mn-cs"/>
              </a:rPr>
              <a:t>2</a:t>
            </a:r>
          </a:p>
        </p:txBody>
      </p:sp>
      <p:sp>
        <p:nvSpPr>
          <p:cNvPr id="180" name="Star: 8 Points 179">
            <a:extLst>
              <a:ext uri="{FF2B5EF4-FFF2-40B4-BE49-F238E27FC236}">
                <a16:creationId xmlns:a16="http://schemas.microsoft.com/office/drawing/2014/main" id="{5E47C7C4-B05E-404B-8F5C-93061F0B47C3}"/>
              </a:ext>
            </a:extLst>
          </p:cNvPr>
          <p:cNvSpPr/>
          <p:nvPr/>
        </p:nvSpPr>
        <p:spPr>
          <a:xfrm>
            <a:off x="6013784" y="1333896"/>
            <a:ext cx="494447" cy="398437"/>
          </a:xfrm>
          <a:prstGeom prst="star8">
            <a:avLst/>
          </a:prstGeom>
          <a:solidFill>
            <a:schemeClr val="bg1">
              <a:lumMod val="95000"/>
            </a:schemeClr>
          </a:solidFill>
          <a:ln w="127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a:ea typeface="+mn-ea"/>
                <a:cs typeface="+mn-cs"/>
              </a:rPr>
              <a:t>3</a:t>
            </a:r>
          </a:p>
        </p:txBody>
      </p:sp>
      <p:sp>
        <p:nvSpPr>
          <p:cNvPr id="27" name="TextBox 26">
            <a:extLst>
              <a:ext uri="{FF2B5EF4-FFF2-40B4-BE49-F238E27FC236}">
                <a16:creationId xmlns:a16="http://schemas.microsoft.com/office/drawing/2014/main" id="{A6654524-56B8-4AC4-884A-5E440D3548A5}"/>
              </a:ext>
            </a:extLst>
          </p:cNvPr>
          <p:cNvSpPr txBox="1"/>
          <p:nvPr/>
        </p:nvSpPr>
        <p:spPr>
          <a:xfrm>
            <a:off x="6057905" y="1431581"/>
            <a:ext cx="322446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64646"/>
                </a:solidFill>
                <a:effectLst/>
                <a:uLnTx/>
                <a:uFillTx/>
                <a:latin typeface="Times New Roman"/>
                <a:ea typeface="+mn-ea"/>
                <a:cs typeface="+mn-cs"/>
              </a:rPr>
              <a:t>Depression and Anxiety lift</a:t>
            </a:r>
          </a:p>
        </p:txBody>
      </p:sp>
      <p:sp>
        <p:nvSpPr>
          <p:cNvPr id="182" name="TextBox 181">
            <a:extLst>
              <a:ext uri="{FF2B5EF4-FFF2-40B4-BE49-F238E27FC236}">
                <a16:creationId xmlns:a16="http://schemas.microsoft.com/office/drawing/2014/main" id="{339F200D-D89B-4551-8583-79085E80DEB4}"/>
              </a:ext>
            </a:extLst>
          </p:cNvPr>
          <p:cNvSpPr txBox="1"/>
          <p:nvPr/>
        </p:nvSpPr>
        <p:spPr>
          <a:xfrm>
            <a:off x="359577" y="1431582"/>
            <a:ext cx="269832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64646"/>
                </a:solidFill>
                <a:effectLst/>
                <a:uLnTx/>
                <a:uFillTx/>
                <a:latin typeface="Times New Roman"/>
                <a:ea typeface="+mn-ea"/>
                <a:cs typeface="+mn-cs"/>
              </a:rPr>
              <a:t>Work on Guilt and Shame</a:t>
            </a:r>
          </a:p>
        </p:txBody>
      </p:sp>
      <p:sp>
        <p:nvSpPr>
          <p:cNvPr id="183" name="TextBox 182">
            <a:extLst>
              <a:ext uri="{FF2B5EF4-FFF2-40B4-BE49-F238E27FC236}">
                <a16:creationId xmlns:a16="http://schemas.microsoft.com/office/drawing/2014/main" id="{92ACDA82-4611-4A52-8305-A668602FA9B6}"/>
              </a:ext>
            </a:extLst>
          </p:cNvPr>
          <p:cNvSpPr txBox="1"/>
          <p:nvPr/>
        </p:nvSpPr>
        <p:spPr>
          <a:xfrm>
            <a:off x="3500481" y="2366592"/>
            <a:ext cx="188197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64646"/>
                </a:solidFill>
                <a:effectLst/>
                <a:uLnTx/>
                <a:uFillTx/>
                <a:latin typeface="Times New Roman"/>
                <a:ea typeface="+mn-ea"/>
                <a:cs typeface="+mn-cs"/>
              </a:rPr>
              <a:t>Tap into Anger</a:t>
            </a:r>
          </a:p>
        </p:txBody>
      </p:sp>
      <p:sp>
        <p:nvSpPr>
          <p:cNvPr id="44" name="Arrow: Left 43">
            <a:extLst>
              <a:ext uri="{FF2B5EF4-FFF2-40B4-BE49-F238E27FC236}">
                <a16:creationId xmlns:a16="http://schemas.microsoft.com/office/drawing/2014/main" id="{E2234764-5C1E-465C-8D2D-A8C740F35EF1}"/>
              </a:ext>
            </a:extLst>
          </p:cNvPr>
          <p:cNvSpPr/>
          <p:nvPr/>
        </p:nvSpPr>
        <p:spPr>
          <a:xfrm rot="9200151">
            <a:off x="5799486" y="3268858"/>
            <a:ext cx="731520" cy="356334"/>
          </a:xfrm>
          <a:prstGeom prst="leftArrow">
            <a:avLst>
              <a:gd name="adj1" fmla="val 50000"/>
              <a:gd name="adj2" fmla="val 51010"/>
            </a:avLst>
          </a:prstGeom>
          <a:solidFill>
            <a:schemeClr val="tx2">
              <a:lumMod val="20000"/>
              <a:lumOff val="80000"/>
            </a:schemeClr>
          </a:solidFill>
          <a:ln w="12700">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45" name="Arrow: Left 44">
            <a:extLst>
              <a:ext uri="{FF2B5EF4-FFF2-40B4-BE49-F238E27FC236}">
                <a16:creationId xmlns:a16="http://schemas.microsoft.com/office/drawing/2014/main" id="{10D97F42-2A48-43AC-BCC8-5D419AFC8887}"/>
              </a:ext>
            </a:extLst>
          </p:cNvPr>
          <p:cNvSpPr/>
          <p:nvPr/>
        </p:nvSpPr>
        <p:spPr>
          <a:xfrm rot="12120000">
            <a:off x="2130657" y="3230063"/>
            <a:ext cx="710264" cy="346218"/>
          </a:xfrm>
          <a:prstGeom prst="leftArrow">
            <a:avLst>
              <a:gd name="adj1" fmla="val 50000"/>
              <a:gd name="adj2" fmla="val 69116"/>
            </a:avLst>
          </a:prstGeom>
          <a:solidFill>
            <a:schemeClr val="tx2">
              <a:lumMod val="20000"/>
              <a:lumOff val="80000"/>
            </a:schemeClr>
          </a:solidFill>
          <a:ln w="12700">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AEB7FF1F-1640-45ED-8A67-E30225351540}"/>
              </a:ext>
            </a:extLst>
          </p:cNvPr>
          <p:cNvSpPr/>
          <p:nvPr/>
        </p:nvSpPr>
        <p:spPr>
          <a:xfrm>
            <a:off x="44908" y="4128664"/>
            <a:ext cx="2698321" cy="646331"/>
          </a:xfrm>
          <a:prstGeom prst="rect">
            <a:avLst/>
          </a:prstGeom>
        </p:spPr>
        <p:txBody>
          <a:bodyPr wrap="square">
            <a:spAutoFit/>
          </a:bodyPr>
          <a:lstStyle/>
          <a:p>
            <a:pPr marL="233363" marR="0" lvl="0" indent="-233363" algn="just" defTabSz="914400" rtl="0" eaLnBrk="1" fontAlgn="auto" latinLnBrk="0" hangingPunct="1">
              <a:lnSpc>
                <a:spcPct val="100000"/>
              </a:lnSpc>
              <a:spcBef>
                <a:spcPts val="0"/>
              </a:spcBef>
              <a:spcAft>
                <a:spcPts val="0"/>
              </a:spcAft>
              <a:buClrTx/>
              <a:buSzPct val="100000"/>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 1.	The </a:t>
            </a:r>
            <a:r>
              <a:rPr kumimoji="0" lang="en-US" sz="1200" b="1" i="0" u="none" strike="noStrike" kern="1200" cap="none" spc="0" normalizeH="0" baseline="0" noProof="0" dirty="0">
                <a:ln>
                  <a:noFill/>
                </a:ln>
                <a:solidFill>
                  <a:prstClr val="black"/>
                </a:solidFill>
                <a:effectLst/>
                <a:uLnTx/>
                <a:uFillTx/>
                <a:latin typeface="Times New Roman"/>
                <a:ea typeface="+mn-ea"/>
                <a:cs typeface="+mn-cs"/>
              </a:rPr>
              <a:t>guilt</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 and </a:t>
            </a:r>
            <a:r>
              <a:rPr kumimoji="0" lang="en-US" sz="1200" b="1" i="0" u="none" strike="noStrike" kern="1200" cap="none" spc="0" normalizeH="0" baseline="0" noProof="0" dirty="0">
                <a:ln>
                  <a:noFill/>
                </a:ln>
                <a:solidFill>
                  <a:prstClr val="black"/>
                </a:solidFill>
                <a:effectLst/>
                <a:uLnTx/>
                <a:uFillTx/>
                <a:latin typeface="Times New Roman"/>
                <a:ea typeface="+mn-ea"/>
                <a:cs typeface="+mn-cs"/>
              </a:rPr>
              <a:t>shame</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 must be reconciled and their underlying (cognitive) distortions restructured</a:t>
            </a:r>
          </a:p>
        </p:txBody>
      </p:sp>
      <p:sp>
        <p:nvSpPr>
          <p:cNvPr id="4" name="Rectangle 3">
            <a:extLst>
              <a:ext uri="{FF2B5EF4-FFF2-40B4-BE49-F238E27FC236}">
                <a16:creationId xmlns:a16="http://schemas.microsoft.com/office/drawing/2014/main" id="{9F078EBE-F507-4D8A-B7FC-35FCF8AA15A4}"/>
              </a:ext>
            </a:extLst>
          </p:cNvPr>
          <p:cNvSpPr/>
          <p:nvPr/>
        </p:nvSpPr>
        <p:spPr>
          <a:xfrm>
            <a:off x="2001187" y="5154691"/>
            <a:ext cx="5379298" cy="1010533"/>
          </a:xfrm>
          <a:prstGeom prst="rect">
            <a:avLst/>
          </a:prstGeom>
        </p:spPr>
        <p:txBody>
          <a:bodyPr wrap="square">
            <a:spAutoFit/>
          </a:bodyPr>
          <a:lstStyle/>
          <a:p>
            <a:pPr marL="129478" marR="0" lvl="0" indent="-129478" algn="ctr" defTabSz="914400" rtl="0" eaLnBrk="1" fontAlgn="auto" latinLnBrk="0" hangingPunct="1">
              <a:lnSpc>
                <a:spcPct val="100000"/>
              </a:lnSpc>
              <a:spcBef>
                <a:spcPts val="0"/>
              </a:spcBef>
              <a:spcAft>
                <a:spcPts val="600"/>
              </a:spcAft>
              <a:buClrTx/>
              <a:buSzPct val="100000"/>
              <a:buFont typeface="+mj-lt"/>
              <a:buAutoNum type="arabicPeriod" startAt="2"/>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 The </a:t>
            </a:r>
            <a:r>
              <a:rPr kumimoji="0" lang="en-US" sz="1200" b="1" i="0" u="none" strike="noStrike" kern="1200" cap="none" spc="0" normalizeH="0" baseline="0" noProof="0" dirty="0">
                <a:ln>
                  <a:noFill/>
                </a:ln>
                <a:solidFill>
                  <a:prstClr val="black"/>
                </a:solidFill>
                <a:effectLst/>
                <a:uLnTx/>
                <a:uFillTx/>
                <a:latin typeface="Times New Roman"/>
                <a:ea typeface="+mn-ea"/>
                <a:cs typeface="+mn-cs"/>
              </a:rPr>
              <a:t>anger</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 that accompanies the hurt </a:t>
            </a:r>
            <a:r>
              <a:rPr kumimoji="0" lang="en-US" sz="1200" b="1" i="1" u="none" strike="noStrike" kern="1200" cap="none" spc="0" normalizeH="0" baseline="0" noProof="0" dirty="0">
                <a:ln>
                  <a:noFill/>
                </a:ln>
                <a:solidFill>
                  <a:prstClr val="black"/>
                </a:solidFill>
                <a:effectLst/>
                <a:uLnTx/>
                <a:uFillTx/>
                <a:latin typeface="Times New Roman"/>
                <a:ea typeface="+mn-ea"/>
                <a:cs typeface="+mn-cs"/>
              </a:rPr>
              <a:t>must</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 be validated and given voice.</a:t>
            </a:r>
          </a:p>
          <a:p>
            <a:pPr marL="0" marR="0" lvl="0" indent="0" algn="ctr" defTabSz="914400" rtl="0" eaLnBrk="1" fontAlgn="auto" latinLnBrk="0" hangingPunct="1">
              <a:lnSpc>
                <a:spcPct val="100000"/>
              </a:lnSpc>
              <a:spcBef>
                <a:spcPts val="225"/>
              </a:spcBef>
              <a:spcAft>
                <a:spcPts val="0"/>
              </a:spcAft>
              <a:buClrTx/>
              <a:buSzPct val="100000"/>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As the therapist taps into the anger, the depression will lift. </a:t>
            </a:r>
          </a:p>
          <a:p>
            <a:pPr marL="0" marR="0" lvl="0" indent="0" algn="ctr" defTabSz="914400" rtl="0" eaLnBrk="1" fontAlgn="auto" latinLnBrk="0" hangingPunct="1">
              <a:lnSpc>
                <a:spcPct val="100000"/>
              </a:lnSpc>
              <a:spcBef>
                <a:spcPts val="0"/>
              </a:spcBef>
              <a:spcAft>
                <a:spcPts val="400"/>
              </a:spcAft>
              <a:buClrTx/>
              <a:buSzPct val="100000"/>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The simple rule is: where there is depression, there is also anger. </a:t>
            </a:r>
          </a:p>
          <a:p>
            <a:pPr marL="0" marR="0" lvl="0" indent="0" algn="ctr" defTabSz="914400" rtl="0" eaLnBrk="1" fontAlgn="auto" latinLnBrk="0" hangingPunct="1">
              <a:lnSpc>
                <a:spcPct val="100000"/>
              </a:lnSpc>
              <a:spcBef>
                <a:spcPts val="225"/>
              </a:spcBef>
              <a:spcAft>
                <a:spcPts val="0"/>
              </a:spcAft>
              <a:buClrTx/>
              <a:buSzPct val="100000"/>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(When you see “Sad”, look for the “Mad”; to reduce the “Sad”, tap into the “Mad”)</a:t>
            </a:r>
          </a:p>
        </p:txBody>
      </p:sp>
      <p:sp>
        <p:nvSpPr>
          <p:cNvPr id="5" name="Rectangle 4">
            <a:extLst>
              <a:ext uri="{FF2B5EF4-FFF2-40B4-BE49-F238E27FC236}">
                <a16:creationId xmlns:a16="http://schemas.microsoft.com/office/drawing/2014/main" id="{59B7CF46-A7C0-4B0F-9349-ED4AF6C94385}"/>
              </a:ext>
            </a:extLst>
          </p:cNvPr>
          <p:cNvSpPr/>
          <p:nvPr/>
        </p:nvSpPr>
        <p:spPr>
          <a:xfrm>
            <a:off x="5758428" y="4032762"/>
            <a:ext cx="3340664" cy="830997"/>
          </a:xfrm>
          <a:prstGeom prst="rect">
            <a:avLst/>
          </a:prstGeom>
        </p:spPr>
        <p:txBody>
          <a:bodyPr wrap="square">
            <a:spAutoFit/>
          </a:bodyPr>
          <a:lstStyle/>
          <a:p>
            <a:pPr marL="344488" marR="0" lvl="0" indent="-344488" algn="just" defTabSz="914400" rtl="0" eaLnBrk="1" fontAlgn="auto" latinLnBrk="0" hangingPunct="1">
              <a:lnSpc>
                <a:spcPct val="100000"/>
              </a:lnSpc>
              <a:spcBef>
                <a:spcPts val="0"/>
              </a:spcBef>
              <a:spcAft>
                <a:spcPts val="0"/>
              </a:spcAft>
              <a:buClrTx/>
              <a:buSzPct val="100000"/>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3. </a:t>
            </a:r>
            <a:r>
              <a:rPr kumimoji="0" lang="en-US" sz="1200" b="1" i="0" u="none" strike="noStrike" kern="1200" cap="none" spc="0" normalizeH="0" baseline="0" noProof="0" dirty="0">
                <a:ln>
                  <a:noFill/>
                </a:ln>
                <a:solidFill>
                  <a:prstClr val="black"/>
                </a:solidFill>
                <a:effectLst/>
                <a:uLnTx/>
                <a:uFillTx/>
                <a:latin typeface="Times New Roman"/>
                <a:ea typeface="+mn-ea"/>
                <a:cs typeface="+mn-cs"/>
              </a:rPr>
              <a:t>Self-worth</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 must be improved by increasing</a:t>
            </a:r>
          </a:p>
          <a:p>
            <a:pPr marL="344488" marR="0" lvl="0" indent="-176213" algn="just" defTabSz="914400" rtl="0" eaLnBrk="1" fontAlgn="auto" latinLnBrk="0" hangingPunct="1">
              <a:lnSpc>
                <a:spcPct val="100000"/>
              </a:lnSpc>
              <a:spcBef>
                <a:spcPts val="0"/>
              </a:spcBef>
              <a:spcAft>
                <a:spcPts val="0"/>
              </a:spcAft>
              <a:buClrTx/>
              <a:buSzPct val="100000"/>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confidence and prestige through social </a:t>
            </a:r>
          </a:p>
          <a:p>
            <a:pPr marL="344488" marR="0" lvl="0" indent="-176213" algn="just" defTabSz="914400" rtl="0" eaLnBrk="1" fontAlgn="auto" latinLnBrk="0" hangingPunct="1">
              <a:lnSpc>
                <a:spcPct val="100000"/>
              </a:lnSpc>
              <a:spcBef>
                <a:spcPts val="0"/>
              </a:spcBef>
              <a:spcAft>
                <a:spcPts val="0"/>
              </a:spcAft>
              <a:buClrTx/>
              <a:buSzPct val="100000"/>
              <a:buFontTx/>
              <a:buNone/>
              <a:tabLst>
                <a:tab pos="344488"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involvement that is purposeful and meaningful.</a:t>
            </a:r>
          </a:p>
          <a:p>
            <a:pPr marL="344488" marR="0" lvl="0" indent="-176213" algn="just" defTabSz="914400" rtl="0" eaLnBrk="1" fontAlgn="auto" latinLnBrk="0" hangingPunct="1">
              <a:lnSpc>
                <a:spcPct val="100000"/>
              </a:lnSpc>
              <a:spcBef>
                <a:spcPts val="0"/>
              </a:spcBef>
              <a:spcAft>
                <a:spcPts val="0"/>
              </a:spcAft>
              <a:buClrTx/>
              <a:buSzPct val="100000"/>
              <a:buFontTx/>
              <a:buNone/>
              <a:tabLst>
                <a:tab pos="344488"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Empowerment begins as self-worth improves. </a:t>
            </a:r>
          </a:p>
        </p:txBody>
      </p:sp>
    </p:spTree>
    <p:extLst>
      <p:ext uri="{BB962C8B-B14F-4D97-AF65-F5344CB8AC3E}">
        <p14:creationId xmlns:p14="http://schemas.microsoft.com/office/powerpoint/2010/main" val="1369236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advTm="80000">
        <p15:prstTrans prst="curtains"/>
      </p:transition>
    </mc:Choice>
    <mc:Fallback xmlns="">
      <p:transition spd="slow" advClick="0" advTm="8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C6884B-1CF1-430C-B77A-1641C7516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83" y="3245300"/>
            <a:ext cx="4427350" cy="3268658"/>
          </a:xfrm>
          <a:prstGeom prst="ellipse">
            <a:avLst/>
          </a:prstGeom>
          <a:ln>
            <a:noFill/>
          </a:ln>
          <a:effectLst>
            <a:softEdge rad="112500"/>
          </a:effectLst>
        </p:spPr>
      </p:pic>
      <p:sp>
        <p:nvSpPr>
          <p:cNvPr id="2" name="Content Placeholder 1">
            <a:extLst>
              <a:ext uri="{FF2B5EF4-FFF2-40B4-BE49-F238E27FC236}">
                <a16:creationId xmlns:a16="http://schemas.microsoft.com/office/drawing/2014/main" id="{4A0E5626-1E6C-44A0-BFF2-632D4A7A0BE1}"/>
              </a:ext>
            </a:extLst>
          </p:cNvPr>
          <p:cNvSpPr>
            <a:spLocks noGrp="1"/>
          </p:cNvSpPr>
          <p:nvPr>
            <p:ph idx="1"/>
          </p:nvPr>
        </p:nvSpPr>
        <p:spPr/>
        <p:txBody>
          <a:bodyPr/>
          <a:lstStyle/>
          <a:p>
            <a:endParaRPr lang="en-US" dirty="0"/>
          </a:p>
          <a:p>
            <a:endParaRPr lang="en-US" dirty="0"/>
          </a:p>
          <a:p>
            <a:endParaRPr lang="en-US" dirty="0"/>
          </a:p>
          <a:p>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EF598232-2375-4FEE-879D-0917EA2178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9" name="Title 8">
            <a:extLst>
              <a:ext uri="{FF2B5EF4-FFF2-40B4-BE49-F238E27FC236}">
                <a16:creationId xmlns:a16="http://schemas.microsoft.com/office/drawing/2014/main" id="{81742A66-0661-4C5A-B83A-D14A10F70A4E}"/>
              </a:ext>
            </a:extLst>
          </p:cNvPr>
          <p:cNvSpPr>
            <a:spLocks noGrp="1"/>
          </p:cNvSpPr>
          <p:nvPr>
            <p:ph type="title"/>
          </p:nvPr>
        </p:nvSpPr>
        <p:spPr>
          <a:xfrm>
            <a:off x="457200" y="313183"/>
            <a:ext cx="8229600" cy="1143000"/>
          </a:xfrm>
        </p:spPr>
        <p:txBody>
          <a:bodyPr>
            <a:normAutofit/>
          </a:bodyPr>
          <a:lstStyle/>
          <a:p>
            <a:r>
              <a:rPr lang="en-US" sz="2800" dirty="0"/>
              <a:t>Hurdles to Understanding Psychosis</a:t>
            </a:r>
          </a:p>
        </p:txBody>
      </p:sp>
      <p:sp>
        <p:nvSpPr>
          <p:cNvPr id="13" name="Thought Bubble: Cloud 12">
            <a:extLst>
              <a:ext uri="{FF2B5EF4-FFF2-40B4-BE49-F238E27FC236}">
                <a16:creationId xmlns:a16="http://schemas.microsoft.com/office/drawing/2014/main" id="{EC502F2E-C976-44DD-B6AB-6F8B96FF8691}"/>
              </a:ext>
            </a:extLst>
          </p:cNvPr>
          <p:cNvSpPr/>
          <p:nvPr/>
        </p:nvSpPr>
        <p:spPr>
          <a:xfrm>
            <a:off x="457200" y="3366655"/>
            <a:ext cx="2543032" cy="1778603"/>
          </a:xfrm>
          <a:prstGeom prst="cloudCallout">
            <a:avLst>
              <a:gd name="adj1" fmla="val 65391"/>
              <a:gd name="adj2" fmla="val -814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600"/>
              </a:spcAft>
              <a:buSzPct val="100000"/>
              <a:defRPr/>
            </a:pPr>
            <a:r>
              <a:rPr lang="en-US" sz="1400" dirty="0">
                <a:solidFill>
                  <a:prstClr val="black"/>
                </a:solidFill>
              </a:rPr>
              <a:t>Is it Genetics and Biology or Psychology?</a:t>
            </a:r>
          </a:p>
          <a:p>
            <a:pPr algn="ctr" defTabSz="914400">
              <a:spcAft>
                <a:spcPts val="1200"/>
              </a:spcAft>
              <a:buSzPct val="100000"/>
              <a:defRPr/>
            </a:pPr>
            <a:r>
              <a:rPr lang="en-US" sz="1400" dirty="0">
                <a:solidFill>
                  <a:prstClr val="black"/>
                </a:solidFill>
              </a:rPr>
              <a:t>Do I use Medication or Psychotherapy?</a:t>
            </a:r>
            <a:endParaRPr kumimoji="0" lang="en-US" sz="14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6" name="Thought Bubble: Cloud 15">
            <a:extLst>
              <a:ext uri="{FF2B5EF4-FFF2-40B4-BE49-F238E27FC236}">
                <a16:creationId xmlns:a16="http://schemas.microsoft.com/office/drawing/2014/main" id="{B12C6216-A91B-4F0B-85AA-8DBC65949999}"/>
              </a:ext>
            </a:extLst>
          </p:cNvPr>
          <p:cNvSpPr/>
          <p:nvPr/>
        </p:nvSpPr>
        <p:spPr>
          <a:xfrm>
            <a:off x="5361367" y="1140031"/>
            <a:ext cx="3046363" cy="2179122"/>
          </a:xfrm>
          <a:prstGeom prst="cloudCallout">
            <a:avLst>
              <a:gd name="adj1" fmla="val -55354"/>
              <a:gd name="adj2" fmla="val 5347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a:solidFill>
                  <a:prstClr val="black"/>
                </a:solidFill>
              </a:rPr>
              <a:t> </a:t>
            </a:r>
          </a:p>
          <a:p>
            <a:pPr lvl="0" algn="ctr">
              <a:spcAft>
                <a:spcPts val="600"/>
              </a:spcAft>
              <a:defRPr/>
            </a:pPr>
            <a:r>
              <a:rPr lang="en-US" sz="1400" dirty="0">
                <a:solidFill>
                  <a:prstClr val="black"/>
                </a:solidFill>
              </a:rPr>
              <a:t>What triggers psychosis? </a:t>
            </a:r>
          </a:p>
          <a:p>
            <a:pPr lvl="0" algn="ctr">
              <a:defRPr/>
            </a:pPr>
            <a:r>
              <a:rPr lang="en-US" sz="1400" dirty="0">
                <a:solidFill>
                  <a:prstClr val="black"/>
                </a:solidFill>
              </a:rPr>
              <a:t>If it can start in the teens, begin in adulthood or be triggered by trauma, are there different kinds of psychosis?</a:t>
            </a:r>
            <a:endParaRPr kumimoji="0" lang="en-US" sz="14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0" name="Thought Bubble: Cloud 9">
            <a:extLst>
              <a:ext uri="{FF2B5EF4-FFF2-40B4-BE49-F238E27FC236}">
                <a16:creationId xmlns:a16="http://schemas.microsoft.com/office/drawing/2014/main" id="{3F0EC4BD-7EE8-4400-9675-4F76B7269609}"/>
              </a:ext>
            </a:extLst>
          </p:cNvPr>
          <p:cNvSpPr/>
          <p:nvPr/>
        </p:nvSpPr>
        <p:spPr>
          <a:xfrm>
            <a:off x="6378342" y="3245300"/>
            <a:ext cx="2622122" cy="1880773"/>
          </a:xfrm>
          <a:prstGeom prst="cloudCallout">
            <a:avLst>
              <a:gd name="adj1" fmla="val -74592"/>
              <a:gd name="adj2" fmla="val -798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Pct val="100000"/>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What’s a “psychotic break’?!</a:t>
            </a:r>
          </a:p>
          <a:p>
            <a:pPr marL="0" marR="0" lvl="0" indent="0" algn="ctr" defTabSz="914400" rtl="0" eaLnBrk="1" fontAlgn="auto" latinLnBrk="0" hangingPunct="1">
              <a:lnSpc>
                <a:spcPct val="100000"/>
              </a:lnSpc>
              <a:spcBef>
                <a:spcPts val="0"/>
              </a:spcBef>
              <a:spcAft>
                <a:spcPts val="1200"/>
              </a:spcAft>
              <a:buClrTx/>
              <a:buSzPct val="100000"/>
              <a:buFontTx/>
              <a:buNone/>
              <a:tabLst/>
              <a:defRPr/>
            </a:pPr>
            <a:r>
              <a:rPr lang="en-US" sz="1400" dirty="0">
                <a:solidFill>
                  <a:prstClr val="black"/>
                </a:solidFill>
                <a:latin typeface="Times New Roman"/>
              </a:rPr>
              <a:t>How does one “break” from reality?</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2" name="Thought Bubble: Cloud 11">
            <a:extLst>
              <a:ext uri="{FF2B5EF4-FFF2-40B4-BE49-F238E27FC236}">
                <a16:creationId xmlns:a16="http://schemas.microsoft.com/office/drawing/2014/main" id="{0E1950B7-2AA7-4377-BE62-B4B427D81DBE}"/>
              </a:ext>
            </a:extLst>
          </p:cNvPr>
          <p:cNvSpPr/>
          <p:nvPr/>
        </p:nvSpPr>
        <p:spPr>
          <a:xfrm>
            <a:off x="448162" y="1392994"/>
            <a:ext cx="3214268" cy="1632682"/>
          </a:xfrm>
          <a:prstGeom prst="cloudCallout">
            <a:avLst>
              <a:gd name="adj1" fmla="val 43654"/>
              <a:gd name="adj2" fmla="val 7448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There</a:t>
            </a:r>
            <a:r>
              <a:rPr kumimoji="0" lang="en-US" sz="1400" b="0" i="0" u="none" strike="noStrike" kern="1200" cap="none" spc="0" normalizeH="0" noProof="0" dirty="0">
                <a:ln>
                  <a:noFill/>
                </a:ln>
                <a:solidFill>
                  <a:prstClr val="black"/>
                </a:solidFill>
                <a:effectLst/>
                <a:uLnTx/>
                <a:uFillTx/>
                <a:latin typeface="Times New Roman"/>
                <a:ea typeface="+mn-ea"/>
                <a:cs typeface="+mn-cs"/>
              </a:rPr>
              <a:t> is</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1400" b="1" i="0" u="none" strike="noStrike" kern="1200" cap="none" spc="0" normalizeH="0" baseline="0" noProof="0" dirty="0">
                <a:ln>
                  <a:noFill/>
                </a:ln>
                <a:solidFill>
                  <a:prstClr val="black"/>
                </a:solidFill>
                <a:effectLst/>
                <a:uLnTx/>
                <a:uFillTx/>
                <a:latin typeface="Times New Roman"/>
                <a:ea typeface="+mn-ea"/>
                <a:cs typeface="+mn-cs"/>
              </a:rPr>
              <a:t>no</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consensus on the etiology, development </a:t>
            </a:r>
            <a:r>
              <a:rPr lang="en-US" sz="1400" dirty="0">
                <a:solidFill>
                  <a:prstClr val="black"/>
                </a:solidFill>
                <a:latin typeface="Times New Roman"/>
              </a:rPr>
              <a:t>or</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 treatment of psychosis. </a:t>
            </a:r>
          </a:p>
        </p:txBody>
      </p:sp>
    </p:spTree>
    <p:extLst>
      <p:ext uri="{BB962C8B-B14F-4D97-AF65-F5344CB8AC3E}">
        <p14:creationId xmlns:p14="http://schemas.microsoft.com/office/powerpoint/2010/main" val="3394127658"/>
      </p:ext>
    </p:extLst>
  </p:cSld>
  <p:clrMapOvr>
    <a:masterClrMapping/>
  </p:clrMapOvr>
  <mc:AlternateContent xmlns:mc="http://schemas.openxmlformats.org/markup-compatibility/2006" xmlns:p14="http://schemas.microsoft.com/office/powerpoint/2010/main">
    <mc:Choice Requires="p14">
      <p:transition spd="slow" p14:dur="1250" advClick="0" advTm="80000">
        <p14:doors dir="vert"/>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0"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0077" y="1733602"/>
            <a:ext cx="8189971" cy="4525963"/>
          </a:xfrm>
        </p:spPr>
        <p:txBody>
          <a:bodyPr>
            <a:normAutofit/>
          </a:bodyPr>
          <a:lstStyle/>
          <a:p>
            <a:pPr marL="564064" lvl="1" indent="-342900">
              <a:spcBef>
                <a:spcPts val="0"/>
              </a:spcBef>
              <a:spcAft>
                <a:spcPts val="1200"/>
              </a:spcAft>
              <a:buAutoNum type="arabicPeriod"/>
            </a:pPr>
            <a:r>
              <a:rPr lang="en-US" dirty="0"/>
              <a:t>The </a:t>
            </a:r>
            <a:r>
              <a:rPr lang="en-US" b="1" i="1" dirty="0"/>
              <a:t>source</a:t>
            </a:r>
            <a:r>
              <a:rPr lang="en-US" dirty="0"/>
              <a:t> of the injury (Loss; Betrayal; Natural/Manmade Disaster or Tragedy) </a:t>
            </a:r>
            <a:r>
              <a:rPr lang="en-US" dirty="0">
                <a:solidFill>
                  <a:prstClr val="black"/>
                </a:solidFill>
              </a:rPr>
              <a:t>affects the </a:t>
            </a:r>
            <a:r>
              <a:rPr lang="en-US" b="1" i="1" dirty="0">
                <a:solidFill>
                  <a:prstClr val="black"/>
                </a:solidFill>
              </a:rPr>
              <a:t>type </a:t>
            </a:r>
            <a:r>
              <a:rPr lang="en-US" dirty="0">
                <a:solidFill>
                  <a:prstClr val="black"/>
                </a:solidFill>
              </a:rPr>
              <a:t>of psychological damage and preoccupation (replacement; revenge; safety)</a:t>
            </a:r>
            <a:r>
              <a:rPr lang="en-US" dirty="0"/>
              <a:t> </a:t>
            </a:r>
          </a:p>
          <a:p>
            <a:pPr marL="564064" lvl="1" indent="-342900" algn="just">
              <a:spcBef>
                <a:spcPts val="0"/>
              </a:spcBef>
              <a:spcAft>
                <a:spcPts val="1200"/>
              </a:spcAft>
              <a:buAutoNum type="arabicPeriod"/>
            </a:pPr>
            <a:r>
              <a:rPr lang="en-US" dirty="0"/>
              <a:t>Challenge the </a:t>
            </a:r>
            <a:r>
              <a:rPr lang="en-US" b="1" i="1" dirty="0"/>
              <a:t>manner </a:t>
            </a:r>
            <a:r>
              <a:rPr lang="en-US" dirty="0"/>
              <a:t>in which the pain is </a:t>
            </a:r>
            <a:r>
              <a:rPr lang="en-US" b="1" dirty="0"/>
              <a:t>distracted </a:t>
            </a:r>
            <a:r>
              <a:rPr lang="en-US" dirty="0"/>
              <a:t>or suppressed.</a:t>
            </a:r>
          </a:p>
          <a:p>
            <a:pPr marL="564064" lvl="1" indent="-342900" algn="just">
              <a:spcBef>
                <a:spcPts val="0"/>
              </a:spcBef>
              <a:spcAft>
                <a:spcPts val="1200"/>
              </a:spcAft>
              <a:buAutoNum type="arabicPeriod"/>
            </a:pPr>
            <a:r>
              <a:rPr lang="en-US" b="1" dirty="0"/>
              <a:t>“Enter Anger and Blame, Exit Guilt and Shame”</a:t>
            </a:r>
            <a:r>
              <a:rPr lang="en-US" dirty="0"/>
              <a:t>  (</a:t>
            </a:r>
            <a:r>
              <a:rPr lang="en-US" dirty="0" err="1"/>
              <a:t>GAS</a:t>
            </a:r>
            <a:r>
              <a:rPr lang="en-US" i="1" dirty="0" err="1"/>
              <a:t>h</a:t>
            </a:r>
            <a:r>
              <a:rPr lang="en-US" i="1" dirty="0"/>
              <a:t> = </a:t>
            </a:r>
            <a:r>
              <a:rPr lang="en-US" dirty="0"/>
              <a:t>Guilt, Anger and Shame)</a:t>
            </a:r>
          </a:p>
          <a:p>
            <a:pPr marL="564064" lvl="1" indent="-342900" algn="just">
              <a:spcBef>
                <a:spcPts val="0"/>
              </a:spcBef>
              <a:spcAft>
                <a:spcPts val="1200"/>
              </a:spcAft>
              <a:buAutoNum type="arabicPeriod"/>
            </a:pPr>
            <a:r>
              <a:rPr lang="en-US" dirty="0"/>
              <a:t>The goal of psychosis is isolation, which deepens trauma; need to </a:t>
            </a:r>
            <a:r>
              <a:rPr lang="en-US" b="1" dirty="0"/>
              <a:t>increase social belongingness	 </a:t>
            </a:r>
          </a:p>
          <a:p>
            <a:pPr marL="221164" lvl="1" indent="0" algn="just">
              <a:spcBef>
                <a:spcPts val="0"/>
              </a:spcBef>
              <a:spcAft>
                <a:spcPts val="1200"/>
              </a:spcAft>
              <a:buNone/>
            </a:pPr>
            <a:r>
              <a:rPr lang="en-US" dirty="0"/>
              <a:t>As a rule,</a:t>
            </a:r>
          </a:p>
          <a:p>
            <a:pPr marL="914400" lvl="3" indent="-230188">
              <a:spcBef>
                <a:spcPts val="0"/>
              </a:spcBef>
              <a:spcAft>
                <a:spcPts val="600"/>
              </a:spcAft>
              <a:buFont typeface="+mj-lt"/>
              <a:buAutoNum type="alphaLcParenR"/>
            </a:pPr>
            <a:r>
              <a:rPr lang="en-US" sz="1400" dirty="0"/>
              <a:t>Review need for meds (to modulate mood extremes) and safety plan</a:t>
            </a:r>
          </a:p>
          <a:p>
            <a:pPr marL="914400" lvl="3" indent="-230188">
              <a:spcBef>
                <a:spcPts val="0"/>
              </a:spcBef>
              <a:spcAft>
                <a:spcPts val="600"/>
              </a:spcAft>
              <a:buFont typeface="+mj-lt"/>
              <a:buAutoNum type="alphaLcParenR"/>
            </a:pPr>
            <a:r>
              <a:rPr lang="en-US" sz="1400" dirty="0"/>
              <a:t>End and repair discord, conflicts or power-struggles and cut-offs; increase socialization activities</a:t>
            </a:r>
          </a:p>
          <a:p>
            <a:pPr marL="914400" lvl="3" indent="-230188">
              <a:spcBef>
                <a:spcPts val="0"/>
              </a:spcBef>
              <a:spcAft>
                <a:spcPts val="600"/>
              </a:spcAft>
              <a:buFont typeface="+mj-lt"/>
              <a:buAutoNum type="alphaLcParenR"/>
            </a:pPr>
            <a:r>
              <a:rPr lang="en-US" sz="1400" dirty="0"/>
              <a:t>Give voice to the hurt and anger; tell the story, then re-narrate it</a:t>
            </a:r>
          </a:p>
          <a:p>
            <a:pPr marL="914400" lvl="3" indent="-230188">
              <a:spcBef>
                <a:spcPts val="0"/>
              </a:spcBef>
              <a:spcAft>
                <a:spcPts val="600"/>
              </a:spcAft>
              <a:buFont typeface="+mj-lt"/>
              <a:buAutoNum type="alphaLcParenR"/>
            </a:pPr>
            <a:r>
              <a:rPr lang="en-US" sz="1400" dirty="0"/>
              <a:t>Work through self-pity, passivity and victimhood (guilt, shame, self-blame) </a:t>
            </a:r>
          </a:p>
          <a:p>
            <a:pPr marL="914400" lvl="3" indent="-230188">
              <a:spcBef>
                <a:spcPts val="0"/>
              </a:spcBef>
              <a:spcAft>
                <a:spcPts val="600"/>
              </a:spcAft>
              <a:buFont typeface="+mj-lt"/>
              <a:buAutoNum type="alphaLcParenR"/>
            </a:pPr>
            <a:r>
              <a:rPr lang="en-US" sz="1400" dirty="0"/>
              <a:t>(Symbolically) quench the thirst for revenge</a:t>
            </a:r>
          </a:p>
          <a:p>
            <a:pPr marL="914400" lvl="3" indent="-230188">
              <a:spcBef>
                <a:spcPts val="0"/>
              </a:spcBef>
              <a:spcAft>
                <a:spcPts val="600"/>
              </a:spcAft>
              <a:buFont typeface="+mj-lt"/>
              <a:buAutoNum type="alphaLcParenR"/>
            </a:pPr>
            <a:r>
              <a:rPr lang="en-US" sz="1400" dirty="0"/>
              <a:t>Enhance Self-worth through competencies and things that promote social well-being </a:t>
            </a:r>
          </a:p>
          <a:p>
            <a:pPr marL="914400" lvl="3" indent="-230188">
              <a:spcBef>
                <a:spcPts val="0"/>
              </a:spcBef>
              <a:spcAft>
                <a:spcPts val="600"/>
              </a:spcAft>
              <a:buFont typeface="+mj-lt"/>
              <a:buAutoNum type="alphaLcParenR"/>
            </a:pPr>
            <a:r>
              <a:rPr lang="en-US" sz="1400" dirty="0"/>
              <a:t>Work toward Forgiveness and Redemption; forgiveness comes only with genuine remorse</a:t>
            </a:r>
          </a:p>
          <a:p>
            <a:pPr marL="914400" lvl="3" indent="-230188">
              <a:spcBef>
                <a:spcPts val="0"/>
              </a:spcBef>
              <a:spcAft>
                <a:spcPts val="600"/>
              </a:spcAft>
              <a:buFont typeface="+mj-lt"/>
              <a:buAutoNum type="alphaLcParenR"/>
            </a:pPr>
            <a:endParaRPr lang="en-US" sz="1400" dirty="0"/>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Title 3">
            <a:extLst>
              <a:ext uri="{FF2B5EF4-FFF2-40B4-BE49-F238E27FC236}">
                <a16:creationId xmlns:a16="http://schemas.microsoft.com/office/drawing/2014/main" id="{55B93364-EC3F-4FDC-A70C-1CDDD21F9D61}"/>
              </a:ext>
            </a:extLst>
          </p:cNvPr>
          <p:cNvSpPr txBox="1">
            <a:spLocks/>
          </p:cNvSpPr>
          <p:nvPr/>
        </p:nvSpPr>
        <p:spPr>
          <a:xfrm>
            <a:off x="457199" y="53617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ctr" rtl="0" eaLnBrk="1" latinLnBrk="0" hangingPunct="1">
              <a:spcBef>
                <a:spcPct val="0"/>
              </a:spcBef>
              <a:buNone/>
              <a:defRPr kumimoji="0" sz="3200" b="1" kern="1200">
                <a:solidFill>
                  <a:schemeClr val="tx2"/>
                </a:solidFill>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64646"/>
                </a:solidFill>
                <a:effectLst/>
                <a:uLnTx/>
                <a:uFillTx/>
                <a:latin typeface="Times New Roman"/>
                <a:ea typeface="+mj-ea"/>
                <a:cs typeface="+mj-cs"/>
              </a:rPr>
              <a:t>Keys to Healing Trauma</a:t>
            </a:r>
          </a:p>
        </p:txBody>
      </p:sp>
    </p:spTree>
    <p:extLst>
      <p:ext uri="{BB962C8B-B14F-4D97-AF65-F5344CB8AC3E}">
        <p14:creationId xmlns:p14="http://schemas.microsoft.com/office/powerpoint/2010/main" val="3749898851"/>
      </p:ext>
    </p:extLst>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6706-E991-4B3E-A022-9D05BD54617E}"/>
              </a:ext>
            </a:extLst>
          </p:cNvPr>
          <p:cNvSpPr>
            <a:spLocks noGrp="1"/>
          </p:cNvSpPr>
          <p:nvPr>
            <p:ph type="ctrTitle"/>
          </p:nvPr>
        </p:nvSpPr>
        <p:spPr>
          <a:xfrm>
            <a:off x="685800" y="2984795"/>
            <a:ext cx="7772400" cy="1829761"/>
          </a:xfrm>
        </p:spPr>
        <p:txBody>
          <a:bodyPr>
            <a:noAutofit/>
          </a:bodyPr>
          <a:lstStyle/>
          <a:p>
            <a:pPr algn="ctr"/>
            <a:r>
              <a:rPr lang="en-US" sz="2400" dirty="0"/>
              <a:t>If you talk to God, you are praying.</a:t>
            </a:r>
            <a:br>
              <a:rPr lang="en-US" sz="2400" dirty="0"/>
            </a:br>
            <a:r>
              <a:rPr lang="en-US" sz="2400" dirty="0"/>
              <a:t>If God talks to you, you have Schizophrenia</a:t>
            </a:r>
            <a:br>
              <a:rPr lang="en-US" sz="2400" dirty="0"/>
            </a:br>
            <a:br>
              <a:rPr lang="en-US" sz="2400" dirty="0"/>
            </a:br>
            <a:r>
              <a:rPr lang="en-US" sz="1600" b="0" i="1" dirty="0"/>
              <a:t>— Thomas Szasz, Existential Psychiatrist</a:t>
            </a:r>
            <a:br>
              <a:rPr lang="en-US" sz="2400" i="1" dirty="0"/>
            </a:br>
            <a:br>
              <a:rPr lang="en-US" sz="2400" dirty="0"/>
            </a:br>
            <a:br>
              <a:rPr lang="en-US" sz="2400" dirty="0"/>
            </a:br>
            <a:r>
              <a:rPr lang="en-US" sz="2400" dirty="0"/>
              <a:t> </a:t>
            </a:r>
          </a:p>
        </p:txBody>
      </p:sp>
      <p:sp>
        <p:nvSpPr>
          <p:cNvPr id="4" name="Slide Number Placeholder 3">
            <a:extLst>
              <a:ext uri="{FF2B5EF4-FFF2-40B4-BE49-F238E27FC236}">
                <a16:creationId xmlns:a16="http://schemas.microsoft.com/office/drawing/2014/main" id="{36015F0C-9022-4DF6-ACF1-B4D232BF95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srgbClr val="FFFFFF"/>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563"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142447029"/>
      </p:ext>
    </p:extLst>
  </p:cSld>
  <p:clrMapOvr>
    <a:masterClrMapping/>
  </p:clrMapOvr>
  <mc:AlternateContent xmlns:mc="http://schemas.openxmlformats.org/markup-compatibility/2006" xmlns:p14="http://schemas.microsoft.com/office/powerpoint/2010/main">
    <mc:Choice Requires="p14">
      <p:transition spd="slow" p14:dur="3900" advClick="0" advTm="80000">
        <p14:glitter pattern="hexagon"/>
      </p:transition>
    </mc:Choice>
    <mc:Fallback xmlns="">
      <p:transition spd="slow" advClick="0" advTm="80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277998-61C5-477F-A1A5-A4A71D6607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srgbClr val="FFFFFF"/>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563"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Title 6">
            <a:extLst>
              <a:ext uri="{FF2B5EF4-FFF2-40B4-BE49-F238E27FC236}">
                <a16:creationId xmlns:a16="http://schemas.microsoft.com/office/drawing/2014/main" id="{E82D91E9-D51D-4B95-9578-27C769AEC58A}"/>
              </a:ext>
            </a:extLst>
          </p:cNvPr>
          <p:cNvSpPr>
            <a:spLocks noGrp="1"/>
          </p:cNvSpPr>
          <p:nvPr>
            <p:ph type="ctrTitle"/>
          </p:nvPr>
        </p:nvSpPr>
        <p:spPr>
          <a:xfrm>
            <a:off x="685800" y="2173584"/>
            <a:ext cx="7772400" cy="1830388"/>
          </a:xfrm>
        </p:spPr>
        <p:txBody>
          <a:bodyPr>
            <a:noAutofit/>
          </a:bodyPr>
          <a:lstStyle/>
          <a:p>
            <a:pPr algn="ctr">
              <a:lnSpc>
                <a:spcPct val="150000"/>
              </a:lnSpc>
            </a:pPr>
            <a:r>
              <a:rPr lang="en-US" sz="2400" dirty="0"/>
              <a:t>A neurotic is a man who builds a castle in the air.</a:t>
            </a:r>
            <a:br>
              <a:rPr lang="en-US" sz="2400" dirty="0"/>
            </a:br>
            <a:r>
              <a:rPr lang="en-US" sz="2400" dirty="0"/>
              <a:t>A psychotic is the man who lives in it.</a:t>
            </a:r>
            <a:br>
              <a:rPr lang="en-US" sz="2400" dirty="0"/>
            </a:br>
            <a:r>
              <a:rPr lang="en-US" sz="2400" dirty="0"/>
              <a:t>A psychiatrist is the man who collects the rent.</a:t>
            </a:r>
            <a:br>
              <a:rPr lang="en-US" sz="2400" dirty="0"/>
            </a:br>
            <a:r>
              <a:rPr lang="en-US" sz="1600" b="0" i="1" dirty="0"/>
              <a:t>- Jerome Lawrence, Playwright</a:t>
            </a:r>
            <a:endParaRPr lang="en-US" sz="2400" b="0" i="1" dirty="0"/>
          </a:p>
        </p:txBody>
      </p:sp>
    </p:spTree>
    <p:extLst>
      <p:ext uri="{BB962C8B-B14F-4D97-AF65-F5344CB8AC3E}">
        <p14:creationId xmlns:p14="http://schemas.microsoft.com/office/powerpoint/2010/main" val="146354415"/>
      </p:ext>
    </p:extLst>
  </p:cSld>
  <p:clrMapOvr>
    <a:masterClrMapping/>
  </p:clrMapOvr>
  <mc:AlternateContent xmlns:mc="http://schemas.openxmlformats.org/markup-compatibility/2006" xmlns:p14="http://schemas.microsoft.com/office/powerpoint/2010/main">
    <mc:Choice Requires="p14">
      <p:transition spd="slow" p14:dur="3900" advClick="0" advTm="80000">
        <p14:glitter dir="r" pattern="hexagon"/>
      </p:transition>
    </mc:Choice>
    <mc:Fallback xmlns="">
      <p:transition spd="slow" advClick="0" advTm="80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than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3890" y="2322505"/>
            <a:ext cx="4208600" cy="221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894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80000">
        <p15:prstTrans prst="origami"/>
      </p:transition>
    </mc:Choice>
    <mc:Fallback xmlns="">
      <p:transition spd="slow" advClick="0" advTm="80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B0CC0B-B6F1-4A54-9E1B-C5C79BD438FB}"/>
              </a:ext>
            </a:extLst>
          </p:cNvPr>
          <p:cNvSpPr>
            <a:spLocks noGrp="1"/>
          </p:cNvSpPr>
          <p:nvPr>
            <p:ph idx="1"/>
          </p:nvPr>
        </p:nvSpPr>
        <p:spPr>
          <a:xfrm>
            <a:off x="443796" y="538147"/>
            <a:ext cx="8203476" cy="5349573"/>
          </a:xfrm>
        </p:spPr>
        <p:txBody>
          <a:bodyPr>
            <a:noAutofit/>
          </a:bodyPr>
          <a:lstStyle/>
          <a:p>
            <a:pPr marL="0" indent="0" algn="just">
              <a:spcBef>
                <a:spcPts val="0"/>
              </a:spcBef>
              <a:spcAft>
                <a:spcPts val="600"/>
              </a:spcAft>
              <a:buNone/>
            </a:pPr>
            <a:r>
              <a:rPr lang="en-US" sz="1400" b="1" dirty="0">
                <a:solidFill>
                  <a:schemeClr val="tx2"/>
                </a:solidFill>
                <a:latin typeface="+mj-lt"/>
              </a:rPr>
              <a:t>References</a:t>
            </a:r>
          </a:p>
          <a:p>
            <a:pPr marL="342900" indent="-285750" algn="just">
              <a:spcBef>
                <a:spcPts val="0"/>
              </a:spcBef>
            </a:pPr>
            <a:r>
              <a:rPr lang="en-US" sz="1400" dirty="0">
                <a:solidFill>
                  <a:schemeClr val="tx2"/>
                </a:solidFill>
                <a:latin typeface="+mj-lt"/>
              </a:rPr>
              <a:t>Adler, A., </a:t>
            </a:r>
            <a:r>
              <a:rPr lang="en-US" sz="1400" i="1" dirty="0">
                <a:solidFill>
                  <a:schemeClr val="tx2"/>
                </a:solidFill>
                <a:latin typeface="+mj-lt"/>
              </a:rPr>
              <a:t>The Individual Psychology of Alfred Adler</a:t>
            </a:r>
            <a:r>
              <a:rPr lang="en-US" sz="1400" dirty="0">
                <a:solidFill>
                  <a:schemeClr val="tx2"/>
                </a:solidFill>
                <a:latin typeface="+mj-lt"/>
              </a:rPr>
              <a:t>, H. L. </a:t>
            </a:r>
            <a:r>
              <a:rPr lang="en-US" sz="1400" dirty="0" err="1">
                <a:solidFill>
                  <a:schemeClr val="tx2"/>
                </a:solidFill>
                <a:latin typeface="+mj-lt"/>
              </a:rPr>
              <a:t>Ansbacher</a:t>
            </a:r>
            <a:r>
              <a:rPr lang="en-US" sz="1400" dirty="0">
                <a:solidFill>
                  <a:schemeClr val="tx2"/>
                </a:solidFill>
                <a:latin typeface="+mj-lt"/>
              </a:rPr>
              <a:t> and R. R. </a:t>
            </a:r>
            <a:r>
              <a:rPr lang="en-US" sz="1400" dirty="0" err="1">
                <a:solidFill>
                  <a:schemeClr val="tx2"/>
                </a:solidFill>
                <a:latin typeface="+mj-lt"/>
              </a:rPr>
              <a:t>Ansbacher</a:t>
            </a:r>
            <a:r>
              <a:rPr lang="en-US" sz="1400" dirty="0">
                <a:solidFill>
                  <a:schemeClr val="tx2"/>
                </a:solidFill>
                <a:latin typeface="+mj-lt"/>
              </a:rPr>
              <a:t> (Eds.) (Harper </a:t>
            </a:r>
            <a:r>
              <a:rPr lang="en-US" sz="1400" dirty="0" err="1">
                <a:solidFill>
                  <a:schemeClr val="tx2"/>
                </a:solidFill>
                <a:latin typeface="+mj-lt"/>
              </a:rPr>
              <a:t>Torchbooks</a:t>
            </a:r>
            <a:r>
              <a:rPr lang="en-US" sz="1400" dirty="0">
                <a:solidFill>
                  <a:schemeClr val="tx2"/>
                </a:solidFill>
                <a:latin typeface="+mj-lt"/>
              </a:rPr>
              <a:t>, NY 1956</a:t>
            </a:r>
          </a:p>
          <a:p>
            <a:pPr marL="342900" indent="-285750" algn="just">
              <a:spcBef>
                <a:spcPts val="0"/>
              </a:spcBef>
            </a:pPr>
            <a:r>
              <a:rPr lang="en-US" sz="1400" dirty="0">
                <a:solidFill>
                  <a:schemeClr val="tx2"/>
                </a:solidFill>
                <a:latin typeface="+mj-lt"/>
              </a:rPr>
              <a:t>Adler, A., </a:t>
            </a:r>
            <a:r>
              <a:rPr lang="en-US" sz="1400" i="1" dirty="0">
                <a:solidFill>
                  <a:schemeClr val="tx2"/>
                </a:solidFill>
                <a:latin typeface="+mj-lt"/>
                <a:hlinkClick r:id="rId2" tooltip="The Practice and Theory of Individual Psychology">
                  <a:extLst>
                    <a:ext uri="{A12FA001-AC4F-418D-AE19-62706E023703}">
                      <ahyp:hlinkClr xmlns:ahyp="http://schemas.microsoft.com/office/drawing/2018/hyperlinkcolor" val="tx"/>
                    </a:ext>
                  </a:extLst>
                </a:hlinkClick>
              </a:rPr>
              <a:t>The Practice and Theory of Individual Psychology</a:t>
            </a:r>
            <a:r>
              <a:rPr lang="en-US" sz="1400" dirty="0">
                <a:solidFill>
                  <a:schemeClr val="tx2"/>
                </a:solidFill>
                <a:latin typeface="+mj-lt"/>
              </a:rPr>
              <a:t>, translated by P. </a:t>
            </a:r>
            <a:r>
              <a:rPr lang="en-US" sz="1400" dirty="0" err="1">
                <a:solidFill>
                  <a:schemeClr val="tx2"/>
                </a:solidFill>
                <a:latin typeface="+mj-lt"/>
              </a:rPr>
              <a:t>Radin</a:t>
            </a:r>
            <a:r>
              <a:rPr lang="en-US" sz="1400" dirty="0">
                <a:solidFill>
                  <a:schemeClr val="tx2"/>
                </a:solidFill>
                <a:latin typeface="+mj-lt"/>
              </a:rPr>
              <a:t> (Routledge &amp; Kegan Paul, London 1925; revised edition 1929, &amp; reprints</a:t>
            </a:r>
          </a:p>
          <a:p>
            <a:pPr marL="342900" indent="-285750" algn="just">
              <a:spcBef>
                <a:spcPts val="0"/>
              </a:spcBef>
            </a:pPr>
            <a:r>
              <a:rPr lang="en-US" sz="1400" dirty="0">
                <a:solidFill>
                  <a:schemeClr val="tx2"/>
                </a:solidFill>
                <a:latin typeface="+mj-lt"/>
              </a:rPr>
              <a:t>Cognitive Restructuring: Gladding, Samuel. Counseling: A Comprehensive Review. 6th. Columbus: Pearson Education Inc., 2009.</a:t>
            </a:r>
          </a:p>
          <a:p>
            <a:pPr marL="342900" indent="-285750" algn="just">
              <a:spcBef>
                <a:spcPts val="0"/>
              </a:spcBef>
            </a:pPr>
            <a:r>
              <a:rPr lang="en-US" sz="1400" dirty="0">
                <a:solidFill>
                  <a:schemeClr val="tx2"/>
                </a:solidFill>
                <a:latin typeface="+mj-lt"/>
              </a:rPr>
              <a:t>Conte, Christian. </a:t>
            </a:r>
            <a:r>
              <a:rPr lang="en-US" sz="1400" i="1" dirty="0">
                <a:solidFill>
                  <a:schemeClr val="tx2"/>
                </a:solidFill>
                <a:latin typeface="+mj-lt"/>
              </a:rPr>
              <a:t>Advanced Techniques for Counseling and Psychotherapy, </a:t>
            </a:r>
            <a:r>
              <a:rPr lang="en-US" sz="1400" dirty="0">
                <a:solidFill>
                  <a:schemeClr val="tx2"/>
                </a:solidFill>
                <a:latin typeface="+mj-lt"/>
              </a:rPr>
              <a:t>Springer </a:t>
            </a:r>
            <a:r>
              <a:rPr lang="en-US" sz="1400" dirty="0" err="1">
                <a:solidFill>
                  <a:schemeClr val="tx2"/>
                </a:solidFill>
                <a:latin typeface="+mj-lt"/>
              </a:rPr>
              <a:t>Publishng</a:t>
            </a:r>
            <a:r>
              <a:rPr lang="en-US" sz="1400" dirty="0">
                <a:solidFill>
                  <a:schemeClr val="tx2"/>
                </a:solidFill>
                <a:latin typeface="+mj-lt"/>
              </a:rPr>
              <a:t>, New York</a:t>
            </a:r>
          </a:p>
          <a:p>
            <a:pPr marL="342900" indent="-285750" algn="just">
              <a:spcBef>
                <a:spcPts val="0"/>
              </a:spcBef>
            </a:pPr>
            <a:r>
              <a:rPr lang="en-US" sz="1400" dirty="0" err="1">
                <a:solidFill>
                  <a:schemeClr val="tx2"/>
                </a:solidFill>
                <a:latin typeface="+mj-lt"/>
              </a:rPr>
              <a:t>Dinkmeyer</a:t>
            </a:r>
            <a:r>
              <a:rPr lang="en-US" sz="1400" dirty="0">
                <a:solidFill>
                  <a:schemeClr val="tx2"/>
                </a:solidFill>
                <a:latin typeface="+mj-lt"/>
              </a:rPr>
              <a:t>, D., Pew, W. and </a:t>
            </a:r>
            <a:r>
              <a:rPr lang="en-US" sz="1400" dirty="0" err="1">
                <a:solidFill>
                  <a:schemeClr val="tx2"/>
                </a:solidFill>
                <a:latin typeface="+mj-lt"/>
              </a:rPr>
              <a:t>Dinkmeyer</a:t>
            </a:r>
            <a:r>
              <a:rPr lang="en-US" sz="1400" dirty="0">
                <a:solidFill>
                  <a:schemeClr val="tx2"/>
                </a:solidFill>
                <a:latin typeface="+mj-lt"/>
              </a:rPr>
              <a:t>, D. Jr. 1979. </a:t>
            </a:r>
            <a:r>
              <a:rPr lang="en-US" sz="1400" i="1" dirty="0">
                <a:solidFill>
                  <a:schemeClr val="tx2"/>
                </a:solidFill>
                <a:latin typeface="+mj-lt"/>
              </a:rPr>
              <a:t>Adlerian Counseling and Psychotherapy</a:t>
            </a:r>
            <a:r>
              <a:rPr lang="en-US" sz="1400" dirty="0">
                <a:solidFill>
                  <a:schemeClr val="tx2"/>
                </a:solidFill>
                <a:latin typeface="+mj-lt"/>
              </a:rPr>
              <a:t>, Monterey, CA: Brooks/Cole. </a:t>
            </a:r>
          </a:p>
          <a:p>
            <a:pPr marL="342900" indent="-285750" algn="just">
              <a:spcBef>
                <a:spcPts val="0"/>
              </a:spcBef>
            </a:pPr>
            <a:r>
              <a:rPr lang="en-US" sz="1400" dirty="0">
                <a:solidFill>
                  <a:schemeClr val="tx2"/>
                </a:solidFill>
                <a:latin typeface="+mj-lt"/>
              </a:rPr>
              <a:t>Dreikurs, R., Gould, S. and </a:t>
            </a:r>
            <a:r>
              <a:rPr lang="en-US" sz="1400" dirty="0" err="1">
                <a:solidFill>
                  <a:schemeClr val="tx2"/>
                </a:solidFill>
                <a:latin typeface="+mj-lt"/>
              </a:rPr>
              <a:t>Corsini</a:t>
            </a:r>
            <a:r>
              <a:rPr lang="en-US" sz="1400" dirty="0">
                <a:solidFill>
                  <a:schemeClr val="tx2"/>
                </a:solidFill>
                <a:latin typeface="+mj-lt"/>
              </a:rPr>
              <a:t>, R. 1974. </a:t>
            </a:r>
            <a:r>
              <a:rPr lang="en-US" sz="1400" i="1" dirty="0">
                <a:solidFill>
                  <a:schemeClr val="tx2"/>
                </a:solidFill>
                <a:latin typeface="+mj-lt"/>
              </a:rPr>
              <a:t>Family Council</a:t>
            </a:r>
            <a:r>
              <a:rPr lang="en-US" sz="1400" dirty="0">
                <a:solidFill>
                  <a:schemeClr val="tx2"/>
                </a:solidFill>
                <a:latin typeface="+mj-lt"/>
              </a:rPr>
              <a:t>, Chicago: Henry Regnery. </a:t>
            </a:r>
          </a:p>
          <a:p>
            <a:pPr marL="342900" indent="-285750" algn="just">
              <a:spcBef>
                <a:spcPts val="0"/>
              </a:spcBef>
            </a:pPr>
            <a:r>
              <a:rPr lang="en-US" sz="1400" dirty="0"/>
              <a:t>Emotional Regulation; Karen Livingstone, Sean Harper, and David </a:t>
            </a:r>
            <a:r>
              <a:rPr lang="en-US" sz="1400" dirty="0" err="1"/>
              <a:t>Gillanders</a:t>
            </a:r>
            <a:r>
              <a:rPr lang="en-US" sz="1400" dirty="0"/>
              <a:t> (2009)</a:t>
            </a:r>
            <a:endParaRPr lang="en-US" sz="1400" dirty="0">
              <a:solidFill>
                <a:schemeClr val="tx2"/>
              </a:solidFill>
            </a:endParaRPr>
          </a:p>
          <a:p>
            <a:pPr marL="342900" indent="-285750" algn="just">
              <a:spcBef>
                <a:spcPts val="0"/>
              </a:spcBef>
            </a:pPr>
            <a:r>
              <a:rPr lang="en-US" sz="1400" dirty="0">
                <a:solidFill>
                  <a:schemeClr val="tx2"/>
                </a:solidFill>
                <a:latin typeface="+mj-lt"/>
              </a:rPr>
              <a:t>Erford, Bradley T., 2015, 2010. </a:t>
            </a:r>
            <a:r>
              <a:rPr lang="en-US" sz="1400" i="1" dirty="0">
                <a:solidFill>
                  <a:schemeClr val="tx2"/>
                </a:solidFill>
                <a:latin typeface="+mj-lt"/>
              </a:rPr>
              <a:t>Forty Techniques Every Therapist Should Know, </a:t>
            </a:r>
            <a:r>
              <a:rPr lang="en-US" sz="1400" dirty="0">
                <a:solidFill>
                  <a:schemeClr val="tx2"/>
                </a:solidFill>
                <a:latin typeface="+mj-lt"/>
              </a:rPr>
              <a:t>2</a:t>
            </a:r>
            <a:r>
              <a:rPr lang="en-US" sz="1400" baseline="30000" dirty="0">
                <a:solidFill>
                  <a:schemeClr val="tx2"/>
                </a:solidFill>
                <a:latin typeface="+mj-lt"/>
              </a:rPr>
              <a:t>nd</a:t>
            </a:r>
            <a:r>
              <a:rPr lang="en-US" sz="1400" dirty="0">
                <a:solidFill>
                  <a:schemeClr val="tx2"/>
                </a:solidFill>
                <a:latin typeface="+mj-lt"/>
              </a:rPr>
              <a:t> edition, Merrill Counseling Series, Pearson </a:t>
            </a:r>
          </a:p>
          <a:p>
            <a:pPr marL="342900" indent="-285750" algn="just">
              <a:spcBef>
                <a:spcPts val="0"/>
              </a:spcBef>
            </a:pPr>
            <a:r>
              <a:rPr lang="en-US" sz="1400" dirty="0">
                <a:solidFill>
                  <a:schemeClr val="tx2"/>
                </a:solidFill>
                <a:latin typeface="+mj-lt"/>
              </a:rPr>
              <a:t>Hope D.A.; Burns J.A.; </a:t>
            </a:r>
            <a:r>
              <a:rPr lang="en-US" sz="1400" dirty="0" err="1">
                <a:solidFill>
                  <a:schemeClr val="tx2"/>
                </a:solidFill>
                <a:latin typeface="+mj-lt"/>
              </a:rPr>
              <a:t>Hyes</a:t>
            </a:r>
            <a:r>
              <a:rPr lang="en-US" sz="1400" dirty="0">
                <a:solidFill>
                  <a:schemeClr val="tx2"/>
                </a:solidFill>
                <a:latin typeface="+mj-lt"/>
              </a:rPr>
              <a:t> S.A.; Herbert J.D.; Warner M.D. (2010). "Automatic thoughts and cognitive restructuring in </a:t>
            </a:r>
            <a:r>
              <a:rPr lang="en-US" sz="1400" dirty="0" err="1">
                <a:solidFill>
                  <a:schemeClr val="tx2"/>
                </a:solidFill>
                <a:latin typeface="+mj-lt"/>
              </a:rPr>
              <a:t>cbt</a:t>
            </a:r>
            <a:r>
              <a:rPr lang="en-US" sz="1400" dirty="0">
                <a:solidFill>
                  <a:schemeClr val="tx2"/>
                </a:solidFill>
                <a:latin typeface="+mj-lt"/>
              </a:rPr>
              <a:t> group therapy for social anxiety disorder". </a:t>
            </a:r>
            <a:r>
              <a:rPr lang="en-US" sz="1400" i="1" dirty="0">
                <a:solidFill>
                  <a:schemeClr val="tx2"/>
                </a:solidFill>
                <a:latin typeface="+mj-lt"/>
              </a:rPr>
              <a:t>Cognitive Therapy Research</a:t>
            </a:r>
            <a:r>
              <a:rPr lang="en-US" sz="1400" dirty="0">
                <a:solidFill>
                  <a:schemeClr val="tx2"/>
                </a:solidFill>
                <a:latin typeface="+mj-lt"/>
              </a:rPr>
              <a:t>. </a:t>
            </a:r>
            <a:r>
              <a:rPr lang="en-US" sz="1400" b="1" dirty="0">
                <a:solidFill>
                  <a:schemeClr val="tx2"/>
                </a:solidFill>
                <a:latin typeface="+mj-lt"/>
              </a:rPr>
              <a:t>34</a:t>
            </a:r>
            <a:r>
              <a:rPr lang="en-US" sz="1400" dirty="0">
                <a:solidFill>
                  <a:schemeClr val="tx2"/>
                </a:solidFill>
                <a:latin typeface="+mj-lt"/>
              </a:rPr>
              <a:t>: 1–12.   </a:t>
            </a:r>
          </a:p>
          <a:p>
            <a:pPr marL="342900" indent="-285750" algn="just">
              <a:spcBef>
                <a:spcPts val="0"/>
              </a:spcBef>
            </a:pPr>
            <a:r>
              <a:rPr lang="en-US" sz="1400" dirty="0"/>
              <a:t>Manual For Life Style Assessment, Bernard H. Shulman  and Harold H. </a:t>
            </a:r>
            <a:r>
              <a:rPr lang="en-US" sz="1400" dirty="0" err="1"/>
              <a:t>Mosak</a:t>
            </a:r>
            <a:r>
              <a:rPr lang="en-US" sz="1400" dirty="0"/>
              <a:t>; Routledge, 1988</a:t>
            </a:r>
          </a:p>
          <a:p>
            <a:pPr marL="342900" indent="-342900" algn="just">
              <a:spcBef>
                <a:spcPts val="0"/>
              </a:spcBef>
            </a:pPr>
            <a:r>
              <a:rPr lang="en-US" sz="1400" dirty="0"/>
              <a:t>Narrative CBT for Psychosis, John Rhodes and Simon Jakes; Routledge, 2009</a:t>
            </a:r>
          </a:p>
          <a:p>
            <a:pPr marL="342900" indent="-342900" algn="just">
              <a:spcBef>
                <a:spcPts val="0"/>
              </a:spcBef>
            </a:pPr>
            <a:r>
              <a:rPr lang="en-US" sz="1400" dirty="0">
                <a:solidFill>
                  <a:schemeClr val="tx2"/>
                </a:solidFill>
                <a:latin typeface="+mj-lt"/>
              </a:rPr>
              <a:t>Richard Leakey; The Origin Of Humankind, Master’s Series, Orion Publishing, 2013 (1994)</a:t>
            </a:r>
          </a:p>
          <a:p>
            <a:pPr marL="342900" indent="-342900" algn="just">
              <a:spcBef>
                <a:spcPts val="0"/>
              </a:spcBef>
            </a:pPr>
            <a:r>
              <a:rPr lang="en-US" sz="1400" dirty="0">
                <a:solidFill>
                  <a:schemeClr val="tx2"/>
                </a:solidFill>
                <a:latin typeface="+mj-lt"/>
              </a:rPr>
              <a:t>Sherman, R., </a:t>
            </a:r>
            <a:r>
              <a:rPr lang="en-US" sz="1400" dirty="0" err="1">
                <a:solidFill>
                  <a:schemeClr val="tx2"/>
                </a:solidFill>
                <a:latin typeface="+mj-lt"/>
              </a:rPr>
              <a:t>Oresky</a:t>
            </a:r>
            <a:r>
              <a:rPr lang="en-US" sz="1400" dirty="0">
                <a:solidFill>
                  <a:schemeClr val="tx2"/>
                </a:solidFill>
                <a:latin typeface="+mj-lt"/>
              </a:rPr>
              <a:t>, P., Rountree, Y. 1991. </a:t>
            </a:r>
            <a:r>
              <a:rPr lang="en-US" sz="1400" i="1" dirty="0">
                <a:solidFill>
                  <a:schemeClr val="tx2"/>
                </a:solidFill>
                <a:latin typeface="+mj-lt"/>
              </a:rPr>
              <a:t>Solving Problems in Couples and Family Therapy</a:t>
            </a:r>
            <a:r>
              <a:rPr lang="en-US" sz="1400" dirty="0">
                <a:solidFill>
                  <a:schemeClr val="tx2"/>
                </a:solidFill>
                <a:latin typeface="+mj-lt"/>
              </a:rPr>
              <a:t>,</a:t>
            </a:r>
            <a:r>
              <a:rPr lang="en-US" sz="1400" i="1" dirty="0">
                <a:solidFill>
                  <a:schemeClr val="tx2"/>
                </a:solidFill>
                <a:latin typeface="+mj-lt"/>
              </a:rPr>
              <a:t> </a:t>
            </a:r>
            <a:r>
              <a:rPr lang="en-US" sz="1400" dirty="0">
                <a:solidFill>
                  <a:schemeClr val="tx2"/>
                </a:solidFill>
                <a:latin typeface="+mj-lt"/>
              </a:rPr>
              <a:t>Brunner/Mazel. New York</a:t>
            </a:r>
          </a:p>
          <a:p>
            <a:pPr marL="342900" indent="-342900" algn="just">
              <a:spcBef>
                <a:spcPts val="0"/>
              </a:spcBef>
            </a:pPr>
            <a:r>
              <a:rPr lang="en-US" sz="1400" dirty="0">
                <a:solidFill>
                  <a:schemeClr val="tx2"/>
                </a:solidFill>
                <a:latin typeface="+mj-lt"/>
              </a:rPr>
              <a:t>Sherman, R., </a:t>
            </a:r>
            <a:r>
              <a:rPr lang="en-US" sz="1400" dirty="0" err="1">
                <a:solidFill>
                  <a:schemeClr val="tx2"/>
                </a:solidFill>
                <a:latin typeface="+mj-lt"/>
              </a:rPr>
              <a:t>Fredman</a:t>
            </a:r>
            <a:r>
              <a:rPr lang="en-US" sz="1400" dirty="0">
                <a:solidFill>
                  <a:schemeClr val="tx2"/>
                </a:solidFill>
                <a:latin typeface="+mj-lt"/>
              </a:rPr>
              <a:t>, N., 1986. </a:t>
            </a:r>
            <a:r>
              <a:rPr lang="en-US" sz="1400" i="1" dirty="0">
                <a:solidFill>
                  <a:schemeClr val="tx2"/>
                </a:solidFill>
                <a:latin typeface="+mj-lt"/>
              </a:rPr>
              <a:t>Handbook of Structured Techniques in Marriage &amp; Family Therapy,</a:t>
            </a:r>
            <a:r>
              <a:rPr lang="en-US" sz="1400" dirty="0">
                <a:solidFill>
                  <a:schemeClr val="tx2"/>
                </a:solidFill>
                <a:latin typeface="+mj-lt"/>
              </a:rPr>
              <a:t> Brunner/Mazel, NY</a:t>
            </a:r>
          </a:p>
          <a:p>
            <a:pPr marL="342900" indent="-342900" algn="just">
              <a:spcBef>
                <a:spcPts val="0"/>
              </a:spcBef>
            </a:pPr>
            <a:r>
              <a:rPr lang="en-US" sz="1400" dirty="0">
                <a:solidFill>
                  <a:schemeClr val="tx2"/>
                </a:solidFill>
                <a:latin typeface="+mj-lt"/>
              </a:rPr>
              <a:t>Sherman, R., </a:t>
            </a:r>
            <a:r>
              <a:rPr lang="en-US" sz="1400" dirty="0" err="1">
                <a:solidFill>
                  <a:schemeClr val="tx2"/>
                </a:solidFill>
                <a:latin typeface="+mj-lt"/>
              </a:rPr>
              <a:t>Dinkmeyer</a:t>
            </a:r>
            <a:r>
              <a:rPr lang="en-US" sz="1400" dirty="0">
                <a:solidFill>
                  <a:schemeClr val="tx2"/>
                </a:solidFill>
                <a:latin typeface="+mj-lt"/>
              </a:rPr>
              <a:t>, D.,1987. </a:t>
            </a:r>
            <a:r>
              <a:rPr lang="en-US" sz="1400" i="1" dirty="0">
                <a:solidFill>
                  <a:schemeClr val="tx2"/>
                </a:solidFill>
                <a:latin typeface="+mj-lt"/>
              </a:rPr>
              <a:t>Adlerian Family Therapy, Brunner/Mazel, New York</a:t>
            </a:r>
          </a:p>
          <a:p>
            <a:pPr marL="342900" indent="-285750" algn="just">
              <a:spcBef>
                <a:spcPts val="0"/>
              </a:spcBef>
            </a:pPr>
            <a:endParaRPr lang="en-US" sz="1400" dirty="0">
              <a:solidFill>
                <a:schemeClr val="tx2"/>
              </a:solidFill>
              <a:latin typeface="+mj-lt"/>
            </a:endParaRPr>
          </a:p>
          <a:p>
            <a:pPr marL="342900" indent="-285750" algn="just">
              <a:spcBef>
                <a:spcPts val="0"/>
              </a:spcBef>
            </a:pPr>
            <a:endParaRPr lang="en-US" sz="1400" dirty="0">
              <a:solidFill>
                <a:schemeClr val="tx2"/>
              </a:solidFill>
              <a:latin typeface="+mj-lt"/>
            </a:endParaRPr>
          </a:p>
          <a:p>
            <a:pPr marL="0" indent="0" algn="just">
              <a:buNone/>
            </a:pPr>
            <a:endParaRPr lang="en-US" sz="1400" dirty="0">
              <a:solidFill>
                <a:schemeClr val="tx2"/>
              </a:solidFill>
              <a:latin typeface="+mj-lt"/>
            </a:endParaRPr>
          </a:p>
        </p:txBody>
      </p:sp>
      <p:sp>
        <p:nvSpPr>
          <p:cNvPr id="3" name="Slide Number Placeholder 2">
            <a:extLst>
              <a:ext uri="{FF2B5EF4-FFF2-40B4-BE49-F238E27FC236}">
                <a16:creationId xmlns:a16="http://schemas.microsoft.com/office/drawing/2014/main" id="{23E467B7-2776-4E41-84BC-6B96562B513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03410757"/>
      </p:ext>
    </p:extLst>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A210-852B-4ECC-B4DE-226CE6C25335}"/>
              </a:ext>
            </a:extLst>
          </p:cNvPr>
          <p:cNvSpPr>
            <a:spLocks noGrp="1"/>
          </p:cNvSpPr>
          <p:nvPr>
            <p:ph type="ctrTitle"/>
          </p:nvPr>
        </p:nvSpPr>
        <p:spPr/>
        <p:txBody>
          <a:bodyPr>
            <a:normAutofit/>
          </a:bodyPr>
          <a:lstStyle/>
          <a:p>
            <a:pPr algn="ctr"/>
            <a:r>
              <a:rPr lang="en-US" sz="3200" dirty="0"/>
              <a:t>Supplemental Materials</a:t>
            </a:r>
          </a:p>
        </p:txBody>
      </p:sp>
      <p:sp>
        <p:nvSpPr>
          <p:cNvPr id="4" name="Slide Number Placeholder 3">
            <a:extLst>
              <a:ext uri="{FF2B5EF4-FFF2-40B4-BE49-F238E27FC236}">
                <a16:creationId xmlns:a16="http://schemas.microsoft.com/office/drawing/2014/main" id="{EA194281-6370-4BA5-8869-A1825D5EBD9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srgbClr val="FFFFFF"/>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563"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83744705"/>
      </p:ext>
    </p:extLst>
  </p:cSld>
  <p:clrMapOvr>
    <a:masterClrMapping/>
  </p:clrMapOvr>
  <mc:AlternateContent xmlns:mc="http://schemas.openxmlformats.org/markup-compatibility/2006" xmlns:p14="http://schemas.microsoft.com/office/powerpoint/2010/main">
    <mc:Choice Requires="p14">
      <p:transition spd="slow" p14:dur="1750" advClick="0" advTm="80000">
        <p:checker/>
      </p:transition>
    </mc:Choice>
    <mc:Fallback xmlns="">
      <p:transition spd="slow" advClick="0" advTm="80000">
        <p:checker/>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2A4D05-B5E4-4CAE-8A6F-AF174A233088}"/>
              </a:ext>
            </a:extLst>
          </p:cNvPr>
          <p:cNvPicPr>
            <a:picLocks noChangeAspect="1"/>
          </p:cNvPicPr>
          <p:nvPr/>
        </p:nvPicPr>
        <p:blipFill>
          <a:blip r:embed="rId2"/>
          <a:stretch>
            <a:fillRect/>
          </a:stretch>
        </p:blipFill>
        <p:spPr>
          <a:xfrm>
            <a:off x="0" y="0"/>
            <a:ext cx="9144000" cy="5290899"/>
          </a:xfrm>
          <a:prstGeom prst="rect">
            <a:avLst/>
          </a:prstGeom>
        </p:spPr>
      </p:pic>
      <p:sp>
        <p:nvSpPr>
          <p:cNvPr id="6" name="Rectangle 5">
            <a:extLst>
              <a:ext uri="{FF2B5EF4-FFF2-40B4-BE49-F238E27FC236}">
                <a16:creationId xmlns:a16="http://schemas.microsoft.com/office/drawing/2014/main" id="{0F064680-9D45-4607-B332-4E6DB894549F}"/>
              </a:ext>
            </a:extLst>
          </p:cNvPr>
          <p:cNvSpPr/>
          <p:nvPr/>
        </p:nvSpPr>
        <p:spPr>
          <a:xfrm>
            <a:off x="3384062" y="4568033"/>
            <a:ext cx="2649415" cy="48455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 name="TextBox 1">
            <a:extLst>
              <a:ext uri="{FF2B5EF4-FFF2-40B4-BE49-F238E27FC236}">
                <a16:creationId xmlns:a16="http://schemas.microsoft.com/office/drawing/2014/main" id="{F2652ABC-FC2B-41CB-980E-37AC89E5A1D2}"/>
              </a:ext>
            </a:extLst>
          </p:cNvPr>
          <p:cNvSpPr txBox="1"/>
          <p:nvPr/>
        </p:nvSpPr>
        <p:spPr>
          <a:xfrm>
            <a:off x="2494128" y="5766178"/>
            <a:ext cx="41557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a:ea typeface="+mn-ea"/>
                <a:cs typeface="+mn-cs"/>
              </a:rPr>
              <a:t>Cognitive Restructuring</a:t>
            </a:r>
          </a:p>
        </p:txBody>
      </p:sp>
    </p:spTree>
    <p:extLst>
      <p:ext uri="{BB962C8B-B14F-4D97-AF65-F5344CB8AC3E}">
        <p14:creationId xmlns:p14="http://schemas.microsoft.com/office/powerpoint/2010/main" val="3582752709"/>
      </p:ext>
    </p:extLst>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AE88E3-247B-4330-8A04-241707F9E446}"/>
              </a:ext>
            </a:extLst>
          </p:cNvPr>
          <p:cNvSpPr>
            <a:spLocks noGrp="1"/>
          </p:cNvSpPr>
          <p:nvPr>
            <p:ph idx="1"/>
          </p:nvPr>
        </p:nvSpPr>
        <p:spPr>
          <a:xfrm>
            <a:off x="290700" y="1185359"/>
            <a:ext cx="8229601" cy="5042310"/>
          </a:xfrm>
        </p:spPr>
        <p:txBody>
          <a:bodyPr>
            <a:normAutofit lnSpcReduction="10000"/>
          </a:bodyPr>
          <a:lstStyle/>
          <a:p>
            <a:pPr marL="0" lvl="4" indent="0" algn="ctr">
              <a:lnSpc>
                <a:spcPct val="120000"/>
              </a:lnSpc>
              <a:spcBef>
                <a:spcPts val="0"/>
              </a:spcBef>
              <a:spcAft>
                <a:spcPts val="1200"/>
              </a:spcAft>
              <a:buNone/>
            </a:pPr>
            <a:r>
              <a:rPr lang="en-US" sz="1400" b="1" i="1" dirty="0">
                <a:latin typeface="Times New Roman" panose="02020603050405020304" pitchFamily="18" charset="0"/>
                <a:ea typeface="Times New Roman" panose="02020603050405020304" pitchFamily="18" charset="0"/>
              </a:rPr>
              <a:t>Change occurs when the meaning, power or purpose of a belief is modified </a:t>
            </a:r>
          </a:p>
          <a:p>
            <a:pPr marL="401638" indent="-231775" algn="just">
              <a:lnSpc>
                <a:spcPct val="120000"/>
              </a:lnSpc>
              <a:spcBef>
                <a:spcPts val="0"/>
              </a:spcBef>
              <a:spcAft>
                <a:spcPts val="600"/>
              </a:spcAft>
            </a:pPr>
            <a:r>
              <a:rPr lang="en-US" sz="1400" dirty="0">
                <a:latin typeface="Times New Roman" panose="02020603050405020304" pitchFamily="18" charset="0"/>
                <a:ea typeface="Times New Roman" panose="02020603050405020304" pitchFamily="18" charset="0"/>
              </a:rPr>
              <a:t>The most common method for countering negative, self-limiting and counter-productive thoughts is to use Critical Reasoning or a process known as Cognitive Restructuring (Doyle, 1998; H</a:t>
            </a:r>
            <a:r>
              <a:rPr lang="en-US" sz="1400" dirty="0">
                <a:solidFill>
                  <a:srgbClr val="2A2A2A"/>
                </a:solidFill>
              </a:rPr>
              <a:t>ope, 2010) to</a:t>
            </a:r>
          </a:p>
          <a:p>
            <a:pPr marL="401638" lvl="1" indent="-231775" algn="just">
              <a:spcBef>
                <a:spcPts val="0"/>
              </a:spcBef>
              <a:spcAft>
                <a:spcPts val="600"/>
              </a:spcAft>
              <a:buNone/>
            </a:pPr>
            <a:r>
              <a:rPr lang="en-US" sz="1400" dirty="0">
                <a:latin typeface="Times New Roman" panose="02020603050405020304" pitchFamily="18" charset="0"/>
                <a:ea typeface="Times New Roman" panose="02020603050405020304" pitchFamily="18" charset="0"/>
              </a:rPr>
              <a:t>	“unbalance” and redefine the belief structure. There are four generally recognized steps: </a:t>
            </a:r>
            <a:r>
              <a:rPr lang="en-US" sz="1400" dirty="0"/>
              <a:t> </a:t>
            </a:r>
          </a:p>
          <a:p>
            <a:pPr marL="685800" lvl="1" indent="-285750" algn="just">
              <a:lnSpc>
                <a:spcPct val="120000"/>
              </a:lnSpc>
              <a:spcBef>
                <a:spcPts val="0"/>
              </a:spcBef>
              <a:spcAft>
                <a:spcPts val="600"/>
              </a:spcAft>
              <a:buFont typeface="+mj-lt"/>
              <a:buAutoNum type="alphaLcParenR"/>
            </a:pPr>
            <a:r>
              <a:rPr lang="en-US" sz="1400" dirty="0">
                <a:solidFill>
                  <a:srgbClr val="2A2A2A"/>
                </a:solidFill>
              </a:rPr>
              <a:t>Identify problematic images or mental activity that occur as a response to some trigger, like an action or event. These </a:t>
            </a:r>
            <a:r>
              <a:rPr lang="en-US" sz="1400" dirty="0"/>
              <a:t>"automatic thoughts" (ATs) convey negative assumptions and predictions about the self, others, the world and ways to belong and function socially;</a:t>
            </a:r>
          </a:p>
          <a:p>
            <a:pPr marL="690563" lvl="1" indent="-288925" algn="just">
              <a:lnSpc>
                <a:spcPct val="120000"/>
              </a:lnSpc>
              <a:spcBef>
                <a:spcPts val="0"/>
              </a:spcBef>
              <a:spcAft>
                <a:spcPts val="600"/>
              </a:spcAft>
              <a:buFont typeface="+mj-lt"/>
              <a:buAutoNum type="alphaLcParenR"/>
            </a:pPr>
            <a:r>
              <a:rPr lang="en-US" sz="1400" dirty="0">
                <a:solidFill>
                  <a:srgbClr val="2A2A2A"/>
                </a:solidFill>
              </a:rPr>
              <a:t>Isolate the distorted, irrational, or mistaken assumption that underlies the automatic thought;</a:t>
            </a:r>
          </a:p>
          <a:p>
            <a:pPr marL="690563" lvl="1" indent="-288925" algn="just">
              <a:lnSpc>
                <a:spcPct val="120000"/>
              </a:lnSpc>
              <a:spcBef>
                <a:spcPts val="0"/>
              </a:spcBef>
              <a:buFont typeface="+mj-lt"/>
              <a:buAutoNum type="alphaLcParenR"/>
            </a:pPr>
            <a:r>
              <a:rPr lang="en-US" sz="1400" dirty="0">
                <a:solidFill>
                  <a:srgbClr val="2A2A2A"/>
                </a:solidFill>
                <a:latin typeface="+mj-lt"/>
              </a:rPr>
              <a:t>Use a </a:t>
            </a:r>
            <a:r>
              <a:rPr lang="en-US" sz="1400" dirty="0">
                <a:latin typeface="+mj-lt"/>
                <a:ea typeface="Times New Roman" panose="02020603050405020304" pitchFamily="18" charset="0"/>
              </a:rPr>
              <a:t>Socratic dialogue (through interviewing, role-play or imagery) to introduce doubt, pose new possibilities, and undermine or attack its underlying logic (“unbalancing”). Examples include, </a:t>
            </a:r>
          </a:p>
          <a:p>
            <a:pPr marL="969963" lvl="3" indent="-168275" algn="just">
              <a:lnSpc>
                <a:spcPct val="120000"/>
              </a:lnSpc>
              <a:spcBef>
                <a:spcPts val="0"/>
              </a:spcBef>
              <a:buFont typeface="Wingdings" panose="05000000000000000000" pitchFamily="2" charset="2"/>
              <a:buChar char="§"/>
            </a:pPr>
            <a:r>
              <a:rPr lang="en-US" sz="1200" dirty="0">
                <a:latin typeface="Times New Roman" panose="02020603050405020304" pitchFamily="18" charset="0"/>
                <a:ea typeface="Times New Roman" panose="02020603050405020304" pitchFamily="18" charset="0"/>
              </a:rPr>
              <a:t>Examine the Pros and Cons; assess the negative consequences and scale or assess its cost</a:t>
            </a:r>
          </a:p>
          <a:p>
            <a:pPr marL="969963" lvl="2" indent="-173038" algn="just">
              <a:lnSpc>
                <a:spcPct val="120000"/>
              </a:lnSpc>
              <a:spcBef>
                <a:spcPts val="0"/>
              </a:spcBef>
              <a:buFont typeface="Wingdings" panose="05000000000000000000" pitchFamily="2" charset="2"/>
              <a:buChar char="§"/>
            </a:pPr>
            <a:r>
              <a:rPr lang="en-US" sz="1200" dirty="0">
                <a:latin typeface="Times New Roman" panose="02020603050405020304" pitchFamily="18" charset="0"/>
                <a:ea typeface="Times New Roman" panose="02020603050405020304" pitchFamily="18" charset="0"/>
              </a:rPr>
              <a:t>Weaken a strongly held belief by pitting it against an equally strong opposite belief</a:t>
            </a:r>
          </a:p>
          <a:p>
            <a:pPr marL="969963" lvl="2" indent="-173038" algn="just">
              <a:lnSpc>
                <a:spcPct val="120000"/>
              </a:lnSpc>
              <a:spcBef>
                <a:spcPts val="0"/>
              </a:spcBef>
              <a:buFont typeface="Wingdings" panose="05000000000000000000" pitchFamily="2" charset="2"/>
              <a:buChar char="§"/>
            </a:pPr>
            <a:r>
              <a:rPr lang="en-US" sz="1200" dirty="0">
                <a:latin typeface="Times New Roman" panose="02020603050405020304" pitchFamily="18" charset="0"/>
                <a:ea typeface="Times New Roman" panose="02020603050405020304" pitchFamily="18" charset="0"/>
              </a:rPr>
              <a:t>Point to disparities and logical inconsistencies, especially </a:t>
            </a:r>
            <a:r>
              <a:rPr lang="en-US" sz="1200" i="1" dirty="0">
                <a:latin typeface="Times New Roman" panose="02020603050405020304" pitchFamily="18" charset="0"/>
                <a:ea typeface="Times New Roman" panose="02020603050405020304" pitchFamily="18" charset="0"/>
              </a:rPr>
              <a:t>between</a:t>
            </a:r>
            <a:r>
              <a:rPr lang="en-US" sz="1200" dirty="0">
                <a:latin typeface="Times New Roman" panose="02020603050405020304" pitchFamily="18" charset="0"/>
                <a:ea typeface="Times New Roman" panose="02020603050405020304" pitchFamily="18" charset="0"/>
              </a:rPr>
              <a:t> beliefs or values</a:t>
            </a:r>
          </a:p>
          <a:p>
            <a:pPr marL="969963" lvl="2" indent="-173038" algn="just">
              <a:lnSpc>
                <a:spcPct val="120000"/>
              </a:lnSpc>
              <a:spcBef>
                <a:spcPts val="0"/>
              </a:spcBef>
              <a:buFont typeface="Wingdings" panose="05000000000000000000" pitchFamily="2" charset="2"/>
              <a:buChar char="§"/>
            </a:pPr>
            <a:r>
              <a:rPr lang="en-US" sz="1200" dirty="0">
                <a:latin typeface="Times New Roman" panose="02020603050405020304" pitchFamily="18" charset="0"/>
                <a:ea typeface="Times New Roman" panose="02020603050405020304" pitchFamily="18" charset="0"/>
              </a:rPr>
              <a:t>Inflate, exaggerate or dramatize the belief to make it extreme, trivial or silly</a:t>
            </a:r>
          </a:p>
          <a:p>
            <a:pPr marL="969963" lvl="2" indent="-173038" algn="just">
              <a:lnSpc>
                <a:spcPct val="120000"/>
              </a:lnSpc>
              <a:spcBef>
                <a:spcPts val="0"/>
              </a:spcBef>
              <a:buFont typeface="Wingdings" panose="05000000000000000000" pitchFamily="2" charset="2"/>
              <a:buChar char="§"/>
            </a:pPr>
            <a:r>
              <a:rPr lang="en-US" sz="1400" dirty="0">
                <a:latin typeface="Times New Roman" panose="02020603050405020304" pitchFamily="18" charset="0"/>
                <a:ea typeface="Times New Roman" panose="02020603050405020304" pitchFamily="18" charset="0"/>
              </a:rPr>
              <a:t>Create or reframe a narrative or story that puts the situation in a more favorable context (reframing) </a:t>
            </a:r>
            <a:endParaRPr lang="en-US" sz="1200" dirty="0">
              <a:latin typeface="Times New Roman" panose="02020603050405020304" pitchFamily="18" charset="0"/>
              <a:ea typeface="Times New Roman" panose="02020603050405020304" pitchFamily="18" charset="0"/>
            </a:endParaRPr>
          </a:p>
          <a:p>
            <a:pPr marL="969963" lvl="2" indent="-173038" algn="just">
              <a:lnSpc>
                <a:spcPct val="120000"/>
              </a:lnSpc>
              <a:spcBef>
                <a:spcPts val="0"/>
              </a:spcBef>
              <a:buFont typeface="Wingdings" panose="05000000000000000000" pitchFamily="2" charset="2"/>
              <a:buChar char="§"/>
            </a:pPr>
            <a:r>
              <a:rPr lang="en-US" sz="1200" dirty="0">
                <a:latin typeface="Times New Roman" panose="02020603050405020304" pitchFamily="18" charset="0"/>
                <a:ea typeface="Times New Roman" panose="02020603050405020304" pitchFamily="18" charset="0"/>
              </a:rPr>
              <a:t>Examine the family rule or “voice” behind the assumption and attend to the loyalty issues</a:t>
            </a:r>
          </a:p>
          <a:p>
            <a:pPr marL="969963" lvl="2" indent="-173038" algn="just">
              <a:lnSpc>
                <a:spcPct val="120000"/>
              </a:lnSpc>
              <a:spcBef>
                <a:spcPts val="0"/>
              </a:spcBef>
              <a:spcAft>
                <a:spcPts val="600"/>
              </a:spcAft>
              <a:buFont typeface="Wingdings" panose="05000000000000000000" pitchFamily="2" charset="2"/>
              <a:buChar char="§"/>
            </a:pPr>
            <a:r>
              <a:rPr lang="en-US" sz="1200" dirty="0">
                <a:latin typeface="Times New Roman" panose="02020603050405020304" pitchFamily="18" charset="0"/>
                <a:ea typeface="Times New Roman" panose="02020603050405020304" pitchFamily="18" charset="0"/>
              </a:rPr>
              <a:t>Use of the “Miracle Question”, Time Travel or Time-outs to imagine and explore freedom from AT  </a:t>
            </a:r>
          </a:p>
          <a:p>
            <a:pPr marL="690563" lvl="1" indent="-288925" algn="just">
              <a:buFont typeface="+mj-lt"/>
              <a:buAutoNum type="alphaLcParenR"/>
            </a:pPr>
            <a:r>
              <a:rPr lang="en-US" sz="1400" dirty="0"/>
              <a:t>Develop, reframe or re-narrate a rational rebuttal to the automatic thought</a:t>
            </a:r>
          </a:p>
          <a:p>
            <a:pPr marL="1603375" lvl="2" indent="-173038" algn="just">
              <a:spcBef>
                <a:spcPts val="0"/>
              </a:spcBef>
              <a:buFont typeface="Wingdings" panose="05000000000000000000" pitchFamily="2" charset="2"/>
              <a:buChar char="§"/>
              <a:tabLst>
                <a:tab pos="341313" algn="l"/>
              </a:tabLst>
            </a:pPr>
            <a:endParaRPr lang="en-US" sz="1200" dirty="0">
              <a:latin typeface="Times New Roman" panose="02020603050405020304" pitchFamily="18" charset="0"/>
              <a:ea typeface="Times New Roman" panose="02020603050405020304" pitchFamily="18" charset="0"/>
            </a:endParaRPr>
          </a:p>
          <a:p>
            <a:pPr marL="1603375" lvl="2" indent="-173038" algn="just">
              <a:spcBef>
                <a:spcPts val="0"/>
              </a:spcBef>
              <a:buFont typeface="Wingdings" panose="05000000000000000000" pitchFamily="2" charset="2"/>
              <a:buChar char="§"/>
              <a:tabLst>
                <a:tab pos="341313" algn="l"/>
              </a:tabLst>
            </a:pPr>
            <a:endParaRPr lang="en-US" sz="1200" dirty="0">
              <a:solidFill>
                <a:srgbClr val="2A2A2A"/>
              </a:solidFill>
            </a:endParaRPr>
          </a:p>
          <a:p>
            <a:pPr marL="573087" lvl="0" indent="0" algn="just">
              <a:lnSpc>
                <a:spcPct val="120000"/>
              </a:lnSpc>
              <a:spcBef>
                <a:spcPts val="0"/>
              </a:spcBef>
              <a:spcAft>
                <a:spcPts val="600"/>
              </a:spcAft>
              <a:buNone/>
            </a:pPr>
            <a:endParaRPr lang="en-US" sz="1400" dirty="0">
              <a:latin typeface="Times New Roman" panose="02020603050405020304" pitchFamily="18" charset="0"/>
              <a:ea typeface="Times New Roman" panose="02020603050405020304" pitchFamily="18" charset="0"/>
            </a:endParaRPr>
          </a:p>
        </p:txBody>
      </p:sp>
      <p:sp>
        <p:nvSpPr>
          <p:cNvPr id="3" name="Slide Number Placeholder 2">
            <a:extLst>
              <a:ext uri="{FF2B5EF4-FFF2-40B4-BE49-F238E27FC236}">
                <a16:creationId xmlns:a16="http://schemas.microsoft.com/office/drawing/2014/main" id="{CF0F9362-DD6F-4648-9B74-00E06CE39C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8989C956-C4DB-4584-8144-8072F4370BD4}"/>
              </a:ext>
            </a:extLst>
          </p:cNvPr>
          <p:cNvSpPr>
            <a:spLocks noGrp="1"/>
          </p:cNvSpPr>
          <p:nvPr>
            <p:ph type="title"/>
          </p:nvPr>
        </p:nvSpPr>
        <p:spPr>
          <a:xfrm>
            <a:off x="290700" y="222511"/>
            <a:ext cx="8229600" cy="1143000"/>
          </a:xfrm>
        </p:spPr>
        <p:txBody>
          <a:bodyPr>
            <a:normAutofit/>
          </a:bodyPr>
          <a:lstStyle/>
          <a:p>
            <a:r>
              <a:rPr lang="en-US" sz="2800" dirty="0"/>
              <a:t>a)  Unbalancing Beliefs</a:t>
            </a:r>
          </a:p>
        </p:txBody>
      </p:sp>
    </p:spTree>
    <p:extLst>
      <p:ext uri="{BB962C8B-B14F-4D97-AF65-F5344CB8AC3E}">
        <p14:creationId xmlns:p14="http://schemas.microsoft.com/office/powerpoint/2010/main" val="965425282"/>
      </p:ext>
    </p:extLst>
  </p:cSld>
  <p:clrMapOvr>
    <a:masterClrMapping/>
  </p:clrMapOvr>
  <mc:AlternateContent xmlns:mc="http://schemas.openxmlformats.org/markup-compatibility/2006" xmlns:p14="http://schemas.microsoft.com/office/powerpoint/2010/main">
    <mc:Choice Requires="p14">
      <p:transition spd="slow" p14:dur="1200" advClick="0" advTm="80000">
        <p14:prism dir="d"/>
      </p:transition>
    </mc:Choice>
    <mc:Fallback xmlns="">
      <p:transition spd="slow" advClick="0" advTm="80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AE88E3-247B-4330-8A04-241707F9E446}"/>
              </a:ext>
            </a:extLst>
          </p:cNvPr>
          <p:cNvSpPr>
            <a:spLocks noGrp="1"/>
          </p:cNvSpPr>
          <p:nvPr>
            <p:ph idx="1"/>
          </p:nvPr>
        </p:nvSpPr>
        <p:spPr>
          <a:xfrm>
            <a:off x="303568" y="496277"/>
            <a:ext cx="8252603" cy="6361723"/>
          </a:xfrm>
        </p:spPr>
        <p:txBody>
          <a:bodyPr>
            <a:normAutofit/>
          </a:bodyPr>
          <a:lstStyle/>
          <a:p>
            <a:pPr marL="569913" lvl="0"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Thought Stopping: short-circuiting negative ideation; Self-Talk: positive self-affirmation </a:t>
            </a:r>
          </a:p>
          <a:p>
            <a:pPr marL="569913" lvl="0"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“Spitting in the Soup”: undermine the narrative by interpreting the motive or making its covert intent, overt, then frustrate its inherent sense of “nobility” or personal gain</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What if this wasn’t so? Explore a scenario in which the idea was no longer true or applicable. Explore “worse-case” scenarios; “What’s the worst thing that would happen if…?”</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Empty Chair: externalize the belief as an opponent or “demon”, then encourage rebellion against it</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Use imagery, visualization, role-play, sculpting, drawing or other projective techniques to gain perspective, elongate the narrative or directly manipulate some part of it</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Use free association, analysis of dreams, early recollections, or fantasy exercises to undermine the power of the belief or myth or to foster imagery-based exposure </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Mindfulness meditation, relaxed breathing, yoga or progressive relaxation to reduce  fragmentation and anxiety, still panic, integrate body and mind and improve focus</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Activity Scheduling to intentionally experience activities typically avoided</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Graded Exposure or desensitization to feared or toxic experience,  increasing comfort</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Successive Approximation or breaking large steps into smaller ones</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Journaling or thought record of moods and/or thoughts, especially noting the time, the extent of the mood or thought, and what led to it</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Skills Training (i.e.. assertiveness, communication, social skills) designed to remedy skills deficits through modeling, coaching and direct instruction, and role-play training</a:t>
            </a:r>
          </a:p>
          <a:p>
            <a:pPr marL="569913" indent="-336550" algn="just">
              <a:lnSpc>
                <a:spcPct val="110000"/>
              </a:lnSpc>
              <a:spcBef>
                <a:spcPts val="0"/>
              </a:spcBef>
              <a:spcAft>
                <a:spcPts val="400"/>
              </a:spcAft>
              <a:buFont typeface="+mj-lt"/>
              <a:buAutoNum type="arabicPeriod" startAt="2"/>
            </a:pPr>
            <a:r>
              <a:rPr lang="en-US" sz="1400" dirty="0">
                <a:latin typeface="Times New Roman" panose="02020603050405020304" pitchFamily="18" charset="0"/>
                <a:ea typeface="Times New Roman" panose="02020603050405020304" pitchFamily="18" charset="0"/>
              </a:rPr>
              <a:t>Flagging the Minefield ((Sklare, 2005) or anticipating and preparing for relapse and pitfalls</a:t>
            </a:r>
          </a:p>
          <a:p>
            <a:pPr marL="569913" indent="-336550" algn="just">
              <a:lnSpc>
                <a:spcPct val="110000"/>
              </a:lnSpc>
              <a:spcBef>
                <a:spcPts val="0"/>
              </a:spcBef>
              <a:spcAft>
                <a:spcPts val="400"/>
              </a:spcAft>
              <a:buFont typeface="+mj-lt"/>
              <a:buAutoNum type="arabicPeriod" startAt="2"/>
            </a:pPr>
            <a:endParaRPr lang="en-US" sz="1400" dirty="0">
              <a:latin typeface="Times New Roman" panose="02020603050405020304" pitchFamily="18" charset="0"/>
              <a:ea typeface="Times New Roman" panose="02020603050405020304" pitchFamily="18" charset="0"/>
            </a:endParaRPr>
          </a:p>
          <a:p>
            <a:pPr marL="569913" indent="-336550" algn="just">
              <a:lnSpc>
                <a:spcPct val="110000"/>
              </a:lnSpc>
              <a:spcBef>
                <a:spcPts val="0"/>
              </a:spcBef>
              <a:spcAft>
                <a:spcPts val="400"/>
              </a:spcAft>
              <a:buFont typeface="+mj-lt"/>
              <a:buAutoNum type="arabicPeriod" startAt="2"/>
            </a:pPr>
            <a:endParaRPr lang="en-US" sz="1400" dirty="0">
              <a:latin typeface="Times New Roman" panose="02020603050405020304" pitchFamily="18" charset="0"/>
              <a:ea typeface="Times New Roman" panose="02020603050405020304" pitchFamily="18" charset="0"/>
            </a:endParaRPr>
          </a:p>
          <a:p>
            <a:pPr marL="569913" indent="-336550" algn="just">
              <a:lnSpc>
                <a:spcPct val="110000"/>
              </a:lnSpc>
              <a:spcBef>
                <a:spcPts val="0"/>
              </a:spcBef>
              <a:spcAft>
                <a:spcPts val="400"/>
              </a:spcAft>
              <a:buFont typeface="+mj-lt"/>
              <a:buAutoNum type="arabicPeriod" startAt="2"/>
            </a:pPr>
            <a:endParaRPr lang="en-US" sz="1400" dirty="0">
              <a:latin typeface="Times New Roman" panose="02020603050405020304" pitchFamily="18" charset="0"/>
              <a:ea typeface="Times New Roman" panose="02020603050405020304" pitchFamily="18" charset="0"/>
            </a:endParaRPr>
          </a:p>
          <a:p>
            <a:pPr marL="569913" indent="-336550" algn="just">
              <a:lnSpc>
                <a:spcPct val="110000"/>
              </a:lnSpc>
              <a:spcBef>
                <a:spcPts val="0"/>
              </a:spcBef>
              <a:spcAft>
                <a:spcPts val="400"/>
              </a:spcAft>
              <a:buFont typeface="+mj-lt"/>
              <a:buAutoNum type="arabicPeriod" startAt="2"/>
            </a:pPr>
            <a:endParaRPr lang="en-US" sz="1400" dirty="0">
              <a:latin typeface="Times New Roman" panose="02020603050405020304" pitchFamily="18" charset="0"/>
              <a:ea typeface="Times New Roman" panose="02020603050405020304" pitchFamily="18" charset="0"/>
            </a:endParaRPr>
          </a:p>
          <a:p>
            <a:pPr marL="569913" indent="-336550" algn="just">
              <a:lnSpc>
                <a:spcPct val="110000"/>
              </a:lnSpc>
              <a:spcBef>
                <a:spcPts val="0"/>
              </a:spcBef>
              <a:spcAft>
                <a:spcPts val="400"/>
              </a:spcAft>
              <a:buFont typeface="+mj-lt"/>
              <a:buAutoNum type="arabicPeriod" startAt="2"/>
            </a:pPr>
            <a:endParaRPr lang="en-US" sz="1400" dirty="0">
              <a:latin typeface="Times New Roman" panose="02020603050405020304" pitchFamily="18" charset="0"/>
              <a:ea typeface="Times New Roman" panose="02020603050405020304" pitchFamily="18" charset="0"/>
            </a:endParaRPr>
          </a:p>
        </p:txBody>
      </p:sp>
      <p:sp>
        <p:nvSpPr>
          <p:cNvPr id="3" name="Slide Number Placeholder 2">
            <a:extLst>
              <a:ext uri="{FF2B5EF4-FFF2-40B4-BE49-F238E27FC236}">
                <a16:creationId xmlns:a16="http://schemas.microsoft.com/office/drawing/2014/main" id="{CF0F9362-DD6F-4648-9B74-00E06CE39C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604586750"/>
      </p:ext>
    </p:extLst>
  </p:cSld>
  <p:clrMapOvr>
    <a:masterClrMapping/>
  </p:clrMapOvr>
  <mc:AlternateContent xmlns:mc="http://schemas.openxmlformats.org/markup-compatibility/2006" xmlns:p14="http://schemas.microsoft.com/office/powerpoint/2010/main">
    <mc:Choice Requires="p14">
      <p:transition spd="slow" p14:dur="1200" advClick="0" advTm="80000">
        <p14:prism dir="r"/>
      </p:transition>
    </mc:Choice>
    <mc:Fallback xmlns="">
      <p:transition spd="slow" advClick="0" advTm="80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5"/>
          <p:cNvSpPr>
            <a:spLocks noGrp="1"/>
          </p:cNvSpPr>
          <p:nvPr>
            <p:ph sz="half" idx="4294967295"/>
          </p:nvPr>
        </p:nvSpPr>
        <p:spPr>
          <a:xfrm>
            <a:off x="747486" y="1692621"/>
            <a:ext cx="7649028" cy="3838731"/>
          </a:xfrm>
        </p:spPr>
        <p:txBody>
          <a:bodyPr>
            <a:noAutofit/>
          </a:bodyPr>
          <a:lstStyle/>
          <a:p>
            <a:pPr marL="0" indent="0" algn="just">
              <a:spcBef>
                <a:spcPts val="0"/>
              </a:spcBef>
              <a:spcAft>
                <a:spcPts val="1200"/>
              </a:spcAft>
              <a:buSzPct val="75000"/>
              <a:buNone/>
            </a:pPr>
            <a:r>
              <a:rPr lang="en-US" sz="1400" dirty="0">
                <a:solidFill>
                  <a:srgbClr val="000000"/>
                </a:solidFill>
                <a:latin typeface="Times New Roman"/>
                <a:ea typeface="Calibri"/>
              </a:rPr>
              <a:t>It is important to continually test the rigidity of the beliefs surrounding the Presenting Problem and the Identified Patient. Introducing new possibilities, reframing and resequencing existing interactional patterns or re-organizing roles, rules and organizational structures or patterns increases flexibility and expands the client’s perspective and ability to interpret -and then respond, in a different way. </a:t>
            </a:r>
          </a:p>
          <a:p>
            <a:pPr marL="398463" lvl="2" indent="-342900" algn="just" defTabSz="684213">
              <a:spcBef>
                <a:spcPts val="0"/>
              </a:spcBef>
              <a:spcAft>
                <a:spcPts val="1200"/>
              </a:spcAft>
              <a:buFont typeface="+mj-lt"/>
              <a:buAutoNum type="arabicParenR"/>
            </a:pPr>
            <a:r>
              <a:rPr lang="en-US" sz="1400" b="1" dirty="0">
                <a:cs typeface="Times New Roman" panose="02020603050405020304" pitchFamily="18" charset="0"/>
              </a:rPr>
              <a:t>History of Presenting Problem </a:t>
            </a:r>
            <a:r>
              <a:rPr lang="en-US" sz="1400" dirty="0">
                <a:cs typeface="Times New Roman" panose="02020603050405020304" pitchFamily="18" charset="0"/>
              </a:rPr>
              <a:t>(PP): major </a:t>
            </a:r>
            <a:r>
              <a:rPr lang="en-US" sz="1400" u="sng" dirty="0">
                <a:cs typeface="Times New Roman" panose="02020603050405020304" pitchFamily="18" charset="0"/>
              </a:rPr>
              <a:t>nodal events </a:t>
            </a:r>
            <a:r>
              <a:rPr lang="en-US" sz="1400" dirty="0">
                <a:cs typeface="Times New Roman" panose="02020603050405020304" pitchFamily="18" charset="0"/>
              </a:rPr>
              <a:t>surrounding the problem onset, including trauma, betrayals, losses, anniversary dates and major transitional events such as retirement, divorce, graduations or beginning school, leaving home, et al. The difficulties adapting to change, hardships or periods of heightened stress often foster the creation of problematic or symptomatic behavior patterns. The symptom onset often clues you in on the possible purpose the symptom or problem serves.</a:t>
            </a:r>
          </a:p>
          <a:p>
            <a:pPr marL="398463" lvl="2" indent="-342900" algn="just" defTabSz="684213">
              <a:spcBef>
                <a:spcPts val="0"/>
              </a:spcBef>
              <a:spcAft>
                <a:spcPts val="600"/>
              </a:spcAft>
              <a:buFont typeface="+mj-lt"/>
              <a:buAutoNum type="arabicParenR"/>
            </a:pPr>
            <a:r>
              <a:rPr lang="en-US" sz="1400" b="1" dirty="0">
                <a:cs typeface="Times New Roman" panose="02020603050405020304" pitchFamily="18" charset="0"/>
              </a:rPr>
              <a:t>Pattern of Interaction   </a:t>
            </a:r>
            <a:r>
              <a:rPr lang="en-US" sz="1400" dirty="0">
                <a:cs typeface="Times New Roman" panose="02020603050405020304" pitchFamily="18" charset="0"/>
              </a:rPr>
              <a:t>This refers to the </a:t>
            </a:r>
            <a:r>
              <a:rPr lang="en-US" sz="1400" u="sng" dirty="0">
                <a:cs typeface="Times New Roman" panose="02020603050405020304" pitchFamily="18" charset="0"/>
              </a:rPr>
              <a:t>sequence of behavior </a:t>
            </a:r>
            <a:r>
              <a:rPr lang="en-US" sz="1400" dirty="0">
                <a:cs typeface="Times New Roman" panose="02020603050405020304" pitchFamily="18" charset="0"/>
              </a:rPr>
              <a:t>surrounding the Presenting Problem or problem occurrence (who does what, when and where). This repetitive, interactional loop maintains the presenting problem and highlights who participates in m</a:t>
            </a:r>
            <a:r>
              <a:rPr lang="en-US" sz="1400" dirty="0"/>
              <a:t>aintaining it. Manipulating its components, introduces new possibilities and fosters a revised perspective on the problem, its etiology and purpose. </a:t>
            </a:r>
            <a:endParaRPr lang="en-US" sz="1400" b="1" dirty="0">
              <a:cs typeface="Times New Roman" panose="02020603050405020304" pitchFamily="18" charset="0"/>
            </a:endParaRPr>
          </a:p>
          <a:p>
            <a:pPr marL="0" indent="0" algn="just">
              <a:spcBef>
                <a:spcPts val="0"/>
              </a:spcBef>
              <a:spcAft>
                <a:spcPts val="600"/>
              </a:spcAft>
              <a:buSzPct val="75000"/>
              <a:buNone/>
            </a:pPr>
            <a:endParaRPr lang="en-US" sz="1400" dirty="0">
              <a:solidFill>
                <a:srgbClr val="000000"/>
              </a:solidFill>
              <a:latin typeface="Times New Roman"/>
              <a:ea typeface="Calibri"/>
            </a:endParaRPr>
          </a:p>
          <a:p>
            <a:pPr marL="0" indent="0" algn="just">
              <a:spcBef>
                <a:spcPts val="0"/>
              </a:spcBef>
              <a:spcAft>
                <a:spcPts val="600"/>
              </a:spcAft>
              <a:buSzPct val="75000"/>
              <a:buNone/>
            </a:pPr>
            <a:endParaRPr lang="en-US" sz="1400" dirty="0">
              <a:solidFill>
                <a:srgbClr val="000000"/>
              </a:solidFill>
              <a:latin typeface="Times New Roman"/>
              <a:ea typeface="Calibri"/>
            </a:endParaRPr>
          </a:p>
          <a:p>
            <a:pPr marL="0" indent="0" algn="just">
              <a:spcBef>
                <a:spcPts val="0"/>
              </a:spcBef>
              <a:spcAft>
                <a:spcPts val="600"/>
              </a:spcAft>
              <a:buSzPct val="75000"/>
              <a:buNone/>
            </a:pPr>
            <a:endParaRPr lang="en-US" sz="1400" dirty="0">
              <a:solidFill>
                <a:srgbClr val="000000"/>
              </a:solidFill>
              <a:latin typeface="Times New Roman"/>
              <a:ea typeface="Calibri"/>
            </a:endParaRPr>
          </a:p>
        </p:txBody>
      </p:sp>
      <p:sp>
        <p:nvSpPr>
          <p:cNvPr id="3" name="TextBox 2"/>
          <p:cNvSpPr txBox="1"/>
          <p:nvPr/>
        </p:nvSpPr>
        <p:spPr>
          <a:xfrm>
            <a:off x="237648" y="641435"/>
            <a:ext cx="8532806" cy="523220"/>
          </a:xfrm>
          <a:prstGeom prst="rect">
            <a:avLst/>
          </a:prstGeom>
          <a:noFill/>
        </p:spPr>
        <p:txBody>
          <a:bodyPr wrap="square" rtlCol="0">
            <a:spAutoFit/>
          </a:bodyPr>
          <a:lstStyle/>
          <a:p>
            <a:pPr marL="514350" marR="0" lvl="0" indent="-514350" algn="ctr" defTabSz="914400" rtl="0" eaLnBrk="1" fontAlgn="auto" latinLnBrk="0" hangingPunct="1">
              <a:lnSpc>
                <a:spcPct val="100000"/>
              </a:lnSpc>
              <a:spcBef>
                <a:spcPts val="0"/>
              </a:spcBef>
              <a:spcAft>
                <a:spcPts val="0"/>
              </a:spcAft>
              <a:buClrTx/>
              <a:buSzTx/>
              <a:buFontTx/>
              <a:buAutoNum type="alphaLcParenR" startAt="2"/>
              <a:tabLst/>
              <a:defRPr/>
            </a:pPr>
            <a:r>
              <a:rPr kumimoji="0" lang="en-US" sz="2800" b="1" i="0" u="none" strike="noStrike" kern="1200" cap="none" spc="0" normalizeH="0" baseline="0" noProof="0" dirty="0">
                <a:ln>
                  <a:noFill/>
                </a:ln>
                <a:solidFill>
                  <a:srgbClr val="464646"/>
                </a:solidFill>
                <a:effectLst/>
                <a:uLnTx/>
                <a:uFillTx/>
                <a:latin typeface="Times New Roman"/>
                <a:ea typeface="+mn-ea"/>
                <a:cs typeface="+mn-cs"/>
              </a:rPr>
              <a:t>Unbalancing the Symptom</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33ECE923-B65D-4407-8348-5436D1A2F0FB}"/>
              </a:ext>
            </a:extLst>
          </p:cNvPr>
          <p:cNvSpPr/>
          <p:nvPr/>
        </p:nvSpPr>
        <p:spPr>
          <a:xfrm>
            <a:off x="947057" y="1128773"/>
            <a:ext cx="7249885" cy="362022"/>
          </a:xfrm>
          <a:prstGeom prst="rect">
            <a:avLst/>
          </a:prstGeom>
        </p:spPr>
        <p:txBody>
          <a:bodyPr wrap="square">
            <a:spAutoFit/>
          </a:bodyPr>
          <a:lstStyle/>
          <a:p>
            <a:pPr marL="0" marR="0" lvl="0" indent="0" algn="ctr" defTabSz="457200" rtl="0" eaLnBrk="1" fontAlgn="auto" latinLnBrk="0" hangingPunct="1">
              <a:lnSpc>
                <a:spcPct val="120000"/>
              </a:lnSpc>
              <a:spcBef>
                <a:spcPts val="0"/>
              </a:spcBef>
              <a:spcAft>
                <a:spcPts val="120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Change occurs when the meaning, power or purpose of the P.P. is modified </a:t>
            </a:r>
          </a:p>
        </p:txBody>
      </p:sp>
    </p:spTree>
    <p:extLst>
      <p:ext uri="{BB962C8B-B14F-4D97-AF65-F5344CB8AC3E}">
        <p14:creationId xmlns:p14="http://schemas.microsoft.com/office/powerpoint/2010/main" val="397894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80000">
        <p15:prstTrans prst="fracture"/>
      </p:transition>
    </mc:Choice>
    <mc:Fallback xmlns="">
      <p:transition spd="slow" advClick="0" advTm="8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BD4934-069A-4152-87C0-0C9798E435D8}"/>
              </a:ext>
            </a:extLst>
          </p:cNvPr>
          <p:cNvSpPr>
            <a:spLocks noGrp="1"/>
          </p:cNvSpPr>
          <p:nvPr>
            <p:ph type="sldNum" sz="quarter" idx="12"/>
          </p:nvPr>
        </p:nvSpPr>
        <p:spPr>
          <a:xfrm>
            <a:off x="8326419" y="5983260"/>
            <a:ext cx="603157" cy="396025"/>
          </a:xfrm>
        </p:spPr>
        <p:txBody>
          <a:bodyPr/>
          <a:lstStyle/>
          <a:p>
            <a:fld id="{9B43A371-2875-41C8-9A68-B89FC3460C79}" type="slidenum">
              <a:rPr lang="en-US" smtClean="0"/>
              <a:pPr/>
              <a:t>7</a:t>
            </a:fld>
            <a:endParaRPr lang="en-US"/>
          </a:p>
        </p:txBody>
      </p:sp>
      <p:sp>
        <p:nvSpPr>
          <p:cNvPr id="6" name="Title 5">
            <a:extLst>
              <a:ext uri="{FF2B5EF4-FFF2-40B4-BE49-F238E27FC236}">
                <a16:creationId xmlns:a16="http://schemas.microsoft.com/office/drawing/2014/main" id="{BA22EA6B-4A09-4ED7-880A-A6B3B8CC9A64}"/>
              </a:ext>
            </a:extLst>
          </p:cNvPr>
          <p:cNvSpPr>
            <a:spLocks noGrp="1"/>
          </p:cNvSpPr>
          <p:nvPr>
            <p:ph type="title"/>
          </p:nvPr>
        </p:nvSpPr>
        <p:spPr>
          <a:xfrm>
            <a:off x="457199" y="314513"/>
            <a:ext cx="8229600" cy="1143000"/>
          </a:xfrm>
        </p:spPr>
        <p:txBody>
          <a:bodyPr>
            <a:normAutofit/>
          </a:bodyPr>
          <a:lstStyle/>
          <a:p>
            <a:r>
              <a:rPr lang="en-US" sz="2800" dirty="0"/>
              <a:t>Symptoms of Psychosis</a:t>
            </a:r>
          </a:p>
        </p:txBody>
      </p:sp>
      <p:pic>
        <p:nvPicPr>
          <p:cNvPr id="3" name="Picture 2">
            <a:extLst>
              <a:ext uri="{FF2B5EF4-FFF2-40B4-BE49-F238E27FC236}">
                <a16:creationId xmlns:a16="http://schemas.microsoft.com/office/drawing/2014/main" id="{31F6E956-2559-4CD3-807C-0455D6DF4805}"/>
              </a:ext>
            </a:extLst>
          </p:cNvPr>
          <p:cNvPicPr>
            <a:picLocks noChangeAspect="1"/>
          </p:cNvPicPr>
          <p:nvPr/>
        </p:nvPicPr>
        <p:blipFill>
          <a:blip r:embed="rId2"/>
          <a:stretch>
            <a:fillRect/>
          </a:stretch>
        </p:blipFill>
        <p:spPr>
          <a:xfrm>
            <a:off x="631371" y="1368386"/>
            <a:ext cx="7881257" cy="4121227"/>
          </a:xfrm>
          <a:prstGeom prst="rect">
            <a:avLst/>
          </a:prstGeom>
        </p:spPr>
      </p:pic>
      <p:sp>
        <p:nvSpPr>
          <p:cNvPr id="20" name="Rectangle 19">
            <a:extLst>
              <a:ext uri="{FF2B5EF4-FFF2-40B4-BE49-F238E27FC236}">
                <a16:creationId xmlns:a16="http://schemas.microsoft.com/office/drawing/2014/main" id="{54E9BF41-8935-46B2-9E05-99298484F19B}"/>
              </a:ext>
            </a:extLst>
          </p:cNvPr>
          <p:cNvSpPr/>
          <p:nvPr/>
        </p:nvSpPr>
        <p:spPr>
          <a:xfrm>
            <a:off x="1034145" y="2522452"/>
            <a:ext cx="1748971" cy="276999"/>
          </a:xfrm>
          <a:prstGeom prst="rect">
            <a:avLst/>
          </a:prstGeom>
        </p:spPr>
        <p:txBody>
          <a:bodyPr wrap="square">
            <a:spAutoFit/>
          </a:bodyPr>
          <a:lstStyle/>
          <a:p>
            <a:pPr marL="174625" algn="r"/>
            <a:r>
              <a:rPr lang="en-US" sz="1200" dirty="0"/>
              <a:t>Disorganized Speech</a:t>
            </a:r>
          </a:p>
        </p:txBody>
      </p:sp>
      <p:sp>
        <p:nvSpPr>
          <p:cNvPr id="21" name="Rectangle 20">
            <a:extLst>
              <a:ext uri="{FF2B5EF4-FFF2-40B4-BE49-F238E27FC236}">
                <a16:creationId xmlns:a16="http://schemas.microsoft.com/office/drawing/2014/main" id="{C5750EB0-4C34-4467-B2FC-5516DD2E542D}"/>
              </a:ext>
            </a:extLst>
          </p:cNvPr>
          <p:cNvSpPr/>
          <p:nvPr/>
        </p:nvSpPr>
        <p:spPr>
          <a:xfrm>
            <a:off x="6649560" y="1205461"/>
            <a:ext cx="1952171" cy="523220"/>
          </a:xfrm>
          <a:prstGeom prst="rect">
            <a:avLst/>
          </a:prstGeom>
        </p:spPr>
        <p:txBody>
          <a:bodyPr wrap="square">
            <a:spAutoFit/>
          </a:bodyPr>
          <a:lstStyle/>
          <a:p>
            <a:endParaRPr lang="en-US" sz="1400" b="1" dirty="0"/>
          </a:p>
          <a:p>
            <a:pPr algn="r"/>
            <a:r>
              <a:rPr lang="en-US" sz="1400" b="1" u="sng" dirty="0"/>
              <a:t>Negative Symptoms</a:t>
            </a:r>
          </a:p>
        </p:txBody>
      </p:sp>
      <p:sp>
        <p:nvSpPr>
          <p:cNvPr id="22" name="Rectangle 21">
            <a:extLst>
              <a:ext uri="{FF2B5EF4-FFF2-40B4-BE49-F238E27FC236}">
                <a16:creationId xmlns:a16="http://schemas.microsoft.com/office/drawing/2014/main" id="{CA03C8C9-A14A-42D5-BD1F-25FD18273AE6}"/>
              </a:ext>
            </a:extLst>
          </p:cNvPr>
          <p:cNvSpPr/>
          <p:nvPr/>
        </p:nvSpPr>
        <p:spPr>
          <a:xfrm>
            <a:off x="1034145" y="1297794"/>
            <a:ext cx="2438400" cy="738664"/>
          </a:xfrm>
          <a:prstGeom prst="rect">
            <a:avLst/>
          </a:prstGeom>
        </p:spPr>
        <p:txBody>
          <a:bodyPr wrap="square">
            <a:spAutoFit/>
          </a:bodyPr>
          <a:lstStyle/>
          <a:p>
            <a:endParaRPr lang="en-US" sz="1400" u="sng" dirty="0"/>
          </a:p>
          <a:p>
            <a:r>
              <a:rPr lang="en-US" sz="1400" b="1" u="sng" dirty="0"/>
              <a:t>Disorganized Symptoms</a:t>
            </a:r>
          </a:p>
          <a:p>
            <a:endParaRPr lang="en-US" sz="1400" u="sng" dirty="0"/>
          </a:p>
        </p:txBody>
      </p:sp>
      <p:sp>
        <p:nvSpPr>
          <p:cNvPr id="23" name="Rectangle 22">
            <a:extLst>
              <a:ext uri="{FF2B5EF4-FFF2-40B4-BE49-F238E27FC236}">
                <a16:creationId xmlns:a16="http://schemas.microsoft.com/office/drawing/2014/main" id="{897BEBF7-7000-4894-AFCD-FEF464F2405F}"/>
              </a:ext>
            </a:extLst>
          </p:cNvPr>
          <p:cNvSpPr/>
          <p:nvPr/>
        </p:nvSpPr>
        <p:spPr>
          <a:xfrm>
            <a:off x="1676400" y="1905847"/>
            <a:ext cx="2895600" cy="461665"/>
          </a:xfrm>
          <a:prstGeom prst="rect">
            <a:avLst/>
          </a:prstGeom>
        </p:spPr>
        <p:txBody>
          <a:bodyPr wrap="square">
            <a:spAutoFit/>
          </a:bodyPr>
          <a:lstStyle/>
          <a:p>
            <a:pPr marL="174625"/>
            <a:r>
              <a:rPr lang="en-US" sz="1200" dirty="0"/>
              <a:t>Grossly Disorganized or </a:t>
            </a:r>
          </a:p>
          <a:p>
            <a:pPr marL="174625"/>
            <a:r>
              <a:rPr lang="en-US" sz="1200" dirty="0"/>
              <a:t>Catatonic Behavior</a:t>
            </a:r>
          </a:p>
        </p:txBody>
      </p:sp>
      <p:sp>
        <p:nvSpPr>
          <p:cNvPr id="24" name="Rectangle 23">
            <a:extLst>
              <a:ext uri="{FF2B5EF4-FFF2-40B4-BE49-F238E27FC236}">
                <a16:creationId xmlns:a16="http://schemas.microsoft.com/office/drawing/2014/main" id="{9FD294BB-8DBF-44A7-87E3-D8918659E394}"/>
              </a:ext>
            </a:extLst>
          </p:cNvPr>
          <p:cNvSpPr/>
          <p:nvPr/>
        </p:nvSpPr>
        <p:spPr>
          <a:xfrm>
            <a:off x="1139372" y="3076380"/>
            <a:ext cx="2438400" cy="738664"/>
          </a:xfrm>
          <a:prstGeom prst="rect">
            <a:avLst/>
          </a:prstGeom>
        </p:spPr>
        <p:txBody>
          <a:bodyPr wrap="square">
            <a:spAutoFit/>
          </a:bodyPr>
          <a:lstStyle/>
          <a:p>
            <a:endParaRPr lang="en-US" sz="1400" dirty="0"/>
          </a:p>
          <a:p>
            <a:r>
              <a:rPr lang="en-US" sz="1400" b="1" u="sng" dirty="0"/>
              <a:t>Positive Symptoms</a:t>
            </a:r>
          </a:p>
          <a:p>
            <a:endParaRPr lang="en-US" sz="1400" dirty="0"/>
          </a:p>
        </p:txBody>
      </p:sp>
      <p:sp>
        <p:nvSpPr>
          <p:cNvPr id="25" name="Rectangle 24">
            <a:extLst>
              <a:ext uri="{FF2B5EF4-FFF2-40B4-BE49-F238E27FC236}">
                <a16:creationId xmlns:a16="http://schemas.microsoft.com/office/drawing/2014/main" id="{2A6F197D-D9CE-4FBB-871A-F8D990276B4D}"/>
              </a:ext>
            </a:extLst>
          </p:cNvPr>
          <p:cNvSpPr/>
          <p:nvPr/>
        </p:nvSpPr>
        <p:spPr>
          <a:xfrm>
            <a:off x="1382487" y="4670371"/>
            <a:ext cx="1952171" cy="523220"/>
          </a:xfrm>
          <a:prstGeom prst="rect">
            <a:avLst/>
          </a:prstGeom>
        </p:spPr>
        <p:txBody>
          <a:bodyPr wrap="square">
            <a:spAutoFit/>
          </a:bodyPr>
          <a:lstStyle/>
          <a:p>
            <a:endParaRPr lang="en-US" sz="1400" dirty="0"/>
          </a:p>
          <a:p>
            <a:pPr algn="r"/>
            <a:r>
              <a:rPr lang="en-US" sz="1400" dirty="0"/>
              <a:t>Hallucinations</a:t>
            </a:r>
          </a:p>
        </p:txBody>
      </p:sp>
      <p:sp>
        <p:nvSpPr>
          <p:cNvPr id="26" name="Rectangle 25">
            <a:extLst>
              <a:ext uri="{FF2B5EF4-FFF2-40B4-BE49-F238E27FC236}">
                <a16:creationId xmlns:a16="http://schemas.microsoft.com/office/drawing/2014/main" id="{E9120B1B-EE0C-46A1-9E92-50C4B0A96C7A}"/>
              </a:ext>
            </a:extLst>
          </p:cNvPr>
          <p:cNvSpPr/>
          <p:nvPr/>
        </p:nvSpPr>
        <p:spPr>
          <a:xfrm>
            <a:off x="727530" y="3540697"/>
            <a:ext cx="1952171" cy="523220"/>
          </a:xfrm>
          <a:prstGeom prst="rect">
            <a:avLst/>
          </a:prstGeom>
        </p:spPr>
        <p:txBody>
          <a:bodyPr wrap="square">
            <a:spAutoFit/>
          </a:bodyPr>
          <a:lstStyle/>
          <a:p>
            <a:endParaRPr lang="en-US" sz="1400" dirty="0"/>
          </a:p>
          <a:p>
            <a:pPr algn="r"/>
            <a:r>
              <a:rPr lang="en-US" sz="1400" dirty="0"/>
              <a:t>Delusions</a:t>
            </a:r>
          </a:p>
        </p:txBody>
      </p:sp>
      <p:sp>
        <p:nvSpPr>
          <p:cNvPr id="27" name="TextBox 26">
            <a:extLst>
              <a:ext uri="{FF2B5EF4-FFF2-40B4-BE49-F238E27FC236}">
                <a16:creationId xmlns:a16="http://schemas.microsoft.com/office/drawing/2014/main" id="{85ABF951-B61E-4C17-A2A8-E99E104BA583}"/>
              </a:ext>
            </a:extLst>
          </p:cNvPr>
          <p:cNvSpPr txBox="1"/>
          <p:nvPr/>
        </p:nvSpPr>
        <p:spPr>
          <a:xfrm>
            <a:off x="3407229" y="4670371"/>
            <a:ext cx="199974" cy="338554"/>
          </a:xfrm>
          <a:prstGeom prst="rect">
            <a:avLst/>
          </a:prstGeom>
          <a:noFill/>
        </p:spPr>
        <p:txBody>
          <a:bodyPr wrap="square" rtlCol="0">
            <a:spAutoFit/>
          </a:bodyPr>
          <a:lstStyle/>
          <a:p>
            <a:pPr algn="ctr"/>
            <a:r>
              <a:rPr lang="en-US" sz="1600" b="1" dirty="0">
                <a:solidFill>
                  <a:srgbClr val="FF0000"/>
                </a:solidFill>
              </a:rPr>
              <a:t>1</a:t>
            </a:r>
          </a:p>
        </p:txBody>
      </p:sp>
      <p:sp>
        <p:nvSpPr>
          <p:cNvPr id="28" name="TextBox 27">
            <a:extLst>
              <a:ext uri="{FF2B5EF4-FFF2-40B4-BE49-F238E27FC236}">
                <a16:creationId xmlns:a16="http://schemas.microsoft.com/office/drawing/2014/main" id="{33765034-89B1-42A0-8BF0-98DFD269FB93}"/>
              </a:ext>
            </a:extLst>
          </p:cNvPr>
          <p:cNvSpPr txBox="1"/>
          <p:nvPr/>
        </p:nvSpPr>
        <p:spPr>
          <a:xfrm>
            <a:off x="2783116" y="3654778"/>
            <a:ext cx="199974" cy="338554"/>
          </a:xfrm>
          <a:prstGeom prst="rect">
            <a:avLst/>
          </a:prstGeom>
          <a:noFill/>
        </p:spPr>
        <p:txBody>
          <a:bodyPr wrap="square" rtlCol="0">
            <a:spAutoFit/>
          </a:bodyPr>
          <a:lstStyle/>
          <a:p>
            <a:pPr algn="ctr"/>
            <a:r>
              <a:rPr lang="en-US" sz="1600" b="1" dirty="0">
                <a:solidFill>
                  <a:srgbClr val="FF0000"/>
                </a:solidFill>
              </a:rPr>
              <a:t>2</a:t>
            </a:r>
          </a:p>
        </p:txBody>
      </p:sp>
      <p:sp>
        <p:nvSpPr>
          <p:cNvPr id="29" name="TextBox 28">
            <a:extLst>
              <a:ext uri="{FF2B5EF4-FFF2-40B4-BE49-F238E27FC236}">
                <a16:creationId xmlns:a16="http://schemas.microsoft.com/office/drawing/2014/main" id="{6035DCDD-B9DD-46B9-A264-9D6F55603618}"/>
              </a:ext>
            </a:extLst>
          </p:cNvPr>
          <p:cNvSpPr txBox="1"/>
          <p:nvPr/>
        </p:nvSpPr>
        <p:spPr>
          <a:xfrm>
            <a:off x="2783116" y="2491675"/>
            <a:ext cx="199974" cy="338554"/>
          </a:xfrm>
          <a:prstGeom prst="rect">
            <a:avLst/>
          </a:prstGeom>
          <a:noFill/>
        </p:spPr>
        <p:txBody>
          <a:bodyPr wrap="square" rtlCol="0">
            <a:spAutoFit/>
          </a:bodyPr>
          <a:lstStyle/>
          <a:p>
            <a:pPr algn="ctr"/>
            <a:r>
              <a:rPr lang="en-US" sz="1600" b="1" dirty="0">
                <a:solidFill>
                  <a:srgbClr val="FF0000"/>
                </a:solidFill>
              </a:rPr>
              <a:t>3</a:t>
            </a:r>
          </a:p>
        </p:txBody>
      </p:sp>
      <p:sp>
        <p:nvSpPr>
          <p:cNvPr id="30" name="TextBox 29">
            <a:extLst>
              <a:ext uri="{FF2B5EF4-FFF2-40B4-BE49-F238E27FC236}">
                <a16:creationId xmlns:a16="http://schemas.microsoft.com/office/drawing/2014/main" id="{2389E47F-6983-476C-98A4-6B685FE45B6D}"/>
              </a:ext>
            </a:extLst>
          </p:cNvPr>
          <p:cNvSpPr txBox="1"/>
          <p:nvPr/>
        </p:nvSpPr>
        <p:spPr>
          <a:xfrm>
            <a:off x="3414486" y="1636348"/>
            <a:ext cx="199974" cy="338554"/>
          </a:xfrm>
          <a:prstGeom prst="rect">
            <a:avLst/>
          </a:prstGeom>
          <a:noFill/>
        </p:spPr>
        <p:txBody>
          <a:bodyPr wrap="square" rtlCol="0">
            <a:spAutoFit/>
          </a:bodyPr>
          <a:lstStyle/>
          <a:p>
            <a:pPr algn="ctr"/>
            <a:r>
              <a:rPr lang="en-US" sz="1600" b="1" dirty="0">
                <a:solidFill>
                  <a:srgbClr val="FF0000"/>
                </a:solidFill>
              </a:rPr>
              <a:t>4</a:t>
            </a:r>
          </a:p>
        </p:txBody>
      </p:sp>
      <p:sp>
        <p:nvSpPr>
          <p:cNvPr id="31" name="TextBox 30">
            <a:extLst>
              <a:ext uri="{FF2B5EF4-FFF2-40B4-BE49-F238E27FC236}">
                <a16:creationId xmlns:a16="http://schemas.microsoft.com/office/drawing/2014/main" id="{9728F485-D2B3-4C2A-8D7F-3EE37FBBB51B}"/>
              </a:ext>
            </a:extLst>
          </p:cNvPr>
          <p:cNvSpPr txBox="1"/>
          <p:nvPr/>
        </p:nvSpPr>
        <p:spPr>
          <a:xfrm>
            <a:off x="6360483" y="1399145"/>
            <a:ext cx="199974" cy="338554"/>
          </a:xfrm>
          <a:prstGeom prst="rect">
            <a:avLst/>
          </a:prstGeom>
          <a:noFill/>
        </p:spPr>
        <p:txBody>
          <a:bodyPr wrap="square" rtlCol="0">
            <a:spAutoFit/>
          </a:bodyPr>
          <a:lstStyle/>
          <a:p>
            <a:pPr algn="ctr"/>
            <a:r>
              <a:rPr lang="en-US" sz="1600" b="1" dirty="0">
                <a:solidFill>
                  <a:srgbClr val="FF0000"/>
                </a:solidFill>
              </a:rPr>
              <a:t>5</a:t>
            </a:r>
          </a:p>
        </p:txBody>
      </p:sp>
      <p:sp>
        <p:nvSpPr>
          <p:cNvPr id="32" name="Rectangle 31">
            <a:extLst>
              <a:ext uri="{FF2B5EF4-FFF2-40B4-BE49-F238E27FC236}">
                <a16:creationId xmlns:a16="http://schemas.microsoft.com/office/drawing/2014/main" id="{4828E4B2-163B-4FAE-8B6E-BCDD1C6D1813}"/>
              </a:ext>
            </a:extLst>
          </p:cNvPr>
          <p:cNvSpPr/>
          <p:nvPr/>
        </p:nvSpPr>
        <p:spPr>
          <a:xfrm>
            <a:off x="6212502" y="1700218"/>
            <a:ext cx="2351314" cy="1384995"/>
          </a:xfrm>
          <a:prstGeom prst="rect">
            <a:avLst/>
          </a:prstGeom>
        </p:spPr>
        <p:txBody>
          <a:bodyPr wrap="square">
            <a:spAutoFit/>
          </a:bodyPr>
          <a:lstStyle/>
          <a:p>
            <a:pPr algn="r" fontAlgn="base"/>
            <a:r>
              <a:rPr lang="en-US" sz="1200" dirty="0">
                <a:solidFill>
                  <a:srgbClr val="212121"/>
                </a:solidFill>
              </a:rPr>
              <a:t>Absence or loss of experience</a:t>
            </a:r>
          </a:p>
          <a:p>
            <a:pPr marL="171450" indent="-171450" algn="r" fontAlgn="base">
              <a:buFontTx/>
              <a:buChar char="-"/>
            </a:pPr>
            <a:r>
              <a:rPr lang="en-US" sz="1200" dirty="0">
                <a:solidFill>
                  <a:srgbClr val="212121"/>
                </a:solidFill>
              </a:rPr>
              <a:t>Isolation; loss of responsiveness to people, events)</a:t>
            </a:r>
          </a:p>
          <a:p>
            <a:pPr marL="171450" indent="-171450" algn="r" fontAlgn="base">
              <a:buFontTx/>
              <a:buChar char="-"/>
            </a:pPr>
            <a:r>
              <a:rPr lang="en-US" sz="1200" dirty="0">
                <a:solidFill>
                  <a:srgbClr val="212121"/>
                </a:solidFill>
              </a:rPr>
              <a:t>Decline in self-care, communicativeness; work or school performance; difficulty completing simple tasks</a:t>
            </a:r>
          </a:p>
        </p:txBody>
      </p:sp>
      <p:sp>
        <p:nvSpPr>
          <p:cNvPr id="33" name="TextBox 32">
            <a:extLst>
              <a:ext uri="{FF2B5EF4-FFF2-40B4-BE49-F238E27FC236}">
                <a16:creationId xmlns:a16="http://schemas.microsoft.com/office/drawing/2014/main" id="{91E10FA7-E1C0-464E-AC07-ED32514CA5F2}"/>
              </a:ext>
            </a:extLst>
          </p:cNvPr>
          <p:cNvSpPr txBox="1"/>
          <p:nvPr/>
        </p:nvSpPr>
        <p:spPr>
          <a:xfrm>
            <a:off x="1637299" y="5748836"/>
            <a:ext cx="5869399" cy="600164"/>
          </a:xfrm>
          <a:prstGeom prst="rect">
            <a:avLst/>
          </a:prstGeom>
          <a:noFill/>
        </p:spPr>
        <p:txBody>
          <a:bodyPr wrap="square" rtlCol="0">
            <a:spAutoFit/>
          </a:bodyPr>
          <a:lstStyle/>
          <a:p>
            <a:pPr algn="ctr">
              <a:spcAft>
                <a:spcPts val="600"/>
              </a:spcAft>
            </a:pPr>
            <a:r>
              <a:rPr lang="en-US" sz="1400" b="1" dirty="0"/>
              <a:t>Early Onset </a:t>
            </a:r>
            <a:r>
              <a:rPr lang="en-US" sz="1400" dirty="0"/>
              <a:t>(EOP) vs </a:t>
            </a:r>
            <a:r>
              <a:rPr lang="en-US" sz="1400" b="1" dirty="0"/>
              <a:t>Late Onset </a:t>
            </a:r>
            <a:r>
              <a:rPr lang="en-US" sz="1400" dirty="0"/>
              <a:t>(LOP) vs </a:t>
            </a:r>
            <a:r>
              <a:rPr lang="en-US" sz="1400" b="1" dirty="0"/>
              <a:t>Trauma</a:t>
            </a:r>
            <a:r>
              <a:rPr lang="en-US" sz="1400" dirty="0"/>
              <a:t> Triggered Psychosis</a:t>
            </a:r>
          </a:p>
          <a:p>
            <a:pPr algn="ctr">
              <a:spcAft>
                <a:spcPts val="600"/>
              </a:spcAft>
            </a:pPr>
            <a:endParaRPr lang="en-US" sz="1400" dirty="0"/>
          </a:p>
        </p:txBody>
      </p:sp>
    </p:spTree>
    <p:extLst>
      <p:ext uri="{BB962C8B-B14F-4D97-AF65-F5344CB8AC3E}">
        <p14:creationId xmlns:p14="http://schemas.microsoft.com/office/powerpoint/2010/main" val="3540686439"/>
      </p:ext>
    </p:extLst>
  </p:cSld>
  <p:clrMapOvr>
    <a:masterClrMapping/>
  </p:clrMapOvr>
  <mc:AlternateContent xmlns:mc="http://schemas.openxmlformats.org/markup-compatibility/2006" xmlns:p14="http://schemas.microsoft.com/office/powerpoint/2010/main">
    <mc:Choice Requires="p14">
      <p:transition spd="slow" p14:dur="1500" advClick="0" advTm="80000">
        <p:checker/>
      </p:transition>
    </mc:Choice>
    <mc:Fallback xmlns="">
      <p:transition spd="slow" advClick="0" advTm="80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32" grpId="0"/>
      <p:bldP spid="3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3" name="Rectangle 2"/>
          <p:cNvSpPr/>
          <p:nvPr/>
        </p:nvSpPr>
        <p:spPr>
          <a:xfrm>
            <a:off x="400701" y="1997732"/>
            <a:ext cx="7984365" cy="3262432"/>
          </a:xfrm>
          <a:prstGeom prst="rect">
            <a:avLst/>
          </a:prstGeom>
        </p:spPr>
        <p:txBody>
          <a:bodyPr wrap="square">
            <a:spAutoFit/>
          </a:bodyPr>
          <a:lstStyle/>
          <a:p>
            <a:pPr marL="796925" marR="0" lvl="0" indent="-342900" algn="just" defTabSz="457200" rtl="0" eaLnBrk="1" fontAlgn="auto" latinLnBrk="0" hangingPunct="1">
              <a:lnSpc>
                <a:spcPct val="100000"/>
              </a:lnSpc>
              <a:spcBef>
                <a:spcPts val="0"/>
              </a:spcBef>
              <a:spcAft>
                <a:spcPts val="120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Behaviors, feelings and thoughts surrounding the presenting problem (PP) or symptom harden over time becoming interactional patterns that acquire history with well-defined roles and rules and expectations.</a:t>
            </a:r>
          </a:p>
          <a:p>
            <a:pPr marL="796925" marR="0" lvl="0" indent="-342900" algn="just" defTabSz="457200" rtl="0" eaLnBrk="1" fontAlgn="auto" latinLnBrk="0" hangingPunct="1">
              <a:lnSpc>
                <a:spcPct val="100000"/>
              </a:lnSpc>
              <a:spcBef>
                <a:spcPts val="0"/>
              </a:spcBef>
              <a:spcAft>
                <a:spcPts val="120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In essence, a pattern or “structure” around which communication and membership is organized, boundaries defined, and power expressed and reconciled. </a:t>
            </a:r>
          </a:p>
          <a:p>
            <a:pPr marL="796925" marR="0" lvl="0" indent="-342900" algn="just" defTabSz="457200" rtl="0" eaLnBrk="1" fontAlgn="auto" latinLnBrk="0" hangingPunct="1">
              <a:lnSpc>
                <a:spcPct val="100000"/>
              </a:lnSpc>
              <a:spcBef>
                <a:spcPts val="0"/>
              </a:spcBef>
              <a:spcAft>
                <a:spcPts val="120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In particular, the emerging pattern fulfills the </a:t>
            </a:r>
            <a:r>
              <a:rPr kumimoji="0" lang="en-US" sz="1600" b="0" i="1" u="none" strike="noStrike" kern="1200" cap="none" spc="0" normalizeH="0" baseline="0" noProof="0" dirty="0">
                <a:ln>
                  <a:noFill/>
                </a:ln>
                <a:solidFill>
                  <a:prstClr val="black"/>
                </a:solidFill>
                <a:effectLst/>
                <a:uLnTx/>
                <a:uFillTx/>
                <a:latin typeface="Times New Roman"/>
                <a:ea typeface="+mn-ea"/>
                <a:cs typeface="+mn-cs"/>
              </a:rPr>
              <a:t>mutual</a:t>
            </a:r>
            <a:r>
              <a:rPr kumimoji="0" lang="en-US" sz="1600" b="0" i="0" u="none" strike="noStrike" kern="1200" cap="none" spc="0" normalizeH="0" baseline="0" noProof="0" dirty="0">
                <a:ln>
                  <a:noFill/>
                </a:ln>
                <a:solidFill>
                  <a:prstClr val="black"/>
                </a:solidFill>
                <a:effectLst/>
                <a:uLnTx/>
                <a:uFillTx/>
                <a:latin typeface="Times New Roman"/>
                <a:ea typeface="+mn-ea"/>
                <a:cs typeface="+mn-cs"/>
              </a:rPr>
              <a:t> purposes of its participants, providing a vehicle for communication and attachment and the open expression of love, anger, trust, and responsibility. </a:t>
            </a:r>
          </a:p>
          <a:p>
            <a:pPr marL="796925" marR="0" lvl="0" indent="-342900" algn="just" defTabSz="457200" rtl="0" eaLnBrk="1" fontAlgn="auto" latinLnBrk="0" hangingPunct="1">
              <a:lnSpc>
                <a:spcPct val="100000"/>
              </a:lnSpc>
              <a:spcBef>
                <a:spcPts val="0"/>
              </a:spcBef>
              <a:spcAft>
                <a:spcPts val="120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Underlying this, we often find a prolonged and deeply embedded power-struggle, fueled by concomitant feelings of hopelessness, resentment and rage. It is often passive-aggressive.</a:t>
            </a:r>
          </a:p>
        </p:txBody>
      </p:sp>
      <p:sp>
        <p:nvSpPr>
          <p:cNvPr id="4" name="TextBox 3"/>
          <p:cNvSpPr txBox="1"/>
          <p:nvPr/>
        </p:nvSpPr>
        <p:spPr>
          <a:xfrm>
            <a:off x="1687134" y="991674"/>
            <a:ext cx="584056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a:ea typeface="+mn-ea"/>
                <a:cs typeface="+mn-cs"/>
              </a:rPr>
              <a:t>How Psychological Symptoms Form</a:t>
            </a:r>
          </a:p>
        </p:txBody>
      </p:sp>
    </p:spTree>
    <p:extLst>
      <p:ext uri="{BB962C8B-B14F-4D97-AF65-F5344CB8AC3E}">
        <p14:creationId xmlns:p14="http://schemas.microsoft.com/office/powerpoint/2010/main" val="2599497564"/>
      </p:ext>
    </p:extLst>
  </p:cSld>
  <p:clrMapOvr>
    <a:masterClrMapping/>
  </p:clrMapOvr>
  <mc:AlternateContent xmlns:mc="http://schemas.openxmlformats.org/markup-compatibility/2006" xmlns:p14="http://schemas.microsoft.com/office/powerpoint/2010/main">
    <mc:Choice Requires="p14">
      <p:transition spd="slow" p14:dur="1250" advClick="0" advTm="80000">
        <p14:switch dir="r"/>
      </p:transition>
    </mc:Choice>
    <mc:Fallback xmlns="">
      <p:transition spd="slow" advClick="0" advTm="80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61F792-CFFE-41AC-BB9E-46B6EE25ADD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5" name="Text Box 6">
            <a:extLst>
              <a:ext uri="{FF2B5EF4-FFF2-40B4-BE49-F238E27FC236}">
                <a16:creationId xmlns:a16="http://schemas.microsoft.com/office/drawing/2014/main" id="{E0FC03B5-AAA3-46A9-BE9E-74A24166B52F}"/>
              </a:ext>
            </a:extLst>
          </p:cNvPr>
          <p:cNvSpPr txBox="1"/>
          <p:nvPr/>
        </p:nvSpPr>
        <p:spPr>
          <a:xfrm>
            <a:off x="688343" y="5210572"/>
            <a:ext cx="7767311" cy="7526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Shared Distortion</a:t>
            </a:r>
            <a:endParaRPr kumimoji="0" lang="en-US" sz="1400" b="0"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rPr>
              <a:t>Shared values and opinions, represented by the overlapping shaded areas, mirror a part of each member’s belief structures thereby reaffirming (concretizing) their ‘truth’ and purpose. </a:t>
            </a:r>
          </a:p>
        </p:txBody>
      </p:sp>
      <p:sp>
        <p:nvSpPr>
          <p:cNvPr id="6" name="TextBox 5">
            <a:extLst>
              <a:ext uri="{FF2B5EF4-FFF2-40B4-BE49-F238E27FC236}">
                <a16:creationId xmlns:a16="http://schemas.microsoft.com/office/drawing/2014/main" id="{E3AE80A7-DE1F-4BBE-9265-9A2699AF954D}"/>
              </a:ext>
            </a:extLst>
          </p:cNvPr>
          <p:cNvSpPr txBox="1"/>
          <p:nvPr/>
        </p:nvSpPr>
        <p:spPr>
          <a:xfrm>
            <a:off x="1586753" y="629565"/>
            <a:ext cx="59704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a:ea typeface="+mn-ea"/>
                <a:cs typeface="+mn-cs"/>
              </a:rPr>
              <a:t>Shared Cognitive Distortions</a:t>
            </a:r>
          </a:p>
        </p:txBody>
      </p:sp>
      <p:sp>
        <p:nvSpPr>
          <p:cNvPr id="7" name="Title 3">
            <a:extLst>
              <a:ext uri="{FF2B5EF4-FFF2-40B4-BE49-F238E27FC236}">
                <a16:creationId xmlns:a16="http://schemas.microsoft.com/office/drawing/2014/main" id="{EB028612-9C60-4D4A-A780-F1326AA11A35}"/>
              </a:ext>
            </a:extLst>
          </p:cNvPr>
          <p:cNvSpPr txBox="1">
            <a:spLocks/>
          </p:cNvSpPr>
          <p:nvPr/>
        </p:nvSpPr>
        <p:spPr>
          <a:xfrm>
            <a:off x="599248" y="0"/>
            <a:ext cx="7945503" cy="3757094"/>
          </a:xfrm>
          <a:prstGeom prst="rect">
            <a:avLst/>
          </a:prstGeom>
        </p:spPr>
        <p:txBody>
          <a:bodyPr vert="horz" anchor="ctr">
            <a:normAutofit fontScale="97500"/>
            <a:scene3d>
              <a:camera prst="orthographicFront"/>
              <a:lightRig rig="soft" dir="t"/>
            </a:scene3d>
            <a:sp3d prstMaterial="softEdge">
              <a:bevelT w="25400" h="25400"/>
            </a:sp3d>
          </a:bodyPr>
          <a:lstStyle>
            <a:lvl1pPr marL="129478" indent="-129478" algn="ctr" rtl="0" eaLnBrk="1" latinLnBrk="0" hangingPunct="1">
              <a:spcBef>
                <a:spcPct val="0"/>
              </a:spcBef>
              <a:spcAft>
                <a:spcPts val="0"/>
              </a:spcAft>
              <a:buClrTx/>
              <a:buSzPct val="100000"/>
              <a:buFont typeface="+mj-lt"/>
              <a:buNone/>
              <a:defRPr kumimoji="0" sz="1800" b="1" kern="1200">
                <a:solidFill>
                  <a:schemeClr val="tx2"/>
                </a:solidFill>
                <a:effectLst/>
                <a:latin typeface="+mj-lt"/>
                <a:ea typeface="+mj-ea"/>
                <a:cs typeface="+mj-cs"/>
              </a:defRPr>
            </a:lvl1pPr>
            <a:lvl2pPr marL="349749" indent="-128585" algn="l" rtl="0" eaLnBrk="1" latinLnBrk="0" hangingPunct="1">
              <a:spcBef>
                <a:spcPts val="182"/>
              </a:spcBef>
              <a:buClrTx/>
              <a:buFont typeface="Wingdings" panose="05000000000000000000" pitchFamily="2" charset="2"/>
              <a:buChar char="§"/>
              <a:defRPr kumimoji="0" sz="788" kern="1200">
                <a:solidFill>
                  <a:schemeClr val="tx1"/>
                </a:solidFill>
                <a:latin typeface="+mn-lt"/>
                <a:ea typeface="+mn-ea"/>
                <a:cs typeface="+mn-cs"/>
              </a:defRPr>
            </a:lvl2pPr>
            <a:lvl3pPr marL="483477" indent="-128585" algn="l" rtl="0" eaLnBrk="1" latinLnBrk="0" hangingPunct="1">
              <a:spcBef>
                <a:spcPts val="197"/>
              </a:spcBef>
              <a:buClrTx/>
              <a:buSzPct val="100000"/>
              <a:buFont typeface="Courier New" panose="02070309020205020404" pitchFamily="49" charset="0"/>
              <a:buChar char="o"/>
              <a:defRPr kumimoji="0" sz="675" kern="1200">
                <a:solidFill>
                  <a:schemeClr val="tx1"/>
                </a:solidFill>
                <a:latin typeface="+mn-lt"/>
                <a:ea typeface="+mn-ea"/>
                <a:cs typeface="+mn-cs"/>
              </a:defRPr>
            </a:lvl3pPr>
            <a:lvl4pPr marL="642921" indent="-128585" algn="l" rtl="0" eaLnBrk="1" latinLnBrk="0" hangingPunct="1">
              <a:spcBef>
                <a:spcPts val="197"/>
              </a:spcBef>
              <a:buClrTx/>
              <a:buFont typeface="Wingdings 2"/>
              <a:buChar char=""/>
              <a:defRPr kumimoji="0" sz="619" kern="1200">
                <a:solidFill>
                  <a:schemeClr val="tx1"/>
                </a:solidFill>
                <a:latin typeface="+mn-lt"/>
                <a:ea typeface="+mn-ea"/>
                <a:cs typeface="+mn-cs"/>
              </a:defRPr>
            </a:lvl4pPr>
            <a:lvl5pPr marL="771506" indent="-128585" algn="l" rtl="0" eaLnBrk="1" latinLnBrk="0" hangingPunct="1">
              <a:spcBef>
                <a:spcPts val="197"/>
              </a:spcBef>
              <a:buClrTx/>
              <a:buFont typeface="Wingdings" panose="05000000000000000000" pitchFamily="2" charset="2"/>
              <a:buChar char="ü"/>
              <a:defRPr kumimoji="0" sz="619" kern="1200">
                <a:solidFill>
                  <a:schemeClr val="tx1"/>
                </a:solidFill>
                <a:latin typeface="+mn-lt"/>
                <a:ea typeface="+mn-ea"/>
                <a:cs typeface="+mn-cs"/>
              </a:defRPr>
            </a:lvl5pPr>
            <a:lvl6pPr marL="900090" indent="-128585" algn="l" rtl="0" eaLnBrk="1" latinLnBrk="0" hangingPunct="1">
              <a:spcBef>
                <a:spcPts val="197"/>
              </a:spcBef>
              <a:buClr>
                <a:schemeClr val="accent3"/>
              </a:buClr>
              <a:buFont typeface="Wingdings 2"/>
              <a:buChar char=""/>
              <a:defRPr kumimoji="0" sz="1013" kern="1200">
                <a:solidFill>
                  <a:schemeClr val="tx1"/>
                </a:solidFill>
                <a:latin typeface="+mn-lt"/>
                <a:ea typeface="+mn-ea"/>
                <a:cs typeface="+mn-cs"/>
              </a:defRPr>
            </a:lvl6pPr>
            <a:lvl7pPr marL="1028675" indent="-128585" algn="l" rtl="0" eaLnBrk="1" latinLnBrk="0" hangingPunct="1">
              <a:spcBef>
                <a:spcPts val="197"/>
              </a:spcBef>
              <a:buClr>
                <a:schemeClr val="accent3"/>
              </a:buClr>
              <a:buFont typeface="Wingdings 2"/>
              <a:buChar char=""/>
              <a:defRPr kumimoji="0" sz="900" kern="1200">
                <a:solidFill>
                  <a:schemeClr val="tx1"/>
                </a:solidFill>
                <a:latin typeface="+mn-lt"/>
                <a:ea typeface="+mn-ea"/>
                <a:cs typeface="+mn-cs"/>
              </a:defRPr>
            </a:lvl7pPr>
            <a:lvl8pPr marL="1157259" indent="-128585" algn="l" rtl="0" eaLnBrk="1" latinLnBrk="0" hangingPunct="1">
              <a:spcBef>
                <a:spcPts val="197"/>
              </a:spcBef>
              <a:buClr>
                <a:schemeClr val="accent3"/>
              </a:buClr>
              <a:buFont typeface="Wingdings 2"/>
              <a:buChar char=""/>
              <a:defRPr kumimoji="0" sz="900" kern="1200">
                <a:solidFill>
                  <a:schemeClr val="tx1"/>
                </a:solidFill>
                <a:latin typeface="+mn-lt"/>
                <a:ea typeface="+mn-ea"/>
                <a:cs typeface="+mn-cs"/>
              </a:defRPr>
            </a:lvl8pPr>
            <a:lvl9pPr marL="1285843" indent="-128585" algn="l" rtl="0" eaLnBrk="1" latinLnBrk="0" hangingPunct="1">
              <a:spcBef>
                <a:spcPts val="197"/>
              </a:spcBef>
              <a:buClr>
                <a:schemeClr val="accent3"/>
              </a:buClr>
              <a:buFont typeface="Wingdings 2"/>
              <a:buChar char=""/>
              <a:defRPr kumimoji="0" sz="900" kern="1200" baseline="0">
                <a:solidFill>
                  <a:schemeClr val="tx1"/>
                </a:solidFill>
                <a:latin typeface="+mn-lt"/>
                <a:ea typeface="+mn-ea"/>
                <a:cs typeface="+mn-cs"/>
              </a:defRPr>
            </a:lvl9pPr>
            <a:extLst/>
          </a:lstStyle>
          <a:p>
            <a:pPr marL="0" marR="0" lvl="1"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0" cap="none" spc="0" normalizeH="0" baseline="0" noProof="0" dirty="0">
                <a:ln>
                  <a:noFill/>
                </a:ln>
                <a:solidFill>
                  <a:prstClr val="black"/>
                </a:solidFill>
                <a:effectLst/>
                <a:uLnTx/>
                <a:uFillTx/>
                <a:latin typeface="Times New Roman" pitchFamily="18" charset="0"/>
                <a:ea typeface="Calibri"/>
                <a:cs typeface="Times New Roman" pitchFamily="18" charset="0"/>
              </a:rPr>
              <a:t>Symptoms are convictions maintained by sequences of thoughts and behaviors, by the individual as well as their relationship system. Interrupting these will necessarily alter the symptom and directly challenge its rigidity and inevitability.</a:t>
            </a:r>
          </a:p>
          <a:p>
            <a:pPr marL="0" marR="0" lvl="1"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br>
              <a:rPr kumimoji="0" lang="en-US" sz="1600" b="0" i="0" u="none" strike="noStrike" kern="0" cap="none" spc="0" normalizeH="0" baseline="0" noProof="0" dirty="0">
                <a:ln>
                  <a:noFill/>
                </a:ln>
                <a:solidFill>
                  <a:sysClr val="windowText" lastClr="000000"/>
                </a:solidFill>
                <a:effectLst/>
                <a:uLnTx/>
                <a:uFillTx/>
                <a:latin typeface="Times New Roman" pitchFamily="18" charset="0"/>
                <a:ea typeface="Calibri"/>
                <a:cs typeface="Times New Roman" pitchFamily="18" charset="0"/>
              </a:rPr>
            </a:br>
            <a:endParaRPr kumimoji="0" lang="en-US" sz="16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graphicFrame>
        <p:nvGraphicFramePr>
          <p:cNvPr id="8" name="Diagram 7">
            <a:extLst>
              <a:ext uri="{FF2B5EF4-FFF2-40B4-BE49-F238E27FC236}">
                <a16:creationId xmlns:a16="http://schemas.microsoft.com/office/drawing/2014/main" id="{6B509861-791D-42F2-A679-7DE6A2272551}"/>
              </a:ext>
            </a:extLst>
          </p:cNvPr>
          <p:cNvGraphicFramePr/>
          <p:nvPr>
            <p:extLst/>
          </p:nvPr>
        </p:nvGraphicFramePr>
        <p:xfrm>
          <a:off x="2097742" y="1718512"/>
          <a:ext cx="4691513" cy="3492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251397"/>
      </p:ext>
    </p:extLst>
  </p:cSld>
  <p:clrMapOvr>
    <a:masterClrMapping/>
  </p:clrMapOvr>
  <mc:AlternateContent xmlns:mc="http://schemas.openxmlformats.org/markup-compatibility/2006" xmlns:p14="http://schemas.microsoft.com/office/powerpoint/2010/main">
    <mc:Choice Requires="p14">
      <p:transition spd="slow" p14:dur="1250" advClick="0" advTm="80000">
        <p14:switch dir="r"/>
      </p:transition>
    </mc:Choice>
    <mc:Fallback xmlns="">
      <p:transition spd="slow" advClick="0" advTm="80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5"/>
          <p:cNvSpPr>
            <a:spLocks noGrp="1"/>
          </p:cNvSpPr>
          <p:nvPr>
            <p:ph sz="half" idx="4294967295"/>
          </p:nvPr>
        </p:nvSpPr>
        <p:spPr>
          <a:xfrm>
            <a:off x="138226" y="1381713"/>
            <a:ext cx="4611057" cy="3838731"/>
          </a:xfrm>
        </p:spPr>
        <p:txBody>
          <a:bodyPr>
            <a:noAutofit/>
          </a:bodyPr>
          <a:lstStyle/>
          <a:p>
            <a:pPr marL="231775" indent="-231775">
              <a:spcBef>
                <a:spcPts val="0"/>
              </a:spcBef>
              <a:spcAft>
                <a:spcPts val="400"/>
              </a:spcAft>
              <a:buSzPct val="94000"/>
            </a:pPr>
            <a:r>
              <a:rPr lang="en-US" sz="1400" dirty="0">
                <a:solidFill>
                  <a:srgbClr val="000000"/>
                </a:solidFill>
                <a:latin typeface="Times New Roman"/>
                <a:ea typeface="Calibri"/>
              </a:rPr>
              <a:t>Create a new symptom  (i.e.. “I am also concerned about ________; when did you first notice her doing that?”)</a:t>
            </a:r>
          </a:p>
          <a:p>
            <a:pPr marL="231775" indent="-231775">
              <a:spcBef>
                <a:spcPts val="0"/>
              </a:spcBef>
              <a:spcAft>
                <a:spcPts val="400"/>
              </a:spcAft>
              <a:buSzPct val="94000"/>
            </a:pPr>
            <a:r>
              <a:rPr lang="en-US" sz="1400" dirty="0">
                <a:solidFill>
                  <a:srgbClr val="000000"/>
                </a:solidFill>
                <a:latin typeface="Times New Roman"/>
                <a:ea typeface="Calibri"/>
              </a:rPr>
              <a:t>Switch to a more manageable symptom (one that is behavioral and can be scaled; i.e.. chores vs attitude)</a:t>
            </a:r>
          </a:p>
          <a:p>
            <a:pPr marL="231775" indent="-231775">
              <a:spcBef>
                <a:spcPts val="0"/>
              </a:spcBef>
              <a:spcAft>
                <a:spcPts val="400"/>
              </a:spcAft>
              <a:buSzPct val="94000"/>
            </a:pPr>
            <a:r>
              <a:rPr lang="en-US" sz="1400" dirty="0">
                <a:solidFill>
                  <a:srgbClr val="000000"/>
                </a:solidFill>
                <a:latin typeface="Times New Roman"/>
                <a:ea typeface="Calibri"/>
              </a:rPr>
              <a:t>I.P. another family member (create a new symptom-bearer or sub-group; i.e.. “the kids”, “the boys”)</a:t>
            </a:r>
          </a:p>
          <a:p>
            <a:pPr marL="231775" indent="-231775">
              <a:spcBef>
                <a:spcPts val="0"/>
              </a:spcBef>
              <a:spcAft>
                <a:spcPts val="400"/>
              </a:spcAft>
              <a:buSzPct val="94000"/>
            </a:pPr>
            <a:r>
              <a:rPr lang="en-US" sz="1400" dirty="0">
                <a:solidFill>
                  <a:srgbClr val="000000"/>
                </a:solidFill>
                <a:latin typeface="Times New Roman"/>
                <a:ea typeface="Calibri"/>
              </a:rPr>
              <a:t>I.P. a relationship (“the relationship makes her depressed”)</a:t>
            </a:r>
          </a:p>
          <a:p>
            <a:pPr marL="231775" indent="-231775">
              <a:spcBef>
                <a:spcPts val="0"/>
              </a:spcBef>
              <a:spcAft>
                <a:spcPts val="400"/>
              </a:spcAft>
              <a:buSzPct val="94000"/>
            </a:pPr>
            <a:r>
              <a:rPr lang="en-US" sz="1400" dirty="0">
                <a:solidFill>
                  <a:srgbClr val="000000"/>
                </a:solidFill>
                <a:latin typeface="Times New Roman"/>
                <a:ea typeface="Calibri"/>
              </a:rPr>
              <a:t>Push for recoil through paradoxical intention (caution!)</a:t>
            </a:r>
            <a:endParaRPr lang="en-US" sz="1400" dirty="0">
              <a:solidFill>
                <a:srgbClr val="000000"/>
              </a:solidFill>
              <a:latin typeface="Times New Roman"/>
              <a:cs typeface="Times New Roman"/>
            </a:endParaRPr>
          </a:p>
          <a:p>
            <a:pPr marL="231775" indent="-231775">
              <a:spcBef>
                <a:spcPts val="0"/>
              </a:spcBef>
              <a:spcAft>
                <a:spcPts val="400"/>
              </a:spcAft>
              <a:buSzPct val="94000"/>
            </a:pPr>
            <a:r>
              <a:rPr lang="en-US" sz="1400" dirty="0">
                <a:solidFill>
                  <a:srgbClr val="000000"/>
                </a:solidFill>
                <a:latin typeface="Times New Roman" panose="02020603050405020304" pitchFamily="18" charset="0"/>
                <a:ea typeface="Calibri"/>
                <a:cs typeface="Times New Roman" panose="02020603050405020304" pitchFamily="18" charset="0"/>
              </a:rPr>
              <a:t>“Spitting in the Soup”   –make the covert intent, overt, then frustrate its inherent sense of “nobility”</a:t>
            </a:r>
            <a:endParaRPr lang="en-US" sz="1400" dirty="0">
              <a:solidFill>
                <a:srgbClr val="000000"/>
              </a:solidFill>
              <a:latin typeface="Times New Roman"/>
              <a:cs typeface="Times New Roman"/>
            </a:endParaRPr>
          </a:p>
          <a:p>
            <a:pPr marL="231775" indent="-231775">
              <a:spcBef>
                <a:spcPts val="0"/>
              </a:spcBef>
              <a:spcAft>
                <a:spcPts val="400"/>
              </a:spcAft>
              <a:buSzPct val="94000"/>
            </a:pPr>
            <a:r>
              <a:rPr lang="en-US" sz="1400" dirty="0">
                <a:solidFill>
                  <a:srgbClr val="000000"/>
                </a:solidFill>
                <a:latin typeface="Times New Roman"/>
                <a:cs typeface="Times New Roman"/>
              </a:rPr>
              <a:t>Increase symptom intensity by describing worse-case scenario or what could happen if things went unchecked</a:t>
            </a:r>
          </a:p>
          <a:p>
            <a:pPr marL="231775" indent="-231775">
              <a:spcBef>
                <a:spcPts val="0"/>
              </a:spcBef>
              <a:spcAft>
                <a:spcPts val="400"/>
              </a:spcAft>
              <a:buSzPct val="94000"/>
            </a:pPr>
            <a:r>
              <a:rPr lang="en-US" sz="1400" dirty="0">
                <a:solidFill>
                  <a:srgbClr val="000000"/>
                </a:solidFill>
                <a:latin typeface="Times New Roman"/>
                <a:cs typeface="Times New Roman"/>
              </a:rPr>
              <a:t>Add, remove or reverse the order of the steps (having the symptom come first)</a:t>
            </a:r>
            <a:endParaRPr lang="en-US" sz="1400" dirty="0">
              <a:latin typeface="Calibri"/>
              <a:ea typeface="Calibri"/>
              <a:cs typeface="Times New Roman"/>
            </a:endParaRPr>
          </a:p>
          <a:p>
            <a:pPr marL="231775" indent="-231775">
              <a:spcBef>
                <a:spcPts val="0"/>
              </a:spcBef>
              <a:spcAft>
                <a:spcPts val="400"/>
              </a:spcAft>
              <a:buSzPct val="94000"/>
            </a:pPr>
            <a:r>
              <a:rPr lang="en-US" sz="1400" dirty="0">
                <a:solidFill>
                  <a:srgbClr val="000000"/>
                </a:solidFill>
                <a:latin typeface="Times New Roman"/>
                <a:cs typeface="Times New Roman"/>
              </a:rPr>
              <a:t>Remove or add a new member to the loop</a:t>
            </a:r>
            <a:r>
              <a:rPr lang="en-US" sz="1400" dirty="0">
                <a:solidFill>
                  <a:srgbClr val="000000"/>
                </a:solidFill>
                <a:latin typeface="Times New Roman"/>
                <a:ea typeface="Calibri"/>
              </a:rPr>
              <a:t> </a:t>
            </a:r>
            <a:endParaRPr lang="en-US" sz="1400" dirty="0">
              <a:latin typeface="Calibri"/>
              <a:ea typeface="Calibri"/>
              <a:cs typeface="Times New Roman"/>
            </a:endParaRPr>
          </a:p>
          <a:p>
            <a:pPr marL="231775" indent="-231775">
              <a:spcBef>
                <a:spcPts val="0"/>
              </a:spcBef>
              <a:spcAft>
                <a:spcPts val="400"/>
              </a:spcAft>
              <a:buSzPct val="94000"/>
            </a:pPr>
            <a:r>
              <a:rPr lang="en-US" sz="1400" dirty="0">
                <a:solidFill>
                  <a:srgbClr val="000000"/>
                </a:solidFill>
                <a:latin typeface="Times New Roman"/>
                <a:ea typeface="Calibri"/>
              </a:rPr>
              <a:t>Inflate/deflate the intensity of the symptom or pattern</a:t>
            </a:r>
          </a:p>
          <a:p>
            <a:pPr marL="231775" indent="-231775">
              <a:spcBef>
                <a:spcPts val="0"/>
              </a:spcBef>
              <a:spcAft>
                <a:spcPts val="400"/>
              </a:spcAft>
              <a:buSzPct val="94000"/>
            </a:pPr>
            <a:r>
              <a:rPr lang="en-US" sz="1400" dirty="0">
                <a:solidFill>
                  <a:srgbClr val="000000"/>
                </a:solidFill>
                <a:latin typeface="Times New Roman"/>
                <a:ea typeface="Calibri"/>
              </a:rPr>
              <a:t>Change the frequency or rate of the symptom or pattern</a:t>
            </a:r>
          </a:p>
          <a:p>
            <a:pPr marL="231775" indent="-231775">
              <a:spcBef>
                <a:spcPts val="0"/>
              </a:spcBef>
              <a:spcAft>
                <a:spcPts val="400"/>
              </a:spcAft>
              <a:buSzPct val="94000"/>
            </a:pPr>
            <a:r>
              <a:rPr lang="en-US" sz="1400" dirty="0">
                <a:solidFill>
                  <a:srgbClr val="000000"/>
                </a:solidFill>
                <a:ea typeface="Calibri"/>
              </a:rPr>
              <a:t>Change the duration of the symptom or pattern</a:t>
            </a:r>
            <a:endParaRPr lang="en-US" sz="1400" dirty="0">
              <a:latin typeface="Calibri"/>
              <a:ea typeface="Calibri"/>
              <a:cs typeface="Times New Roman"/>
            </a:endParaRPr>
          </a:p>
          <a:p>
            <a:pPr marL="174625" indent="-174625">
              <a:spcBef>
                <a:spcPts val="0"/>
              </a:spcBef>
              <a:spcAft>
                <a:spcPts val="400"/>
              </a:spcAft>
              <a:buSzPct val="94000"/>
            </a:pPr>
            <a:endParaRPr lang="en-US" sz="1400" dirty="0">
              <a:solidFill>
                <a:srgbClr val="000000"/>
              </a:solidFill>
              <a:latin typeface="Times New Roman"/>
              <a:ea typeface="Calibri"/>
            </a:endParaRPr>
          </a:p>
        </p:txBody>
      </p:sp>
      <p:sp>
        <p:nvSpPr>
          <p:cNvPr id="13315" name="Content Placeholder 6"/>
          <p:cNvSpPr>
            <a:spLocks noGrp="1"/>
          </p:cNvSpPr>
          <p:nvPr>
            <p:ph sz="half" idx="4294967295"/>
          </p:nvPr>
        </p:nvSpPr>
        <p:spPr>
          <a:xfrm>
            <a:off x="4572000" y="1381713"/>
            <a:ext cx="4611057" cy="3939164"/>
          </a:xfrm>
        </p:spPr>
        <p:txBody>
          <a:bodyPr>
            <a:noAutofit/>
          </a:bodyPr>
          <a:lstStyle/>
          <a:p>
            <a:pPr marL="401638" indent="-342900">
              <a:spcBef>
                <a:spcPts val="0"/>
              </a:spcBef>
              <a:spcAft>
                <a:spcPts val="200"/>
              </a:spcAft>
              <a:buSzPct val="95000"/>
              <a:buFont typeface="+mj-lt"/>
              <a:buAutoNum type="arabicPeriod" startAt="13"/>
              <a:tabLst>
                <a:tab pos="674688" algn="l"/>
              </a:tabLst>
            </a:pPr>
            <a:r>
              <a:rPr lang="en-US" sz="1400" dirty="0">
                <a:latin typeface="Times New Roman" panose="02020603050405020304" pitchFamily="18" charset="0"/>
                <a:cs typeface="Times New Roman" panose="02020603050405020304" pitchFamily="18" charset="0"/>
              </a:rPr>
              <a:t>Change the time (hour/time of da</a:t>
            </a:r>
            <a:r>
              <a:rPr lang="en-US" sz="1400" dirty="0">
                <a:solidFill>
                  <a:srgbClr val="000000"/>
                </a:solidFill>
                <a:latin typeface="Times New Roman" panose="02020603050405020304" pitchFamily="18" charset="0"/>
                <a:ea typeface="Calibri"/>
                <a:cs typeface="Times New Roman" panose="02020603050405020304" pitchFamily="18" charset="0"/>
              </a:rPr>
              <a:t>y/week/month/year)   of the symptom or pattern</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Change the location (in the world or body) of the symptom/pattern</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Perform the symptom without the pattern; short-circuiting</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Change some quality of the symptom or pattern</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Perform the pattern without the symptom</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Change the sequence of the elements in the pattern</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Interrupt or prevent the pattern from occurring</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Add (at least) one new element to the pattern</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Break up any previously whole elements into smaller elements; cut sequences into smaller steps</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Link the symptoms or pattern to another pattern or goal</a:t>
            </a:r>
            <a:endParaRPr lang="en-US" sz="1400" dirty="0">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a:ea typeface="Calibri"/>
              </a:rPr>
              <a:t>Reframe or re-label the meaning of the symptom</a:t>
            </a:r>
            <a:endParaRPr lang="en-US" sz="1400" dirty="0">
              <a:solidFill>
                <a:srgbClr val="000000"/>
              </a:solidFill>
              <a:latin typeface="Times New Roman" panose="02020603050405020304" pitchFamily="18" charset="0"/>
              <a:ea typeface="Calibri"/>
              <a:cs typeface="Times New Roman" panose="02020603050405020304" pitchFamily="18" charset="0"/>
            </a:endParaRP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Point to disparities and create cognitive dissonance</a:t>
            </a: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Disengage the power-play that fuels the symptom and tap the underlying anger</a:t>
            </a:r>
          </a:p>
          <a:p>
            <a:pPr marL="401638" indent="-342900">
              <a:spcBef>
                <a:spcPts val="0"/>
              </a:spcBef>
              <a:spcAft>
                <a:spcPts val="200"/>
              </a:spcAft>
              <a:buSzPct val="95000"/>
              <a:buFont typeface="+mj-lt"/>
              <a:buAutoNum type="arabicPeriod" startAt="13"/>
              <a:tabLst>
                <a:tab pos="674688" algn="l"/>
              </a:tabLst>
            </a:pPr>
            <a:r>
              <a:rPr lang="en-US" sz="1400" dirty="0">
                <a:solidFill>
                  <a:srgbClr val="000000"/>
                </a:solidFill>
                <a:latin typeface="Times New Roman" panose="02020603050405020304" pitchFamily="18" charset="0"/>
                <a:ea typeface="Calibri"/>
                <a:cs typeface="Times New Roman" panose="02020603050405020304" pitchFamily="18" charset="0"/>
              </a:rPr>
              <a:t>Surface Guilt and Shame and mobilize the underlying anger and desire for revenge</a:t>
            </a:r>
          </a:p>
          <a:p>
            <a:pPr marL="341313" indent="-282575">
              <a:spcBef>
                <a:spcPts val="0"/>
              </a:spcBef>
              <a:spcAft>
                <a:spcPts val="200"/>
              </a:spcAft>
              <a:buSzPct val="95000"/>
              <a:buFont typeface="+mj-lt"/>
              <a:buAutoNum type="arabicPeriod" startAt="13"/>
              <a:tabLst>
                <a:tab pos="674688" algn="l"/>
              </a:tabLst>
            </a:pPr>
            <a:endParaRPr lang="en-US" sz="1400" dirty="0">
              <a:solidFill>
                <a:srgbClr val="000000"/>
              </a:solidFill>
              <a:latin typeface="Times New Roman" panose="02020603050405020304" pitchFamily="18" charset="0"/>
              <a:ea typeface="Calibri"/>
              <a:cs typeface="Times New Roman" panose="02020603050405020304" pitchFamily="18" charset="0"/>
            </a:endParaRPr>
          </a:p>
          <a:p>
            <a:pPr>
              <a:spcBef>
                <a:spcPts val="0"/>
              </a:spcBef>
              <a:spcAft>
                <a:spcPts val="200"/>
              </a:spcAft>
              <a:buSzPct val="95000"/>
              <a:buNone/>
              <a:defRPr/>
            </a:pPr>
            <a:endParaRPr lang="en-US" sz="1400" dirty="0">
              <a:latin typeface="Times New Roman" pitchFamily="18" charset="0"/>
              <a:ea typeface="Calibri" pitchFamily="34" charset="0"/>
              <a:cs typeface="Times New Roman" pitchFamily="18" charset="0"/>
            </a:endParaRPr>
          </a:p>
        </p:txBody>
      </p:sp>
      <p:sp>
        <p:nvSpPr>
          <p:cNvPr id="2" name="Rectangle 1"/>
          <p:cNvSpPr/>
          <p:nvPr/>
        </p:nvSpPr>
        <p:spPr>
          <a:xfrm>
            <a:off x="3715658" y="6099770"/>
            <a:ext cx="5157044" cy="430887"/>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 1-4, Minuchin/Fishman; 5-6, 22, 23, Adler; 8-21, O’Hanlon; 7, 25, 26, Peratsakis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Pattern or element may represent a concrete behavior, emotion, or family member</a:t>
            </a:r>
          </a:p>
        </p:txBody>
      </p:sp>
      <p:sp>
        <p:nvSpPr>
          <p:cNvPr id="3" name="TextBox 2"/>
          <p:cNvSpPr txBox="1"/>
          <p:nvPr/>
        </p:nvSpPr>
        <p:spPr>
          <a:xfrm>
            <a:off x="297346" y="175077"/>
            <a:ext cx="853280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64646"/>
              </a:solidFill>
              <a:effectLst/>
              <a:uLnTx/>
              <a:uFillTx/>
              <a:latin typeface="Times New Roman" pitchFamily="18" charset="0"/>
              <a:ea typeface="Calibri"/>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64646"/>
                </a:solidFill>
                <a:effectLst/>
                <a:uLnTx/>
                <a:uFillTx/>
                <a:latin typeface="Times New Roman" pitchFamily="18" charset="0"/>
                <a:ea typeface="Calibri"/>
                <a:cs typeface="Times New Roman" pitchFamily="18" charset="0"/>
              </a:rPr>
              <a:t>Introducing New Possibilities</a:t>
            </a:r>
            <a:endParaRPr kumimoji="0" lang="en-US" sz="2800" b="1" i="0" u="none" strike="noStrike" kern="1200" cap="none" spc="0" normalizeH="0" baseline="0" noProof="0" dirty="0">
              <a:ln>
                <a:noFill/>
              </a:ln>
              <a:solidFill>
                <a:srgbClr val="464646"/>
              </a:solidFill>
              <a:effectLst/>
              <a:uLnTx/>
              <a:uFillTx/>
              <a:latin typeface="Times New Roman"/>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924257801"/>
      </p:ext>
    </p:extLst>
  </p:cSld>
  <p:clrMapOvr>
    <a:masterClrMapping/>
  </p:clrMapOvr>
  <mc:AlternateContent xmlns:mc="http://schemas.openxmlformats.org/markup-compatibility/2006" xmlns:p14="http://schemas.microsoft.com/office/powerpoint/2010/main">
    <mc:Choice Requires="p14">
      <p:transition spd="slow" p14:dur="1750" advClick="0" advTm="80000">
        <p14:ripple/>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gtEl>
                                        <p:attrNameLst>
                                          <p:attrName>style.visibility</p:attrName>
                                        </p:attrNameLst>
                                      </p:cBhvr>
                                      <p:to>
                                        <p:strVal val="visible"/>
                                      </p:to>
                                    </p:set>
                                    <p:animEffect transition="in" filter="fade">
                                      <p:cBhvr>
                                        <p:cTn id="14" dur="1000"/>
                                        <p:tgtEl>
                                          <p:spTgt spid="13315"/>
                                        </p:tgtEl>
                                      </p:cBhvr>
                                    </p:animEffect>
                                    <p:anim calcmode="lin" valueType="num">
                                      <p:cBhvr>
                                        <p:cTn id="15" dur="1000" fill="hold"/>
                                        <p:tgtEl>
                                          <p:spTgt spid="13315"/>
                                        </p:tgtEl>
                                        <p:attrNameLst>
                                          <p:attrName>ppt_x</p:attrName>
                                        </p:attrNameLst>
                                      </p:cBhvr>
                                      <p:tavLst>
                                        <p:tav tm="0">
                                          <p:val>
                                            <p:strVal val="#ppt_x"/>
                                          </p:val>
                                        </p:tav>
                                        <p:tav tm="100000">
                                          <p:val>
                                            <p:strVal val="#ppt_x"/>
                                          </p:val>
                                        </p:tav>
                                      </p:tavLst>
                                    </p:anim>
                                    <p:anim calcmode="lin" valueType="num">
                                      <p:cBhvr>
                                        <p:cTn id="16"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AA4C9-A219-4BEC-AE3B-582EAEAFEBA1}"/>
              </a:ext>
            </a:extLst>
          </p:cNvPr>
          <p:cNvSpPr>
            <a:spLocks noGrp="1"/>
          </p:cNvSpPr>
          <p:nvPr>
            <p:ph idx="1"/>
          </p:nvPr>
        </p:nvSpPr>
        <p:spPr>
          <a:xfrm>
            <a:off x="538265" y="1678637"/>
            <a:ext cx="8005588" cy="4911877"/>
          </a:xfrm>
        </p:spPr>
        <p:txBody>
          <a:bodyPr>
            <a:normAutofit/>
          </a:bodyPr>
          <a:lstStyle/>
          <a:p>
            <a:pPr marL="0" lvl="0" indent="0" algn="just">
              <a:spcBef>
                <a:spcPts val="0"/>
              </a:spcBef>
              <a:spcAft>
                <a:spcPts val="1200"/>
              </a:spcAft>
              <a:buNone/>
            </a:pPr>
            <a:r>
              <a:rPr lang="en-US" sz="1400" dirty="0">
                <a:latin typeface="Times New Roman" panose="02020603050405020304" pitchFamily="18" charset="0"/>
                <a:ea typeface="Times New Roman" panose="02020603050405020304" pitchFamily="18" charset="0"/>
              </a:rPr>
              <a:t>Social structures, includes rules, roles, sub-systems, alliances and collusions exist through shared convictions and belief systems. These organize function and interaction and contribute to long-standing beliefs about the system, its membership and guidelines for interacting; modifying these, change perspective and, in turn, interpretation, opinion and prediction. Restructuring </a:t>
            </a:r>
            <a:r>
              <a:rPr lang="en-US" sz="1400" dirty="0" err="1">
                <a:latin typeface="Times New Roman" panose="02020603050405020304" pitchFamily="18" charset="0"/>
                <a:ea typeface="Times New Roman" panose="02020603050405020304" pitchFamily="18" charset="0"/>
              </a:rPr>
              <a:t>intwilleraction</a:t>
            </a:r>
            <a:r>
              <a:rPr lang="en-US" sz="1400" dirty="0">
                <a:latin typeface="Times New Roman" panose="02020603050405020304" pitchFamily="18" charset="0"/>
                <a:ea typeface="Times New Roman" panose="02020603050405020304" pitchFamily="18" charset="0"/>
              </a:rPr>
              <a:t>, modifies reality. Below are some common tactics.</a:t>
            </a:r>
          </a:p>
          <a:p>
            <a:pPr marL="231775" indent="-231775" algn="just">
              <a:spcBef>
                <a:spcPts val="0"/>
              </a:spcBef>
              <a:spcAft>
                <a:spcPts val="600"/>
              </a:spcAft>
            </a:pPr>
            <a:r>
              <a:rPr lang="en-US" sz="1400" dirty="0">
                <a:latin typeface="Times New Roman" panose="02020603050405020304" pitchFamily="18" charset="0"/>
                <a:ea typeface="Times New Roman" panose="02020603050405020304" pitchFamily="18" charset="0"/>
              </a:rPr>
              <a:t>Disengage and redirect existing power-plays; implement “truce” and reconcile unresolved conflict and cut-offs. Approach the conflict through sequential interpretations (same problem highlighted through different points of view) and track the sequence of interactive behavior (“…and then what happens?”) until the loop comes to a close. </a:t>
            </a:r>
          </a:p>
          <a:p>
            <a:pPr marL="739775" lvl="1" indent="-174625" algn="just">
              <a:spcBef>
                <a:spcPts val="0"/>
              </a:spcBef>
            </a:pPr>
            <a:r>
              <a:rPr lang="en-US" sz="1400" dirty="0">
                <a:latin typeface="Times New Roman" panose="02020603050405020304" pitchFamily="18" charset="0"/>
                <a:ea typeface="Times New Roman" panose="02020603050405020304" pitchFamily="18" charset="0"/>
              </a:rPr>
              <a:t>Re-enact problem scenarios or use role-play and sculpting to illuminate family or relationship structures and roles, then rescript their narratives and practice revisions</a:t>
            </a:r>
          </a:p>
          <a:p>
            <a:pPr marL="739775" lvl="1" indent="-174625" algn="just">
              <a:spcBef>
                <a:spcPts val="0"/>
              </a:spcBef>
            </a:pPr>
            <a:r>
              <a:rPr lang="en-US" sz="1400" dirty="0">
                <a:latin typeface="Times New Roman" panose="02020603050405020304" pitchFamily="18" charset="0"/>
                <a:ea typeface="Times New Roman" panose="02020603050405020304" pitchFamily="18" charset="0"/>
              </a:rPr>
              <a:t>Separate people who are sitting together</a:t>
            </a:r>
          </a:p>
          <a:p>
            <a:pPr marL="739775" lvl="1" indent="-174625" algn="just">
              <a:spcBef>
                <a:spcPts val="0"/>
              </a:spcBef>
            </a:pPr>
            <a:r>
              <a:rPr lang="en-US" sz="1400" dirty="0">
                <a:latin typeface="Times New Roman" panose="02020603050405020304" pitchFamily="18" charset="0"/>
                <a:ea typeface="Times New Roman" panose="02020603050405020304" pitchFamily="18" charset="0"/>
              </a:rPr>
              <a:t>Block interruptions or inappropriate requests for confirmation, to control or to censor</a:t>
            </a:r>
          </a:p>
          <a:p>
            <a:pPr marL="739775" lvl="1" indent="-174625" algn="just">
              <a:spcBef>
                <a:spcPts val="0"/>
              </a:spcBef>
            </a:pPr>
            <a:r>
              <a:rPr lang="en-US" sz="1400" dirty="0">
                <a:latin typeface="Times New Roman" panose="02020603050405020304" pitchFamily="18" charset="0"/>
                <a:ea typeface="Times New Roman" panose="02020603050405020304" pitchFamily="18" charset="0"/>
              </a:rPr>
              <a:t>Discourage use of one member as a repository for another’s memories, feelings or thoughts</a:t>
            </a:r>
          </a:p>
          <a:p>
            <a:pPr marL="739775" lvl="1" indent="-174625" algn="just">
              <a:spcBef>
                <a:spcPts val="0"/>
              </a:spcBef>
            </a:pPr>
            <a:r>
              <a:rPr lang="en-US" sz="1400" dirty="0">
                <a:latin typeface="Times New Roman" panose="02020603050405020304" pitchFamily="18" charset="0"/>
                <a:ea typeface="Times New Roman" panose="02020603050405020304" pitchFamily="18" charset="0"/>
              </a:rPr>
              <a:t>Approve descriptions of competence. Encourage members to reward competence in session</a:t>
            </a:r>
          </a:p>
          <a:p>
            <a:pPr marL="739775" lvl="1" indent="-174625" algn="just">
              <a:spcBef>
                <a:spcPts val="0"/>
              </a:spcBef>
            </a:pPr>
            <a:r>
              <a:rPr lang="en-US" sz="1400" dirty="0">
                <a:latin typeface="Times New Roman" panose="02020603050405020304" pitchFamily="18" charset="0"/>
                <a:ea typeface="Times New Roman" panose="02020603050405020304" pitchFamily="18" charset="0"/>
              </a:rPr>
              <a:t>Tell one member to help another to change</a:t>
            </a:r>
          </a:p>
          <a:p>
            <a:pPr marL="739775" lvl="1" indent="-174625" algn="just">
              <a:spcBef>
                <a:spcPts val="0"/>
              </a:spcBef>
            </a:pPr>
            <a:r>
              <a:rPr lang="en-US" sz="1400" dirty="0">
                <a:latin typeface="Times New Roman" panose="02020603050405020304" pitchFamily="18" charset="0"/>
                <a:ea typeface="Times New Roman" panose="02020603050405020304" pitchFamily="18" charset="0"/>
              </a:rPr>
              <a:t>If one controls, confront another for encouraging their dominance</a:t>
            </a:r>
          </a:p>
          <a:p>
            <a:pPr marL="739775" lvl="1" indent="-174625" algn="just">
              <a:spcBef>
                <a:spcPts val="0"/>
              </a:spcBef>
            </a:pPr>
            <a:r>
              <a:rPr lang="en-US" sz="1400" dirty="0">
                <a:latin typeface="Times New Roman" panose="02020603050405020304" pitchFamily="18" charset="0"/>
                <a:ea typeface="Times New Roman" panose="02020603050405020304" pitchFamily="18" charset="0"/>
              </a:rPr>
              <a:t>Direct individuals to speak to each other</a:t>
            </a:r>
          </a:p>
          <a:p>
            <a:pPr marL="455612" indent="-342900" algn="just" defTabSz="457200">
              <a:lnSpc>
                <a:spcPct val="120000"/>
              </a:lnSpc>
              <a:spcBef>
                <a:spcPts val="0"/>
              </a:spcBef>
            </a:pPr>
            <a:endParaRPr lang="en-US" sz="1600" dirty="0">
              <a:latin typeface="Times New Roman" panose="02020603050405020304" pitchFamily="18" charset="0"/>
              <a:ea typeface="Times New Roman" panose="02020603050405020304" pitchFamily="18" charset="0"/>
            </a:endParaRPr>
          </a:p>
          <a:p>
            <a:pPr marL="455612" indent="-342900" algn="just" defTabSz="457200">
              <a:lnSpc>
                <a:spcPct val="120000"/>
              </a:lnSpc>
              <a:spcBef>
                <a:spcPts val="0"/>
              </a:spcBef>
            </a:pPr>
            <a:endParaRPr lang="en-US" sz="1600" dirty="0">
              <a:latin typeface="Times New Roman" panose="02020603050405020304" pitchFamily="18" charset="0"/>
              <a:ea typeface="Times New Roman" panose="02020603050405020304" pitchFamily="18" charset="0"/>
            </a:endParaRPr>
          </a:p>
        </p:txBody>
      </p:sp>
      <p:sp>
        <p:nvSpPr>
          <p:cNvPr id="3" name="Slide Number Placeholder 2">
            <a:extLst>
              <a:ext uri="{FF2B5EF4-FFF2-40B4-BE49-F238E27FC236}">
                <a16:creationId xmlns:a16="http://schemas.microsoft.com/office/drawing/2014/main" id="{1EFA0CCC-9F65-4EE8-A3E5-5ADDEDE346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D1C19C54-AADE-4FC2-9461-BFBF26608B98}"/>
              </a:ext>
            </a:extLst>
          </p:cNvPr>
          <p:cNvSpPr>
            <a:spLocks noGrp="1"/>
          </p:cNvSpPr>
          <p:nvPr>
            <p:ph type="title"/>
          </p:nvPr>
        </p:nvSpPr>
        <p:spPr>
          <a:xfrm>
            <a:off x="426259" y="243186"/>
            <a:ext cx="8229600" cy="1143000"/>
          </a:xfrm>
        </p:spPr>
        <p:txBody>
          <a:bodyPr>
            <a:normAutofit/>
          </a:bodyPr>
          <a:lstStyle/>
          <a:p>
            <a:r>
              <a:rPr lang="en-US" sz="2800" dirty="0"/>
              <a:t>c)  Unbalancing Structure &amp; Organization</a:t>
            </a:r>
          </a:p>
        </p:txBody>
      </p:sp>
      <p:sp>
        <p:nvSpPr>
          <p:cNvPr id="5" name="Rectangle 4">
            <a:extLst>
              <a:ext uri="{FF2B5EF4-FFF2-40B4-BE49-F238E27FC236}">
                <a16:creationId xmlns:a16="http://schemas.microsoft.com/office/drawing/2014/main" id="{4364C0B6-606F-43AA-9665-276ACC619FDD}"/>
              </a:ext>
            </a:extLst>
          </p:cNvPr>
          <p:cNvSpPr/>
          <p:nvPr/>
        </p:nvSpPr>
        <p:spPr>
          <a:xfrm>
            <a:off x="511399" y="1076017"/>
            <a:ext cx="7936072" cy="362022"/>
          </a:xfrm>
          <a:prstGeom prst="rect">
            <a:avLst/>
          </a:prstGeom>
        </p:spPr>
        <p:txBody>
          <a:bodyPr wrap="square">
            <a:spAutoFit/>
          </a:bodyPr>
          <a:lstStyle/>
          <a:p>
            <a:pPr marL="0" marR="0" lvl="0" indent="0" algn="ctr" defTabSz="457200" rtl="0" eaLnBrk="1" fontAlgn="auto" latinLnBrk="0" hangingPunct="1">
              <a:lnSpc>
                <a:spcPct val="120000"/>
              </a:lnSpc>
              <a:spcBef>
                <a:spcPts val="0"/>
              </a:spcBef>
              <a:spcAft>
                <a:spcPts val="120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Change occurs when the meaning, power or purpose of transactions are modified </a:t>
            </a:r>
          </a:p>
        </p:txBody>
      </p:sp>
    </p:spTree>
    <p:extLst>
      <p:ext uri="{BB962C8B-B14F-4D97-AF65-F5344CB8AC3E}">
        <p14:creationId xmlns:p14="http://schemas.microsoft.com/office/powerpoint/2010/main" val="2142204669"/>
      </p:ext>
    </p:extLst>
  </p:cSld>
  <p:clrMapOvr>
    <a:masterClrMapping/>
  </p:clrMapOvr>
  <mc:AlternateContent xmlns:mc="http://schemas.openxmlformats.org/markup-compatibility/2006" xmlns:p14="http://schemas.microsoft.com/office/powerpoint/2010/main">
    <mc:Choice Requires="p14">
      <p:transition spd="slow" p14:dur="1400" advClick="0" advTm="80000">
        <p14:doors dir="vert"/>
      </p:transition>
    </mc:Choice>
    <mc:Fallback xmlns="">
      <p:transition spd="slow" advClick="0" advTm="80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AA4C9-A219-4BEC-AE3B-582EAEAFEBA1}"/>
              </a:ext>
            </a:extLst>
          </p:cNvPr>
          <p:cNvSpPr>
            <a:spLocks noGrp="1"/>
          </p:cNvSpPr>
          <p:nvPr>
            <p:ph idx="1"/>
          </p:nvPr>
        </p:nvSpPr>
        <p:spPr>
          <a:xfrm>
            <a:off x="596660" y="1220225"/>
            <a:ext cx="7950680" cy="6002795"/>
          </a:xfrm>
        </p:spPr>
        <p:txBody>
          <a:bodyPr>
            <a:normAutofit/>
          </a:bodyPr>
          <a:lstStyle/>
          <a:p>
            <a:pPr marL="457200" indent="-344488" algn="just">
              <a:spcBef>
                <a:spcPts val="0"/>
              </a:spcBef>
              <a:spcAft>
                <a:spcPts val="600"/>
              </a:spcAft>
              <a:buFont typeface="+mj-lt"/>
              <a:buAutoNum type="arabicPeriod" startAt="2"/>
            </a:pPr>
            <a:r>
              <a:rPr lang="en-US" sz="1400" dirty="0">
                <a:latin typeface="Times New Roman" panose="02020603050405020304" pitchFamily="18" charset="0"/>
                <a:ea typeface="Times New Roman" panose="02020603050405020304" pitchFamily="18" charset="0"/>
              </a:rPr>
              <a:t>Use of ‘empty chair’ to represent absent members, hidden rules, secrets or taboos; manipulate and use space, to connect and disconnect, to show closeness or distance; use props and furniture (concrete reminders) to illustrate relational components</a:t>
            </a:r>
          </a:p>
          <a:p>
            <a:pPr marL="457200" indent="-344488">
              <a:spcBef>
                <a:spcPts val="0"/>
              </a:spcBef>
              <a:spcAft>
                <a:spcPts val="600"/>
              </a:spcAft>
              <a:buFont typeface="+mj-lt"/>
              <a:buAutoNum type="arabicPeriod" startAt="2"/>
            </a:pPr>
            <a:r>
              <a:rPr lang="en-US" sz="1400" dirty="0">
                <a:latin typeface="Times New Roman" panose="02020603050405020304" pitchFamily="18" charset="0"/>
                <a:ea typeface="Times New Roman" panose="02020603050405020304" pitchFamily="18" charset="0"/>
              </a:rPr>
              <a:t>Unbalance alliances, coalitions and collusions; fashion new ones, or temporarily join a subsystem, to adjust the balance of power and improve communication patterns</a:t>
            </a:r>
          </a:p>
          <a:p>
            <a:pPr marL="457200" indent="-344488">
              <a:spcBef>
                <a:spcPts val="0"/>
              </a:spcBef>
              <a:spcAft>
                <a:spcPts val="600"/>
              </a:spcAft>
              <a:buFont typeface="+mj-lt"/>
              <a:buAutoNum type="arabicPeriod" startAt="2"/>
            </a:pPr>
            <a:r>
              <a:rPr lang="en-US" sz="1400" dirty="0">
                <a:ea typeface="Times New Roman" panose="02020603050405020304" pitchFamily="18" charset="0"/>
              </a:rPr>
              <a:t>Establish, strengthen, or weaken boundaries; </a:t>
            </a:r>
            <a:r>
              <a:rPr lang="en-US" sz="1400" dirty="0"/>
              <a:t>empower the executive sub-system</a:t>
            </a:r>
          </a:p>
          <a:p>
            <a:pPr marL="457200" indent="-344488">
              <a:spcBef>
                <a:spcPts val="0"/>
              </a:spcBef>
              <a:spcAft>
                <a:spcPts val="600"/>
              </a:spcAft>
              <a:buFont typeface="+mj-lt"/>
              <a:buAutoNum type="arabicPeriod" startAt="2"/>
            </a:pPr>
            <a:r>
              <a:rPr lang="en-US" sz="1400" dirty="0">
                <a:solidFill>
                  <a:prstClr val="black"/>
                </a:solidFill>
              </a:rPr>
              <a:t>I-Messages; increase differentiation of self, personal space and independence of members</a:t>
            </a:r>
          </a:p>
          <a:p>
            <a:pPr marL="457200" indent="-344488">
              <a:spcBef>
                <a:spcPts val="0"/>
              </a:spcBef>
              <a:spcAft>
                <a:spcPts val="600"/>
              </a:spcAft>
              <a:buFont typeface="+mj-lt"/>
              <a:buAutoNum type="arabicPeriod" startAt="2"/>
            </a:pPr>
            <a:r>
              <a:rPr lang="en-US" sz="1400" dirty="0">
                <a:ea typeface="Times New Roman" panose="02020603050405020304" pitchFamily="18" charset="0"/>
              </a:rPr>
              <a:t>Block inappropriate roles or role behavior; model appropriate behavior. P</a:t>
            </a:r>
            <a:r>
              <a:rPr lang="en-US" sz="1400" dirty="0">
                <a:latin typeface="Times New Roman" panose="02020603050405020304" pitchFamily="18" charset="0"/>
                <a:ea typeface="Times New Roman" panose="02020603050405020304" pitchFamily="18" charset="0"/>
              </a:rPr>
              <a:t>rescribe role reversals; revise roles, strengthen existing natural roles, or assign new ones</a:t>
            </a:r>
          </a:p>
          <a:p>
            <a:pPr marL="457200" indent="-344488">
              <a:spcBef>
                <a:spcPts val="0"/>
              </a:spcBef>
              <a:spcAft>
                <a:spcPts val="600"/>
              </a:spcAft>
              <a:buFont typeface="+mj-lt"/>
              <a:buAutoNum type="arabicPeriod" startAt="2"/>
            </a:pPr>
            <a:r>
              <a:rPr lang="en-US" sz="1400" dirty="0">
                <a:latin typeface="Times New Roman" panose="02020603050405020304" pitchFamily="18" charset="0"/>
                <a:ea typeface="Times New Roman" panose="02020603050405020304" pitchFamily="18" charset="0"/>
              </a:rPr>
              <a:t>Temporarily shift power and authority structure: Queen for a Day; King of the Castle</a:t>
            </a:r>
          </a:p>
          <a:p>
            <a:pPr marL="457200" indent="-344488">
              <a:spcBef>
                <a:spcPts val="0"/>
              </a:spcBef>
              <a:spcAft>
                <a:spcPts val="600"/>
              </a:spcAft>
              <a:buFont typeface="+mj-lt"/>
              <a:buAutoNum type="arabicPeriod" startAt="2"/>
            </a:pPr>
            <a:r>
              <a:rPr lang="en-US" sz="1400" dirty="0">
                <a:latin typeface="Times New Roman" panose="02020603050405020304" pitchFamily="18" charset="0"/>
                <a:ea typeface="Times New Roman" panose="02020603050405020304" pitchFamily="18" charset="0"/>
              </a:rPr>
              <a:t>Provide more structure in a chaotic organization; reduce rigidity in an inflexible structure  </a:t>
            </a:r>
          </a:p>
          <a:p>
            <a:pPr marL="457200" indent="-344488">
              <a:spcBef>
                <a:spcPts val="0"/>
              </a:spcBef>
              <a:spcAft>
                <a:spcPts val="600"/>
              </a:spcAft>
              <a:buFont typeface="+mj-lt"/>
              <a:buAutoNum type="arabicPeriod" startAt="2"/>
            </a:pPr>
            <a:r>
              <a:rPr lang="en-US" sz="1400" dirty="0">
                <a:latin typeface="Times New Roman" panose="02020603050405020304" pitchFamily="18" charset="0"/>
                <a:ea typeface="Times New Roman" panose="02020603050405020304" pitchFamily="18" charset="0"/>
              </a:rPr>
              <a:t>Take a “one-down” position to force the client or family into the “one-up”</a:t>
            </a:r>
          </a:p>
          <a:p>
            <a:pPr marL="457200" indent="-398463">
              <a:spcBef>
                <a:spcPts val="0"/>
              </a:spcBef>
              <a:spcAft>
                <a:spcPts val="600"/>
              </a:spcAft>
              <a:buFont typeface="+mj-lt"/>
              <a:buAutoNum type="arabicPeriod" startAt="2"/>
            </a:pPr>
            <a:r>
              <a:rPr lang="en-US" sz="1400" dirty="0">
                <a:latin typeface="Times New Roman" panose="02020603050405020304" pitchFamily="18" charset="0"/>
                <a:ea typeface="Times New Roman" panose="02020603050405020304" pitchFamily="18" charset="0"/>
              </a:rPr>
              <a:t>Create celebrations, honorifics or exorcisms to modify, up or down, the power surrounding a member; introduce new customs, rituals, practices or ordeals</a:t>
            </a:r>
          </a:p>
          <a:p>
            <a:pPr marL="457200" indent="-398463">
              <a:spcBef>
                <a:spcPts val="0"/>
              </a:spcBef>
              <a:spcAft>
                <a:spcPts val="600"/>
              </a:spcAft>
              <a:buFont typeface="+mj-lt"/>
              <a:buAutoNum type="arabicPeriod" startAt="2"/>
            </a:pPr>
            <a:r>
              <a:rPr lang="en-US" sz="1400" dirty="0">
                <a:latin typeface="Times New Roman" panose="02020603050405020304" pitchFamily="18" charset="0"/>
                <a:ea typeface="Times New Roman" panose="02020603050405020304" pitchFamily="18" charset="0"/>
              </a:rPr>
              <a:t>Hold an exorcism or funerary rite for the old belief, family myth or legend; create a ritual or assignment to be practiced that mirrors the new belief. Create a new point in time (“then” versus” from here forward”) or establish a “truce” for moving forward</a:t>
            </a:r>
          </a:p>
          <a:p>
            <a:pPr marL="112712" indent="0">
              <a:spcBef>
                <a:spcPts val="0"/>
              </a:spcBef>
              <a:spcAft>
                <a:spcPts val="600"/>
              </a:spcAft>
              <a:buNone/>
            </a:pPr>
            <a:endParaRPr lang="en-US" sz="1400" dirty="0">
              <a:latin typeface="Times New Roman" panose="02020603050405020304" pitchFamily="18" charset="0"/>
              <a:ea typeface="Times New Roman" panose="02020603050405020304" pitchFamily="18" charset="0"/>
            </a:endParaRPr>
          </a:p>
        </p:txBody>
      </p:sp>
      <p:sp>
        <p:nvSpPr>
          <p:cNvPr id="3" name="Slide Number Placeholder 2">
            <a:extLst>
              <a:ext uri="{FF2B5EF4-FFF2-40B4-BE49-F238E27FC236}">
                <a16:creationId xmlns:a16="http://schemas.microsoft.com/office/drawing/2014/main" id="{1EFA0CCC-9F65-4EE8-A3E5-5ADDEDE346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4113528663"/>
      </p:ext>
    </p:extLst>
  </p:cSld>
  <p:clrMapOvr>
    <a:masterClrMapping/>
  </p:clrMapOvr>
  <mc:AlternateContent xmlns:mc="http://schemas.openxmlformats.org/markup-compatibility/2006" xmlns:p14="http://schemas.microsoft.com/office/powerpoint/2010/main">
    <mc:Choice Requires="p14">
      <p:transition spd="slow" p14:dur="1400" advClick="0" advTm="80000">
        <p14:doors dir="vert"/>
      </p:transition>
    </mc:Choice>
    <mc:Fallback xmlns="">
      <p:transition spd="slow" advClick="0" advTm="80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AA4C9-A219-4BEC-AE3B-582EAEAFEBA1}"/>
              </a:ext>
            </a:extLst>
          </p:cNvPr>
          <p:cNvSpPr>
            <a:spLocks noGrp="1"/>
          </p:cNvSpPr>
          <p:nvPr>
            <p:ph idx="1"/>
          </p:nvPr>
        </p:nvSpPr>
        <p:spPr>
          <a:xfrm>
            <a:off x="516571" y="847295"/>
            <a:ext cx="8110857" cy="4701786"/>
          </a:xfrm>
        </p:spPr>
        <p:txBody>
          <a:bodyPr>
            <a:noAutofit/>
          </a:bodyPr>
          <a:lstStyle/>
          <a:p>
            <a:pPr marL="457200" indent="-344488" algn="just">
              <a:spcBef>
                <a:spcPts val="0"/>
              </a:spcBef>
              <a:spcAft>
                <a:spcPts val="600"/>
              </a:spcAft>
              <a:buFont typeface="+mj-lt"/>
              <a:buAutoNum type="arabicPeriod" startAt="12"/>
            </a:pPr>
            <a:r>
              <a:rPr lang="en-US" sz="1400" dirty="0">
                <a:latin typeface="+mj-lt"/>
                <a:ea typeface="Times New Roman" panose="02020603050405020304" pitchFamily="18" charset="0"/>
              </a:rPr>
              <a:t>Use of a Genogram, Socio-map or Family Floor Plan to examine truisms and taboos</a:t>
            </a:r>
          </a:p>
          <a:p>
            <a:pPr marL="457200" indent="-344488" algn="just">
              <a:spcBef>
                <a:spcPts val="0"/>
              </a:spcBef>
              <a:spcAft>
                <a:spcPts val="600"/>
              </a:spcAft>
              <a:buFont typeface="+mj-lt"/>
              <a:buAutoNum type="arabicPeriod" startAt="12"/>
            </a:pPr>
            <a:r>
              <a:rPr lang="en-US" sz="1400" dirty="0">
                <a:latin typeface="+mj-lt"/>
              </a:rPr>
              <a:t>Establish a Family Council so that grievances and supports can be materialized</a:t>
            </a:r>
          </a:p>
          <a:p>
            <a:pPr marL="452438" lvl="0" indent="-342900" algn="just">
              <a:spcBef>
                <a:spcPts val="0"/>
              </a:spcBef>
              <a:spcAft>
                <a:spcPts val="600"/>
              </a:spcAft>
              <a:buAutoNum type="arabicPeriod" startAt="12"/>
            </a:pPr>
            <a:r>
              <a:rPr lang="en-US" sz="1400" dirty="0">
                <a:latin typeface="+mj-lt"/>
                <a:ea typeface="Times New Roman" panose="02020603050405020304" pitchFamily="18" charset="0"/>
              </a:rPr>
              <a:t>Spread out a symptomatic role among all family members to expose the family secret or remove or rotate the symptomatic member from the scapegoat position</a:t>
            </a:r>
          </a:p>
          <a:p>
            <a:pPr marL="452438" lvl="0" indent="-342900" algn="just">
              <a:spcBef>
                <a:spcPts val="0"/>
              </a:spcBef>
              <a:spcAft>
                <a:spcPts val="600"/>
              </a:spcAft>
              <a:buAutoNum type="arabicPeriod" startAt="12"/>
            </a:pPr>
            <a:r>
              <a:rPr lang="en-US" sz="1400" dirty="0">
                <a:latin typeface="+mj-lt"/>
                <a:ea typeface="Times New Roman" panose="02020603050405020304" pitchFamily="18" charset="0"/>
              </a:rPr>
              <a:t>Introduce other clients or families to session and foster interfamilial organization</a:t>
            </a:r>
          </a:p>
          <a:p>
            <a:pPr marL="452438" lvl="0" indent="-342900" algn="just">
              <a:spcBef>
                <a:spcPts val="0"/>
              </a:spcBef>
              <a:spcAft>
                <a:spcPts val="600"/>
              </a:spcAft>
              <a:buAutoNum type="arabicPeriod" startAt="12"/>
            </a:pPr>
            <a:r>
              <a:rPr lang="en-US" sz="1400" dirty="0">
                <a:latin typeface="+mj-lt"/>
                <a:ea typeface="Times New Roman" panose="02020603050405020304" pitchFamily="18" charset="0"/>
              </a:rPr>
              <a:t>Time-travel or regrow the client or family from scratch and have them “act as if” they are the person or persons they wish to be</a:t>
            </a:r>
          </a:p>
          <a:p>
            <a:pPr marL="452438" lvl="0" indent="-342900" algn="just">
              <a:spcBef>
                <a:spcPts val="0"/>
              </a:spcBef>
              <a:spcAft>
                <a:spcPts val="600"/>
              </a:spcAft>
              <a:buAutoNum type="arabicPeriod" startAt="12"/>
            </a:pPr>
            <a:r>
              <a:rPr lang="en-US" sz="1400" dirty="0">
                <a:solidFill>
                  <a:prstClr val="black"/>
                </a:solidFill>
              </a:rPr>
              <a:t>Use Behavior Rehearsal; “Acting As If”; Guided Imagery; and Fantasy techniques to work on self-empowerment and explore fears and dreads to success and failure</a:t>
            </a:r>
          </a:p>
          <a:p>
            <a:pPr marL="452438" lvl="0" indent="-342900" algn="just">
              <a:spcBef>
                <a:spcPts val="0"/>
              </a:spcBef>
              <a:spcAft>
                <a:spcPts val="600"/>
              </a:spcAft>
              <a:buAutoNum type="arabicPeriod" startAt="12"/>
            </a:pPr>
            <a:r>
              <a:rPr lang="en-US" sz="1400" dirty="0">
                <a:solidFill>
                  <a:prstClr val="black"/>
                </a:solidFill>
              </a:rPr>
              <a:t>Work through issues of Guilt, Anger and Shame (GASh); focus on desires and acts of revenge and move toward acts of forgiveness and redemption</a:t>
            </a:r>
          </a:p>
          <a:p>
            <a:pPr marL="452438" lvl="0" indent="-342900" algn="just">
              <a:spcBef>
                <a:spcPts val="0"/>
              </a:spcBef>
              <a:spcAft>
                <a:spcPts val="600"/>
              </a:spcAft>
              <a:buAutoNum type="arabicPeriod" startAt="12"/>
            </a:pPr>
            <a:r>
              <a:rPr lang="en-US" sz="1400" dirty="0">
                <a:solidFill>
                  <a:prstClr val="black"/>
                </a:solidFill>
              </a:rPr>
              <a:t>Connect with each member and affirm their value; create Caring Days, </a:t>
            </a:r>
          </a:p>
          <a:p>
            <a:pPr marL="452438" lvl="0" indent="-342900" algn="just">
              <a:spcBef>
                <a:spcPts val="0"/>
              </a:spcBef>
              <a:spcAft>
                <a:spcPts val="600"/>
              </a:spcAft>
              <a:buAutoNum type="arabicPeriod" startAt="12"/>
            </a:pPr>
            <a:r>
              <a:rPr lang="en-US" sz="1400" dirty="0">
                <a:solidFill>
                  <a:prstClr val="black"/>
                </a:solidFill>
              </a:rPr>
              <a:t>Identify and validate strengths; encourage recognition by the family of each other through celebrations, boasting, awards and acts of praise. Promote “New Talk”</a:t>
            </a:r>
          </a:p>
          <a:p>
            <a:pPr marL="452438" lvl="0" indent="-342900" algn="just">
              <a:spcBef>
                <a:spcPts val="0"/>
              </a:spcBef>
              <a:spcAft>
                <a:spcPts val="600"/>
              </a:spcAft>
              <a:buAutoNum type="arabicPeriod" startAt="12"/>
            </a:pPr>
            <a:r>
              <a:rPr lang="en-US" sz="1400" dirty="0">
                <a:solidFill>
                  <a:prstClr val="black"/>
                </a:solidFill>
              </a:rPr>
              <a:t>Refer clients to additional educational materials and resources, experts and trainers </a:t>
            </a:r>
          </a:p>
          <a:p>
            <a:pPr marL="452438" lvl="0" indent="-342900" algn="just">
              <a:spcBef>
                <a:spcPts val="0"/>
              </a:spcBef>
              <a:spcAft>
                <a:spcPts val="600"/>
              </a:spcAft>
              <a:buAutoNum type="arabicPeriod" startAt="12"/>
            </a:pPr>
            <a:r>
              <a:rPr lang="en-US" sz="1400" dirty="0">
                <a:solidFill>
                  <a:prstClr val="black"/>
                </a:solidFill>
              </a:rPr>
              <a:t>Assign tasks and functions based on abilities. “What is she good at?” </a:t>
            </a:r>
          </a:p>
          <a:p>
            <a:pPr marL="452438" lvl="0" indent="-342900" algn="just">
              <a:spcBef>
                <a:spcPts val="0"/>
              </a:spcBef>
              <a:spcAft>
                <a:spcPts val="600"/>
              </a:spcAft>
              <a:buAutoNum type="arabicPeriod" startAt="12"/>
            </a:pPr>
            <a:r>
              <a:rPr lang="en-US" sz="1400" dirty="0">
                <a:solidFill>
                  <a:prstClr val="black"/>
                </a:solidFill>
              </a:rPr>
              <a:t>Help members with assertiveness and improve mediation and negotiation skills. Curtail acts of aggression, back-biting, complaining, rivalry, subterfuge and revenge </a:t>
            </a:r>
          </a:p>
          <a:p>
            <a:pPr marL="452438" lvl="0" indent="-342900" algn="just">
              <a:spcBef>
                <a:spcPts val="0"/>
              </a:spcBef>
              <a:spcAft>
                <a:spcPts val="600"/>
              </a:spcAft>
              <a:buAutoNum type="arabicPeriod" startAt="12"/>
            </a:pPr>
            <a:endParaRPr lang="en-US" sz="1400" dirty="0">
              <a:latin typeface="+mj-lt"/>
              <a:ea typeface="Times New Roman" panose="02020603050405020304" pitchFamily="18" charset="0"/>
            </a:endParaRPr>
          </a:p>
          <a:p>
            <a:pPr marL="109538" lvl="0" indent="0">
              <a:spcBef>
                <a:spcPts val="0"/>
              </a:spcBef>
              <a:spcAft>
                <a:spcPts val="600"/>
              </a:spcAft>
              <a:buNone/>
            </a:pPr>
            <a:endParaRPr lang="en-US" sz="1400" dirty="0">
              <a:latin typeface="+mj-lt"/>
              <a:ea typeface="Times New Roman" panose="02020603050405020304" pitchFamily="18" charset="0"/>
            </a:endParaRPr>
          </a:p>
          <a:p>
            <a:pPr marL="512763" lvl="0" indent="-403225">
              <a:spcBef>
                <a:spcPts val="0"/>
              </a:spcBef>
              <a:spcAft>
                <a:spcPts val="600"/>
              </a:spcAft>
              <a:buFont typeface="+mj-lt"/>
              <a:buAutoNum type="arabicPeriod" startAt="10"/>
            </a:pPr>
            <a:endParaRPr lang="en-US" sz="1400" dirty="0">
              <a:latin typeface="+mj-lt"/>
              <a:ea typeface="Times New Roman" panose="02020603050405020304" pitchFamily="18" charset="0"/>
            </a:endParaRPr>
          </a:p>
          <a:p>
            <a:pPr>
              <a:spcBef>
                <a:spcPts val="0"/>
              </a:spcBef>
              <a:spcAft>
                <a:spcPts val="600"/>
              </a:spcAft>
              <a:buFont typeface="+mj-lt"/>
              <a:buAutoNum type="arabicPeriod" startAt="10"/>
            </a:pPr>
            <a:endParaRPr lang="en-US" sz="1400" dirty="0">
              <a:latin typeface="+mj-lt"/>
            </a:endParaRPr>
          </a:p>
        </p:txBody>
      </p:sp>
      <p:sp>
        <p:nvSpPr>
          <p:cNvPr id="3" name="Slide Number Placeholder 2">
            <a:extLst>
              <a:ext uri="{FF2B5EF4-FFF2-40B4-BE49-F238E27FC236}">
                <a16:creationId xmlns:a16="http://schemas.microsoft.com/office/drawing/2014/main" id="{1EFA0CCC-9F65-4EE8-A3E5-5ADDEDE346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544664626"/>
      </p:ext>
    </p:extLst>
  </p:cSld>
  <p:clrMapOvr>
    <a:masterClrMapping/>
  </p:clrMapOvr>
  <mc:AlternateContent xmlns:mc="http://schemas.openxmlformats.org/markup-compatibility/2006" xmlns:p14="http://schemas.microsoft.com/office/powerpoint/2010/main">
    <mc:Choice Requires="p14">
      <p:transition spd="slow" p14:dur="1400" advClick="0" advTm="80000">
        <p14:doors dir="vert"/>
      </p:transition>
    </mc:Choice>
    <mc:Fallback xmlns="">
      <p:transition spd="slow" advClick="0" advTm="80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26C179-7C9A-4A8F-AB05-74EDAB0A7A5F}"/>
              </a:ext>
            </a:extLst>
          </p:cNvPr>
          <p:cNvSpPr>
            <a:spLocks noGrp="1"/>
          </p:cNvSpPr>
          <p:nvPr>
            <p:ph idx="1"/>
          </p:nvPr>
        </p:nvSpPr>
        <p:spPr>
          <a:xfrm>
            <a:off x="710972" y="1097469"/>
            <a:ext cx="7987100" cy="6067493"/>
          </a:xfrm>
        </p:spPr>
        <p:txBody>
          <a:bodyPr>
            <a:noAutofit/>
          </a:bodyPr>
          <a:lstStyle/>
          <a:p>
            <a:pPr marL="341313" lvl="0" indent="-341313" algn="just">
              <a:spcBef>
                <a:spcPts val="0"/>
              </a:spcBef>
              <a:spcAft>
                <a:spcPts val="600"/>
              </a:spcAft>
              <a:buFont typeface="+mj-lt"/>
              <a:buAutoNum type="arabicPeriod" startAt="24"/>
            </a:pPr>
            <a:r>
              <a:rPr lang="en-US" sz="1400" dirty="0">
                <a:solidFill>
                  <a:prstClr val="black"/>
                </a:solidFill>
                <a:latin typeface="+mj-lt"/>
                <a:ea typeface="Times New Roman" panose="02020603050405020304" pitchFamily="18" charset="0"/>
              </a:rPr>
              <a:t>Identify choices and make joint decisions. “Doom” clients to success by setting small, common workable goals and anticipating obstacles, sabotage and possible failure </a:t>
            </a:r>
          </a:p>
          <a:p>
            <a:pPr marL="344488" lvl="0" indent="-344488" algn="just">
              <a:spcBef>
                <a:spcPts val="0"/>
              </a:spcBef>
              <a:spcAft>
                <a:spcPts val="600"/>
              </a:spcAft>
              <a:buFont typeface="+mj-lt"/>
              <a:buAutoNum type="arabicPeriod" startAt="24"/>
            </a:pPr>
            <a:r>
              <a:rPr lang="en-US" sz="1400" dirty="0">
                <a:solidFill>
                  <a:prstClr val="black"/>
                </a:solidFill>
                <a:latin typeface="+mj-lt"/>
                <a:ea typeface="Times New Roman" panose="02020603050405020304" pitchFamily="18" charset="0"/>
              </a:rPr>
              <a:t>Identify and emphasize positive changes and movement; examine what worked</a:t>
            </a:r>
          </a:p>
          <a:p>
            <a:pPr marL="344488" lvl="0" indent="-344488" algn="just">
              <a:spcBef>
                <a:spcPts val="0"/>
              </a:spcBef>
              <a:spcAft>
                <a:spcPts val="600"/>
              </a:spcAft>
              <a:buFont typeface="+mj-lt"/>
              <a:buAutoNum type="arabicPeriod" startAt="24"/>
            </a:pPr>
            <a:r>
              <a:rPr lang="en-US" sz="1400" dirty="0">
                <a:solidFill>
                  <a:prstClr val="black"/>
                </a:solidFill>
                <a:latin typeface="+mj-lt"/>
                <a:ea typeface="Times New Roman" panose="02020603050405020304" pitchFamily="18" charset="0"/>
              </a:rPr>
              <a:t>Reframe negative meanings and negatively charged events</a:t>
            </a:r>
          </a:p>
          <a:p>
            <a:pPr marL="344488" lvl="0" indent="-344488" algn="just">
              <a:spcBef>
                <a:spcPts val="0"/>
              </a:spcBef>
              <a:spcAft>
                <a:spcPts val="600"/>
              </a:spcAft>
              <a:buFont typeface="+mj-lt"/>
              <a:buAutoNum type="arabicPeriod" startAt="24"/>
            </a:pPr>
            <a:r>
              <a:rPr lang="en-US" sz="1400" dirty="0">
                <a:solidFill>
                  <a:prstClr val="black"/>
                </a:solidFill>
                <a:latin typeface="+mj-lt"/>
                <a:ea typeface="Times New Roman" panose="02020603050405020304" pitchFamily="18" charset="0"/>
              </a:rPr>
              <a:t>Recall incidents that worked successfully in the past or solutions from TV, Movies or others </a:t>
            </a:r>
          </a:p>
          <a:p>
            <a:pPr marL="344488" indent="-344488" algn="just">
              <a:spcBef>
                <a:spcPts val="0"/>
              </a:spcBef>
              <a:spcAft>
                <a:spcPts val="600"/>
              </a:spcAft>
              <a:buFont typeface="+mj-lt"/>
              <a:buAutoNum type="arabicPeriod" startAt="24"/>
            </a:pPr>
            <a:r>
              <a:rPr lang="en-US" sz="1400" dirty="0">
                <a:solidFill>
                  <a:prstClr val="black"/>
                </a:solidFill>
                <a:latin typeface="+mj-lt"/>
                <a:ea typeface="Times New Roman" panose="02020603050405020304" pitchFamily="18" charset="0"/>
              </a:rPr>
              <a:t>Increase self-esteem, personal worth and mutual respect and valuation; connect in a meaningful way.</a:t>
            </a:r>
            <a:r>
              <a:rPr lang="en-US" sz="1400" dirty="0">
                <a:solidFill>
                  <a:prstClr val="black"/>
                </a:solidFill>
                <a:latin typeface="+mj-lt"/>
              </a:rPr>
              <a:t> Improve self-image through boasting and self-esteem worksheets</a:t>
            </a:r>
          </a:p>
          <a:p>
            <a:pPr marL="344488" indent="-344488" algn="just">
              <a:spcBef>
                <a:spcPts val="0"/>
              </a:spcBef>
              <a:spcAft>
                <a:spcPts val="600"/>
              </a:spcAft>
              <a:buFont typeface="+mj-lt"/>
              <a:buAutoNum type="arabicPeriod" startAt="24"/>
            </a:pPr>
            <a:r>
              <a:rPr lang="en-US" sz="1400" dirty="0">
                <a:solidFill>
                  <a:prstClr val="black"/>
                </a:solidFill>
                <a:latin typeface="+mj-lt"/>
              </a:rPr>
              <a:t>Challenge underlying “nobility” of self-defeating behaviors (“Spitting in Client’s Soup”) </a:t>
            </a:r>
          </a:p>
          <a:p>
            <a:pPr marL="344488" indent="-344488" algn="just">
              <a:spcBef>
                <a:spcPts val="0"/>
              </a:spcBef>
              <a:spcAft>
                <a:spcPts val="600"/>
              </a:spcAft>
              <a:buFont typeface="+mj-lt"/>
              <a:buAutoNum type="arabicPeriod" startAt="24"/>
            </a:pPr>
            <a:r>
              <a:rPr lang="en-US" sz="1400" dirty="0">
                <a:latin typeface="+mj-lt"/>
              </a:rPr>
              <a:t>Use paradox (with caution) to prescribe existing roles, rules, and patterns of interaction</a:t>
            </a:r>
          </a:p>
          <a:p>
            <a:pPr marL="344488" indent="-344488" algn="just">
              <a:spcBef>
                <a:spcPts val="0"/>
              </a:spcBef>
              <a:spcAft>
                <a:spcPts val="600"/>
              </a:spcAft>
              <a:buFont typeface="+mj-lt"/>
              <a:buAutoNum type="arabicPeriod" startAt="24"/>
            </a:pPr>
            <a:r>
              <a:rPr lang="en-US" sz="1400" dirty="0">
                <a:latin typeface="+mj-lt"/>
              </a:rPr>
              <a:t>Add or detract family members from session</a:t>
            </a:r>
          </a:p>
          <a:p>
            <a:pPr marL="344488" indent="-344488" algn="just">
              <a:spcBef>
                <a:spcPts val="0"/>
              </a:spcBef>
              <a:spcAft>
                <a:spcPts val="600"/>
              </a:spcAft>
              <a:buFont typeface="+mj-lt"/>
              <a:buAutoNum type="arabicPeriod" startAt="24"/>
            </a:pPr>
            <a:r>
              <a:rPr lang="en-US" sz="1400" dirty="0">
                <a:latin typeface="+mj-lt"/>
              </a:rPr>
              <a:t>Bring other families into session and pair subsystems, foster interfamily competitions or use members in similar roles as co-therapists</a:t>
            </a:r>
          </a:p>
          <a:p>
            <a:pPr marL="344488" indent="-344488" algn="just">
              <a:spcBef>
                <a:spcPts val="0"/>
              </a:spcBef>
              <a:spcAft>
                <a:spcPts val="600"/>
              </a:spcAft>
              <a:buFont typeface="+mj-lt"/>
              <a:buAutoNum type="arabicPeriod" startAt="24"/>
            </a:pPr>
            <a:r>
              <a:rPr lang="en-US" sz="1400" dirty="0">
                <a:latin typeface="+mj-lt"/>
              </a:rPr>
              <a:t>Place the symptom on vacation or write a prescription to schedule it at given times</a:t>
            </a:r>
          </a:p>
          <a:p>
            <a:pPr marL="344488" indent="-344488" algn="just">
              <a:spcBef>
                <a:spcPts val="0"/>
              </a:spcBef>
              <a:spcAft>
                <a:spcPts val="600"/>
              </a:spcAft>
              <a:buFont typeface="+mj-lt"/>
              <a:buAutoNum type="arabicPeriod" startAt="24"/>
            </a:pPr>
            <a:r>
              <a:rPr lang="en-US" sz="1400" dirty="0">
                <a:latin typeface="+mj-lt"/>
              </a:rPr>
              <a:t>Have the clients experience each other in a different, fun, way or varied venue</a:t>
            </a:r>
          </a:p>
          <a:p>
            <a:pPr marL="344488" indent="-344488" algn="just">
              <a:spcBef>
                <a:spcPts val="0"/>
              </a:spcBef>
              <a:spcAft>
                <a:spcPts val="600"/>
              </a:spcAft>
              <a:buFont typeface="+mj-lt"/>
              <a:buAutoNum type="arabicPeriod" startAt="24"/>
            </a:pPr>
            <a:r>
              <a:rPr lang="en-US" sz="1400" dirty="0">
                <a:latin typeface="+mj-lt"/>
              </a:rPr>
              <a:t>Explore what each member is willing to do to alleviate the current problem, change the rule, alter the belief, or help create, through a change in their own behavior, a new interactional paradigm</a:t>
            </a:r>
          </a:p>
          <a:p>
            <a:pPr marL="0" indent="0" algn="just">
              <a:spcBef>
                <a:spcPts val="0"/>
              </a:spcBef>
              <a:spcAft>
                <a:spcPts val="600"/>
              </a:spcAft>
              <a:buNone/>
            </a:pPr>
            <a:endParaRPr lang="en-US" sz="1400" dirty="0">
              <a:latin typeface="+mj-lt"/>
            </a:endParaRPr>
          </a:p>
          <a:p>
            <a:pPr marL="344488" indent="-288925" algn="just">
              <a:spcBef>
                <a:spcPts val="0"/>
              </a:spcBef>
              <a:spcAft>
                <a:spcPts val="600"/>
              </a:spcAft>
              <a:buFont typeface="+mj-lt"/>
              <a:buAutoNum type="arabicPeriod" startAt="22"/>
            </a:pPr>
            <a:endParaRPr lang="en-US" sz="1400" dirty="0">
              <a:solidFill>
                <a:prstClr val="black"/>
              </a:solidFill>
              <a:latin typeface="+mj-lt"/>
            </a:endParaRPr>
          </a:p>
          <a:p>
            <a:pPr lvl="0" algn="just">
              <a:spcBef>
                <a:spcPts val="0"/>
              </a:spcBef>
              <a:spcAft>
                <a:spcPts val="600"/>
              </a:spcAft>
              <a:buFont typeface="+mj-lt"/>
              <a:buAutoNum type="arabicPeriod" startAt="22"/>
            </a:pPr>
            <a:endParaRPr lang="en-US" sz="1400" dirty="0">
              <a:solidFill>
                <a:prstClr val="black"/>
              </a:solidFill>
              <a:latin typeface="+mj-lt"/>
              <a:ea typeface="Times New Roman" panose="02020603050405020304" pitchFamily="18" charset="0"/>
            </a:endParaRPr>
          </a:p>
          <a:p>
            <a:pPr algn="just">
              <a:spcAft>
                <a:spcPts val="600"/>
              </a:spcAft>
              <a:buFont typeface="+mj-lt"/>
              <a:buAutoNum type="arabicPeriod" startAt="22"/>
            </a:pPr>
            <a:endParaRPr lang="en-US" sz="1400" dirty="0">
              <a:latin typeface="+mj-lt"/>
            </a:endParaRPr>
          </a:p>
        </p:txBody>
      </p:sp>
      <p:sp>
        <p:nvSpPr>
          <p:cNvPr id="3" name="Slide Number Placeholder 2">
            <a:extLst>
              <a:ext uri="{FF2B5EF4-FFF2-40B4-BE49-F238E27FC236}">
                <a16:creationId xmlns:a16="http://schemas.microsoft.com/office/drawing/2014/main" id="{0FBA01BF-7742-4A71-AC57-36555803E6D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676044035"/>
      </p:ext>
    </p:extLst>
  </p:cSld>
  <p:clrMapOvr>
    <a:masterClrMapping/>
  </p:clrMapOvr>
  <mc:AlternateContent xmlns:mc="http://schemas.openxmlformats.org/markup-compatibility/2006" xmlns:p14="http://schemas.microsoft.com/office/powerpoint/2010/main">
    <mc:Choice Requires="p14">
      <p:transition spd="slow" p14:dur="1400" advClick="0" advTm="80000">
        <p14:doors dir="vert"/>
      </p:transition>
    </mc:Choice>
    <mc:Fallback xmlns="">
      <p:transition spd="slow" advClick="0" advTm="80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26C179-7C9A-4A8F-AB05-74EDAB0A7A5F}"/>
              </a:ext>
            </a:extLst>
          </p:cNvPr>
          <p:cNvSpPr>
            <a:spLocks noGrp="1"/>
          </p:cNvSpPr>
          <p:nvPr>
            <p:ph idx="1"/>
          </p:nvPr>
        </p:nvSpPr>
        <p:spPr>
          <a:xfrm>
            <a:off x="845832" y="1365985"/>
            <a:ext cx="7452336" cy="4606645"/>
          </a:xfrm>
        </p:spPr>
        <p:txBody>
          <a:bodyPr>
            <a:noAutofit/>
          </a:bodyPr>
          <a:lstStyle/>
          <a:p>
            <a:pPr marL="398463" indent="-398463" algn="just">
              <a:spcBef>
                <a:spcPts val="0"/>
              </a:spcBef>
              <a:spcAft>
                <a:spcPts val="600"/>
              </a:spcAft>
              <a:buFont typeface="+mj-lt"/>
              <a:buAutoNum type="arabicPeriod" startAt="36"/>
            </a:pPr>
            <a:r>
              <a:rPr lang="en-US" sz="1400" dirty="0">
                <a:solidFill>
                  <a:prstClr val="black"/>
                </a:solidFill>
                <a:latin typeface="+mj-lt"/>
              </a:rPr>
              <a:t>Use of the Therapeutic Alliance to foster change. Few components of the therapy process are as potentially transformational as the relationship that, clients have with the therapist. By continuously demonstrating acceptance and positive regard, active listening, and support and encouragement, the therapist provides a safe milieu for the experimentation and trial of new ways of thinking and behaving. Moreover, a seasoned therapist may use their own way of being, their own style of interacting with the client to both frustrate and promote behavior change. Even by simply responding in a manner that is different then what is expected -or routinely experienced with others, the therapist has created the opportunity for change. Finding a balance between support and confrontation, at times even provocation, is an important attribute of the experienced therapist. So, too, is the ability to disengage and redirect the power-struggles that arise between the therapist and client and that are common to the therapeutic relationship. In this regard, the greatest agent of change is often the clinician, themselves.</a:t>
            </a:r>
          </a:p>
          <a:p>
            <a:pPr lvl="0">
              <a:spcBef>
                <a:spcPts val="0"/>
              </a:spcBef>
              <a:spcAft>
                <a:spcPts val="400"/>
              </a:spcAft>
              <a:buFont typeface="+mj-lt"/>
              <a:buAutoNum type="arabicPeriod" startAt="36"/>
            </a:pPr>
            <a:endParaRPr lang="en-US" sz="1400" dirty="0">
              <a:solidFill>
                <a:prstClr val="black"/>
              </a:solidFill>
              <a:latin typeface="+mj-lt"/>
              <a:ea typeface="Times New Roman" panose="02020603050405020304" pitchFamily="18" charset="0"/>
            </a:endParaRPr>
          </a:p>
          <a:p>
            <a:pPr marL="0" indent="0">
              <a:spcAft>
                <a:spcPts val="400"/>
              </a:spcAft>
              <a:buNone/>
            </a:pPr>
            <a:endParaRPr lang="en-US" sz="1400" dirty="0">
              <a:latin typeface="+mj-lt"/>
            </a:endParaRPr>
          </a:p>
        </p:txBody>
      </p:sp>
      <p:sp>
        <p:nvSpPr>
          <p:cNvPr id="3" name="Slide Number Placeholder 2">
            <a:extLst>
              <a:ext uri="{FF2B5EF4-FFF2-40B4-BE49-F238E27FC236}">
                <a16:creationId xmlns:a16="http://schemas.microsoft.com/office/drawing/2014/main" id="{0FBA01BF-7742-4A71-AC57-36555803E6D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563"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4099132239"/>
      </p:ext>
    </p:extLst>
  </p:cSld>
  <p:clrMapOvr>
    <a:masterClrMapping/>
  </p:clrMapOvr>
  <mc:AlternateContent xmlns:mc="http://schemas.openxmlformats.org/markup-compatibility/2006" xmlns:p14="http://schemas.microsoft.com/office/powerpoint/2010/main">
    <mc:Choice Requires="p14">
      <p:transition spd="slow" p14:dur="1400" advClick="0" advTm="80000">
        <p14:doors dir="vert"/>
      </p:transition>
    </mc:Choice>
    <mc:Fallback xmlns="">
      <p:transition spd="slow" advClick="0" advTm="80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than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3890" y="2322505"/>
            <a:ext cx="4208600" cy="221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637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80000">
        <p15:prstTrans prst="origami"/>
      </p:transition>
    </mc:Choice>
    <mc:Fallback xmlns="">
      <p:transition spd="slow" advClick="0" advTm="8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513FAA-93A2-49E8-89C7-659585ADD93A}"/>
              </a:ext>
            </a:extLst>
          </p:cNvPr>
          <p:cNvSpPr>
            <a:spLocks noGrp="1"/>
          </p:cNvSpPr>
          <p:nvPr>
            <p:ph idx="1"/>
          </p:nvPr>
        </p:nvSpPr>
        <p:spPr>
          <a:xfrm>
            <a:off x="870857" y="1704388"/>
            <a:ext cx="7959295" cy="4303918"/>
          </a:xfrm>
        </p:spPr>
        <p:txBody>
          <a:bodyPr>
            <a:noAutofit/>
          </a:bodyPr>
          <a:lstStyle/>
          <a:p>
            <a:pPr marL="0" indent="0" fontAlgn="t">
              <a:spcBef>
                <a:spcPts val="0"/>
              </a:spcBef>
              <a:spcAft>
                <a:spcPts val="1200"/>
              </a:spcAft>
              <a:buNone/>
            </a:pPr>
            <a:r>
              <a:rPr lang="en-US" sz="1600" b="1" dirty="0"/>
              <a:t>Several Factors May Contribute to its Onset</a:t>
            </a:r>
          </a:p>
          <a:p>
            <a:pPr marL="341313" indent="-285750" fontAlgn="t">
              <a:spcBef>
                <a:spcPts val="0"/>
              </a:spcBef>
              <a:spcAft>
                <a:spcPts val="1200"/>
              </a:spcAft>
            </a:pPr>
            <a:r>
              <a:rPr lang="en-US" sz="1400" dirty="0"/>
              <a:t>Genetics </a:t>
            </a:r>
          </a:p>
          <a:p>
            <a:pPr marL="341313" indent="-285750" fontAlgn="t">
              <a:spcBef>
                <a:spcPts val="0"/>
              </a:spcBef>
              <a:spcAft>
                <a:spcPts val="1200"/>
              </a:spcAft>
            </a:pPr>
            <a:r>
              <a:rPr lang="en-US" sz="1400" dirty="0"/>
              <a:t>Trauma   (cause or “trigger”?; form of disassociation?)</a:t>
            </a:r>
          </a:p>
          <a:p>
            <a:pPr marL="341313" indent="-285750" fontAlgn="t">
              <a:spcBef>
                <a:spcPts val="0"/>
              </a:spcBef>
              <a:spcAft>
                <a:spcPts val="1200"/>
              </a:spcAft>
            </a:pPr>
            <a:r>
              <a:rPr lang="en-US" sz="1400" dirty="0"/>
              <a:t>Substance Use </a:t>
            </a:r>
          </a:p>
          <a:p>
            <a:pPr marL="341313" indent="-285750" fontAlgn="t">
              <a:spcBef>
                <a:spcPts val="0"/>
              </a:spcBef>
              <a:spcAft>
                <a:spcPts val="1200"/>
              </a:spcAft>
            </a:pPr>
            <a:r>
              <a:rPr lang="en-US" sz="1400" dirty="0"/>
              <a:t>Underlying Neuro-Medical </a:t>
            </a:r>
            <a:r>
              <a:rPr lang="en-US" sz="1400" dirty="0">
                <a:solidFill>
                  <a:prstClr val="black"/>
                </a:solidFill>
              </a:rPr>
              <a:t>Disorders </a:t>
            </a:r>
          </a:p>
          <a:p>
            <a:pPr marL="341313" indent="-285750" algn="just" fontAlgn="t">
              <a:spcBef>
                <a:spcPts val="0"/>
              </a:spcBef>
              <a:spcAft>
                <a:spcPts val="1200"/>
              </a:spcAft>
            </a:pPr>
            <a:r>
              <a:rPr lang="en-US" sz="1400" dirty="0"/>
              <a:t>Mental Health Disorders</a:t>
            </a:r>
            <a:endParaRPr lang="en-US" sz="1400" dirty="0">
              <a:solidFill>
                <a:prstClr val="black"/>
              </a:solidFill>
            </a:endParaRPr>
          </a:p>
          <a:p>
            <a:pPr marL="685800" lvl="1" indent="-342900" algn="just" fontAlgn="t">
              <a:spcBef>
                <a:spcPts val="0"/>
              </a:spcBef>
              <a:spcAft>
                <a:spcPts val="600"/>
              </a:spcAft>
              <a:buFont typeface="+mj-lt"/>
              <a:buAutoNum type="alphaLcParenR"/>
            </a:pPr>
            <a:r>
              <a:rPr lang="en-US" sz="1400" b="1" dirty="0">
                <a:solidFill>
                  <a:prstClr val="black"/>
                </a:solidFill>
                <a:latin typeface="Times New Roman" panose="02020603050405020304" pitchFamily="18" charset="0"/>
                <a:cs typeface="Times New Roman" panose="02020603050405020304" pitchFamily="18" charset="0"/>
              </a:rPr>
              <a:t>Mood Disordered SMIs </a:t>
            </a:r>
            <a:r>
              <a:rPr lang="en-US" sz="1400" dirty="0">
                <a:solidFill>
                  <a:prstClr val="black"/>
                </a:solidFill>
                <a:latin typeface="Times New Roman" panose="02020603050405020304" pitchFamily="18" charset="0"/>
                <a:cs typeface="Times New Roman" panose="02020603050405020304" pitchFamily="18" charset="0"/>
              </a:rPr>
              <a:t>(PTSD, MDD)  VS  </a:t>
            </a:r>
            <a:r>
              <a:rPr lang="en-US" sz="1400" b="1" dirty="0">
                <a:solidFill>
                  <a:prstClr val="black"/>
                </a:solidFill>
                <a:latin typeface="Times New Roman" panose="02020603050405020304" pitchFamily="18" charset="0"/>
                <a:cs typeface="Times New Roman" panose="02020603050405020304" pitchFamily="18" charset="0"/>
              </a:rPr>
              <a:t>Thought Disordered SMIs </a:t>
            </a:r>
            <a:r>
              <a:rPr lang="en-US" sz="1400" dirty="0">
                <a:solidFill>
                  <a:prstClr val="black"/>
                </a:solidFill>
                <a:latin typeface="Times New Roman" panose="02020603050405020304" pitchFamily="18" charset="0"/>
                <a:cs typeface="Times New Roman" panose="02020603050405020304" pitchFamily="18" charset="0"/>
              </a:rPr>
              <a:t>(Schizophrenias)</a:t>
            </a:r>
          </a:p>
          <a:p>
            <a:pPr marL="685800" lvl="1" indent="-342900" algn="just" fontAlgn="t">
              <a:spcBef>
                <a:spcPts val="0"/>
              </a:spcBef>
              <a:spcAft>
                <a:spcPts val="600"/>
              </a:spcAft>
              <a:buFont typeface="+mj-lt"/>
              <a:buAutoNum type="alphaLcParenR"/>
            </a:pPr>
            <a:r>
              <a:rPr lang="en-US" sz="1400" dirty="0">
                <a:solidFill>
                  <a:prstClr val="black"/>
                </a:solidFill>
                <a:latin typeface="Times New Roman" panose="02020603050405020304" pitchFamily="18" charset="0"/>
                <a:cs typeface="Times New Roman" panose="02020603050405020304" pitchFamily="18" charset="0"/>
              </a:rPr>
              <a:t>Clients have “</a:t>
            </a:r>
            <a:r>
              <a:rPr lang="en-US" sz="1400" b="1" dirty="0">
                <a:solidFill>
                  <a:prstClr val="black"/>
                </a:solidFill>
                <a:latin typeface="Times New Roman" panose="02020603050405020304" pitchFamily="18" charset="0"/>
                <a:cs typeface="Times New Roman" panose="02020603050405020304" pitchFamily="18" charset="0"/>
              </a:rPr>
              <a:t>long-standing social and emotional difficulties that predate their psychosis </a:t>
            </a:r>
            <a:r>
              <a:rPr lang="en-US" sz="1400" dirty="0">
                <a:solidFill>
                  <a:prstClr val="black"/>
                </a:solidFill>
                <a:latin typeface="Times New Roman" panose="02020603050405020304" pitchFamily="18" charset="0"/>
                <a:cs typeface="Times New Roman" panose="02020603050405020304" pitchFamily="18" charset="0"/>
              </a:rPr>
              <a:t>by several years”; these “…may contribute to the </a:t>
            </a:r>
            <a:r>
              <a:rPr lang="en-US" sz="1400" i="1" dirty="0">
                <a:solidFill>
                  <a:prstClr val="black"/>
                </a:solidFill>
                <a:latin typeface="Times New Roman" panose="02020603050405020304" pitchFamily="18" charset="0"/>
                <a:cs typeface="Times New Roman" panose="02020603050405020304" pitchFamily="18" charset="0"/>
              </a:rPr>
              <a:t>content</a:t>
            </a:r>
            <a:r>
              <a:rPr lang="en-US" sz="1400" dirty="0">
                <a:solidFill>
                  <a:prstClr val="black"/>
                </a:solidFill>
                <a:latin typeface="Times New Roman" panose="02020603050405020304" pitchFamily="18" charset="0"/>
                <a:cs typeface="Times New Roman" panose="02020603050405020304" pitchFamily="18" charset="0"/>
              </a:rPr>
              <a:t> of their psychotic experience”  </a:t>
            </a:r>
            <a:r>
              <a:rPr lang="en-US" sz="1400" i="1" dirty="0">
                <a:solidFill>
                  <a:prstClr val="black"/>
                </a:solidFill>
                <a:latin typeface="Times New Roman" panose="02020603050405020304" pitchFamily="18" charset="0"/>
                <a:cs typeface="Times New Roman" panose="02020603050405020304" pitchFamily="18" charset="0"/>
              </a:rPr>
              <a:t>-Harrow, </a:t>
            </a:r>
            <a:r>
              <a:rPr lang="en-US" sz="1400" i="1" dirty="0" err="1">
                <a:solidFill>
                  <a:prstClr val="black"/>
                </a:solidFill>
                <a:latin typeface="Times New Roman" panose="02020603050405020304" pitchFamily="18" charset="0"/>
                <a:cs typeface="Times New Roman" panose="02020603050405020304" pitchFamily="18" charset="0"/>
              </a:rPr>
              <a:t>Rattenbury</a:t>
            </a:r>
            <a:r>
              <a:rPr lang="en-US" sz="1400" i="1" dirty="0">
                <a:solidFill>
                  <a:prstClr val="black"/>
                </a:solidFill>
                <a:latin typeface="Times New Roman" panose="02020603050405020304" pitchFamily="18" charset="0"/>
                <a:cs typeface="Times New Roman" panose="02020603050405020304" pitchFamily="18" charset="0"/>
              </a:rPr>
              <a:t>, and Stole noted (1988) as did Rhodes and Jakes (2000).</a:t>
            </a:r>
          </a:p>
          <a:p>
            <a:pPr marL="685800" lvl="1" indent="-342900" algn="just" fontAlgn="t">
              <a:spcBef>
                <a:spcPts val="0"/>
              </a:spcBef>
              <a:spcAft>
                <a:spcPts val="600"/>
              </a:spcAft>
              <a:buFont typeface="+mj-lt"/>
              <a:buAutoNum type="alphaLcParenR"/>
            </a:pPr>
            <a:r>
              <a:rPr lang="en-US" sz="1400" dirty="0">
                <a:solidFill>
                  <a:prstClr val="black"/>
                </a:solidFill>
                <a:latin typeface="Times New Roman" panose="02020603050405020304" pitchFamily="18" charset="0"/>
                <a:cs typeface="Times New Roman" panose="02020603050405020304" pitchFamily="18" charset="0"/>
              </a:rPr>
              <a:t>Cameron, N. (1943) noted that </a:t>
            </a:r>
            <a:r>
              <a:rPr lang="en-US" sz="1400" b="1" dirty="0">
                <a:solidFill>
                  <a:prstClr val="black"/>
                </a:solidFill>
                <a:latin typeface="Times New Roman" panose="02020603050405020304" pitchFamily="18" charset="0"/>
                <a:cs typeface="Times New Roman" panose="02020603050405020304" pitchFamily="18" charset="0"/>
              </a:rPr>
              <a:t>delusions form as a result of psychological and social isolation</a:t>
            </a:r>
            <a:r>
              <a:rPr lang="en-US" sz="1400" dirty="0">
                <a:solidFill>
                  <a:prstClr val="black"/>
                </a:solidFill>
                <a:latin typeface="Times New Roman" panose="02020603050405020304" pitchFamily="18" charset="0"/>
                <a:cs typeface="Times New Roman" panose="02020603050405020304" pitchFamily="18" charset="0"/>
              </a:rPr>
              <a:t>. The delusion becomes attached to a person or source, thereby reducing anxiety which, in turn, helps to maintain the importance of the delusion. </a:t>
            </a:r>
          </a:p>
          <a:p>
            <a:pPr marL="341313" indent="-225425" algn="just" fontAlgn="t">
              <a:spcBef>
                <a:spcPts val="0"/>
              </a:spcBef>
              <a:spcAft>
                <a:spcPts val="1200"/>
              </a:spcAft>
            </a:pPr>
            <a:endParaRPr lang="en-US" sz="1400" dirty="0">
              <a:solidFill>
                <a:prstClr val="black"/>
              </a:solidFill>
            </a:endParaRPr>
          </a:p>
          <a:p>
            <a:pPr marL="341313" indent="-225425" algn="just" fontAlgn="t">
              <a:spcBef>
                <a:spcPts val="0"/>
              </a:spcBef>
              <a:spcAft>
                <a:spcPts val="1200"/>
              </a:spcAft>
            </a:pPr>
            <a:endParaRPr lang="en-US" sz="1400" dirty="0"/>
          </a:p>
          <a:p>
            <a:pPr>
              <a:spcBef>
                <a:spcPts val="0"/>
              </a:spcBef>
              <a:spcAft>
                <a:spcPts val="1200"/>
              </a:spcAft>
            </a:pPr>
            <a:endParaRPr lang="en-US" sz="1400" dirty="0"/>
          </a:p>
        </p:txBody>
      </p:sp>
      <p:sp>
        <p:nvSpPr>
          <p:cNvPr id="3" name="Slide Number Placeholder 2">
            <a:extLst>
              <a:ext uri="{FF2B5EF4-FFF2-40B4-BE49-F238E27FC236}">
                <a16:creationId xmlns:a16="http://schemas.microsoft.com/office/drawing/2014/main" id="{3FE7D396-0623-4D5F-83AC-5AA1B105DD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3A371-2875-41C8-9A68-B89FC3460C79}" type="slidenum">
              <a:rPr kumimoji="0" lang="en-US" sz="563" b="0" i="0" u="none" strike="noStrike" kern="1200" cap="none" spc="0"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563" b="0" i="0" u="none" strike="noStrike" kern="1200" cap="none" spc="0" normalizeH="0" baseline="0" noProof="0">
              <a:ln>
                <a:noFill/>
              </a:ln>
              <a:solidFill>
                <a:prstClr val="black"/>
              </a:solidFill>
              <a:effectLst/>
              <a:uLnTx/>
              <a:uFillTx/>
              <a:latin typeface="Times New Roman"/>
              <a:ea typeface="+mn-ea"/>
              <a:cs typeface="+mn-cs"/>
            </a:endParaRPr>
          </a:p>
        </p:txBody>
      </p:sp>
      <p:sp>
        <p:nvSpPr>
          <p:cNvPr id="4" name="Title 3">
            <a:extLst>
              <a:ext uri="{FF2B5EF4-FFF2-40B4-BE49-F238E27FC236}">
                <a16:creationId xmlns:a16="http://schemas.microsoft.com/office/drawing/2014/main" id="{70E15D9A-3ADA-47E2-9DB1-D8D0F9CE4643}"/>
              </a:ext>
            </a:extLst>
          </p:cNvPr>
          <p:cNvSpPr>
            <a:spLocks noGrp="1"/>
          </p:cNvSpPr>
          <p:nvPr>
            <p:ph type="title"/>
          </p:nvPr>
        </p:nvSpPr>
        <p:spPr>
          <a:xfrm>
            <a:off x="457200" y="561388"/>
            <a:ext cx="8229600" cy="1143000"/>
          </a:xfrm>
        </p:spPr>
        <p:txBody>
          <a:bodyPr>
            <a:normAutofit/>
          </a:bodyPr>
          <a:lstStyle/>
          <a:p>
            <a:r>
              <a:rPr lang="en-US" sz="2800" dirty="0"/>
              <a:t>Psychosis</a:t>
            </a:r>
          </a:p>
        </p:txBody>
      </p:sp>
    </p:spTree>
    <p:extLst>
      <p:ext uri="{BB962C8B-B14F-4D97-AF65-F5344CB8AC3E}">
        <p14:creationId xmlns:p14="http://schemas.microsoft.com/office/powerpoint/2010/main" val="2196886713"/>
      </p:ext>
    </p:extLst>
  </p:cSld>
  <p:clrMapOvr>
    <a:masterClrMapping/>
  </p:clrMapOvr>
  <mc:AlternateContent xmlns:mc="http://schemas.openxmlformats.org/markup-compatibility/2006" xmlns:p14="http://schemas.microsoft.com/office/powerpoint/2010/main">
    <mc:Choice Requires="p14">
      <p:transition spd="slow" advClick="0" advTm="80000">
        <p14:prism/>
      </p:transition>
    </mc:Choice>
    <mc:Fallback xmlns="">
      <p:transition spd="slow" advClick="0" advTm="8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6134" y="1910046"/>
            <a:ext cx="7371732" cy="4525963"/>
          </a:xfrm>
        </p:spPr>
        <p:txBody>
          <a:bodyPr>
            <a:noAutofit/>
          </a:bodyPr>
          <a:lstStyle/>
          <a:p>
            <a:pPr marL="114300" indent="0">
              <a:spcBef>
                <a:spcPts val="0"/>
              </a:spcBef>
              <a:buNone/>
            </a:pPr>
            <a:r>
              <a:rPr lang="en-US" sz="1400" b="1" dirty="0">
                <a:latin typeface="+mj-lt"/>
              </a:rPr>
              <a:t>Most fall into 1 of 3 broad categories</a:t>
            </a:r>
          </a:p>
          <a:p>
            <a:pPr marL="114300" indent="0">
              <a:spcBef>
                <a:spcPts val="0"/>
              </a:spcBef>
              <a:buNone/>
            </a:pPr>
            <a:endParaRPr lang="en-US" sz="1400" b="1" dirty="0">
              <a:latin typeface="+mj-lt"/>
            </a:endParaRPr>
          </a:p>
          <a:p>
            <a:pPr marL="520700" indent="-342900">
              <a:spcBef>
                <a:spcPts val="0"/>
              </a:spcBef>
              <a:spcAft>
                <a:spcPts val="400"/>
              </a:spcAft>
            </a:pPr>
            <a:r>
              <a:rPr lang="en-US" sz="1400" b="1" dirty="0">
                <a:latin typeface="+mj-lt"/>
              </a:rPr>
              <a:t>Psychological  Models (Psychosocial)</a:t>
            </a:r>
          </a:p>
          <a:p>
            <a:pPr marL="798513" indent="-225425">
              <a:spcBef>
                <a:spcPts val="0"/>
              </a:spcBef>
              <a:spcAft>
                <a:spcPts val="400"/>
              </a:spcAft>
              <a:buFont typeface="+mj-lt"/>
              <a:buAutoNum type="alphaLcParenR"/>
            </a:pPr>
            <a:r>
              <a:rPr lang="en-US" sz="1200" dirty="0">
                <a:latin typeface="+mj-lt"/>
              </a:rPr>
              <a:t>Psychodynamic:  unconscious forces shaped by childhood experiences</a:t>
            </a:r>
          </a:p>
          <a:p>
            <a:pPr marL="798513" indent="-225425">
              <a:spcBef>
                <a:spcPts val="0"/>
              </a:spcBef>
              <a:spcAft>
                <a:spcPts val="400"/>
              </a:spcAft>
              <a:buFont typeface="+mj-lt"/>
              <a:buAutoNum type="alphaLcParenR"/>
            </a:pPr>
            <a:r>
              <a:rPr lang="en-US" sz="1200" dirty="0">
                <a:latin typeface="+mj-lt"/>
              </a:rPr>
              <a:t>Behavioral:    learning and factors within the person’s environment</a:t>
            </a:r>
          </a:p>
          <a:p>
            <a:pPr marL="798513" indent="-225425">
              <a:spcBef>
                <a:spcPts val="0"/>
              </a:spcBef>
              <a:spcAft>
                <a:spcPts val="400"/>
              </a:spcAft>
              <a:buFont typeface="+mj-lt"/>
              <a:buAutoNum type="alphaLcParenR"/>
            </a:pPr>
            <a:r>
              <a:rPr lang="en-US" sz="1200" dirty="0">
                <a:latin typeface="+mj-lt"/>
              </a:rPr>
              <a:t>Cognitive:  ineffective, inaccurate or problematic thinking</a:t>
            </a:r>
          </a:p>
          <a:p>
            <a:pPr marL="798513" indent="-225425">
              <a:spcBef>
                <a:spcPts val="0"/>
              </a:spcBef>
              <a:spcAft>
                <a:spcPts val="1800"/>
              </a:spcAft>
              <a:buFont typeface="+mj-lt"/>
              <a:buAutoNum type="alphaLcParenR"/>
            </a:pPr>
            <a:r>
              <a:rPr lang="en-US" sz="1200" dirty="0">
                <a:latin typeface="+mj-lt"/>
              </a:rPr>
              <a:t>Sociocultural: mental illness is the product of broad social and cultural forces </a:t>
            </a:r>
          </a:p>
          <a:p>
            <a:pPr marL="517525" indent="-342900" defTabSz="517525">
              <a:spcBef>
                <a:spcPts val="0"/>
              </a:spcBef>
              <a:spcAft>
                <a:spcPts val="400"/>
              </a:spcAft>
              <a:buAutoNum type="arabicPeriod" startAt="2"/>
            </a:pPr>
            <a:r>
              <a:rPr lang="en-US" sz="1400" b="1" dirty="0">
                <a:latin typeface="+mj-lt"/>
              </a:rPr>
              <a:t>Biological/Neuro-genomic Models (Psychiatry) </a:t>
            </a:r>
            <a:r>
              <a:rPr lang="en-US" sz="1200" b="1" dirty="0">
                <a:latin typeface="+mj-lt"/>
              </a:rPr>
              <a:t>	</a:t>
            </a:r>
          </a:p>
          <a:p>
            <a:pPr marL="511175" indent="0" defTabSz="517525">
              <a:spcBef>
                <a:spcPts val="0"/>
              </a:spcBef>
              <a:spcAft>
                <a:spcPts val="1800"/>
              </a:spcAft>
              <a:buNone/>
            </a:pPr>
            <a:r>
              <a:rPr lang="en-US" sz="1200" dirty="0">
                <a:latin typeface="+mj-lt"/>
              </a:rPr>
              <a:t>Disordered behavior is caused by biological conditions, such as genetics, hormone levels, or changes in structural or neurotransmitter activity</a:t>
            </a:r>
          </a:p>
          <a:p>
            <a:pPr marL="177800" indent="0" defTabSz="517525">
              <a:spcBef>
                <a:spcPts val="0"/>
              </a:spcBef>
              <a:spcAft>
                <a:spcPts val="400"/>
              </a:spcAft>
              <a:buNone/>
            </a:pPr>
            <a:r>
              <a:rPr lang="en-US" sz="1400" b="1" dirty="0">
                <a:latin typeface="+mj-lt"/>
              </a:rPr>
              <a:t>3.	Combo or Hybrid Models</a:t>
            </a:r>
          </a:p>
          <a:p>
            <a:pPr marL="798513" lvl="2" indent="-225425">
              <a:spcBef>
                <a:spcPts val="0"/>
              </a:spcBef>
              <a:spcAft>
                <a:spcPts val="400"/>
              </a:spcAft>
              <a:buFont typeface="+mj-lt"/>
              <a:buAutoNum type="alphaLcParenR"/>
            </a:pPr>
            <a:r>
              <a:rPr lang="en-US" sz="1200" dirty="0">
                <a:latin typeface="+mj-lt"/>
              </a:rPr>
              <a:t>Diathesis-stress model: a predisposition to a given disorder combines with environmental stressors to trigger a psychological disorder</a:t>
            </a:r>
          </a:p>
          <a:p>
            <a:pPr marL="798513" lvl="2" indent="-225425">
              <a:spcBef>
                <a:spcPts val="0"/>
              </a:spcBef>
              <a:spcAft>
                <a:spcPts val="400"/>
              </a:spcAft>
              <a:buFont typeface="+mj-lt"/>
              <a:buAutoNum type="alphaLcParenR"/>
            </a:pPr>
            <a:r>
              <a:rPr lang="en-US" sz="1200" dirty="0">
                <a:latin typeface="+mj-lt"/>
              </a:rPr>
              <a:t>Bio-psycho-social model: Takes into account predispositions, personal experience, and life circumstances</a:t>
            </a:r>
            <a:endParaRPr lang="en-US" sz="1200" b="1" dirty="0">
              <a:solidFill>
                <a:prstClr val="black"/>
              </a:solidFill>
              <a:latin typeface="+mj-lt"/>
            </a:endParaRPr>
          </a:p>
          <a:p>
            <a:pPr indent="0" algn="just">
              <a:spcBef>
                <a:spcPts val="0"/>
              </a:spcBef>
              <a:spcAft>
                <a:spcPts val="400"/>
              </a:spcAft>
              <a:buNone/>
              <a:tabLst>
                <a:tab pos="1144588" algn="l"/>
              </a:tabLst>
            </a:pPr>
            <a:endParaRPr lang="en-US" sz="1400" b="1" dirty="0">
              <a:solidFill>
                <a:prstClr val="black"/>
              </a:solidFill>
              <a:latin typeface="+mj-lt"/>
            </a:endParaRPr>
          </a:p>
          <a:p>
            <a:pPr marL="2284413" indent="-2055813">
              <a:spcBef>
                <a:spcPts val="0"/>
              </a:spcBef>
              <a:spcAft>
                <a:spcPts val="400"/>
              </a:spcAft>
              <a:buNone/>
            </a:pPr>
            <a:endParaRPr lang="en-US" sz="1400" b="1" dirty="0">
              <a:solidFill>
                <a:prstClr val="black"/>
              </a:solidFill>
              <a:latin typeface="+mj-lt"/>
            </a:endParaRPr>
          </a:p>
          <a:p>
            <a:pPr marL="2284413" indent="-2055813">
              <a:spcBef>
                <a:spcPts val="0"/>
              </a:spcBef>
              <a:spcAft>
                <a:spcPts val="400"/>
              </a:spcAft>
              <a:buNone/>
            </a:pPr>
            <a:r>
              <a:rPr lang="en-US" sz="1400" b="1" dirty="0">
                <a:solidFill>
                  <a:prstClr val="black"/>
                </a:solidFill>
                <a:latin typeface="+mj-lt"/>
              </a:rPr>
              <a:t> </a:t>
            </a:r>
          </a:p>
          <a:p>
            <a:pPr marL="2284413" indent="-2055813">
              <a:spcBef>
                <a:spcPts val="0"/>
              </a:spcBef>
              <a:spcAft>
                <a:spcPts val="400"/>
              </a:spcAft>
              <a:buNone/>
            </a:pPr>
            <a:endParaRPr lang="en-US" sz="1400" b="1" dirty="0">
              <a:solidFill>
                <a:prstClr val="black"/>
              </a:solidFill>
              <a:latin typeface="+mj-lt"/>
            </a:endParaRPr>
          </a:p>
          <a:p>
            <a:pPr marL="2284413" indent="-2055813">
              <a:spcBef>
                <a:spcPts val="0"/>
              </a:spcBef>
              <a:spcAft>
                <a:spcPts val="400"/>
              </a:spcAft>
              <a:buNone/>
            </a:pPr>
            <a:endParaRPr lang="en-US" sz="1400" b="1" dirty="0">
              <a:solidFill>
                <a:prstClr val="black"/>
              </a:solidFill>
              <a:latin typeface="+mj-lt"/>
            </a:endParaRPr>
          </a:p>
          <a:p>
            <a:pPr marL="2284413" indent="-2055813">
              <a:spcBef>
                <a:spcPts val="0"/>
              </a:spcBef>
              <a:spcAft>
                <a:spcPts val="400"/>
              </a:spcAft>
              <a:buNone/>
            </a:pPr>
            <a:endParaRPr lang="en-US" sz="1400" b="1" dirty="0">
              <a:solidFill>
                <a:prstClr val="black"/>
              </a:solidFill>
              <a:latin typeface="+mj-lt"/>
            </a:endParaRPr>
          </a:p>
          <a:p>
            <a:pPr marL="2284413" indent="-2055813">
              <a:spcBef>
                <a:spcPts val="0"/>
              </a:spcBef>
              <a:spcAft>
                <a:spcPts val="400"/>
              </a:spcAft>
              <a:buNone/>
            </a:pPr>
            <a:endParaRPr lang="en-US" sz="1400" b="1" dirty="0">
              <a:solidFill>
                <a:prstClr val="black"/>
              </a:solidFill>
              <a:latin typeface="+mj-lt"/>
            </a:endParaRPr>
          </a:p>
          <a:p>
            <a:pPr marL="2284413" indent="-2055813">
              <a:spcBef>
                <a:spcPts val="0"/>
              </a:spcBef>
              <a:spcAft>
                <a:spcPts val="400"/>
              </a:spcAft>
              <a:buNone/>
            </a:pPr>
            <a:endParaRPr lang="en-US" sz="1400" b="1" dirty="0">
              <a:solidFill>
                <a:prstClr val="black"/>
              </a:solidFill>
              <a:latin typeface="+mj-lt"/>
            </a:endParaRPr>
          </a:p>
          <a:p>
            <a:pPr marL="2284413" indent="-2055813">
              <a:spcBef>
                <a:spcPts val="0"/>
              </a:spcBef>
              <a:spcAft>
                <a:spcPts val="400"/>
              </a:spcAft>
              <a:buNone/>
            </a:pPr>
            <a:endParaRPr lang="en-US" sz="1400" b="1" dirty="0">
              <a:solidFill>
                <a:prstClr val="black"/>
              </a:solidFill>
              <a:latin typeface="+mj-lt"/>
            </a:endParaRPr>
          </a:p>
          <a:p>
            <a:pPr marL="2284413" indent="-2055813">
              <a:spcBef>
                <a:spcPts val="0"/>
              </a:spcBef>
              <a:spcAft>
                <a:spcPts val="400"/>
              </a:spcAft>
              <a:buNone/>
            </a:pPr>
            <a:endParaRPr lang="en-US" sz="1400" b="1" dirty="0">
              <a:solidFill>
                <a:prstClr val="black"/>
              </a:solidFill>
              <a:latin typeface="+mj-lt"/>
            </a:endParaRPr>
          </a:p>
        </p:txBody>
      </p:sp>
      <p:sp>
        <p:nvSpPr>
          <p:cNvPr id="3" name="Title 2"/>
          <p:cNvSpPr>
            <a:spLocks noGrp="1"/>
          </p:cNvSpPr>
          <p:nvPr>
            <p:ph type="title"/>
          </p:nvPr>
        </p:nvSpPr>
        <p:spPr>
          <a:xfrm>
            <a:off x="38100" y="544391"/>
            <a:ext cx="9067800" cy="1143000"/>
          </a:xfrm>
        </p:spPr>
        <p:txBody>
          <a:bodyPr>
            <a:noAutofit/>
          </a:bodyPr>
          <a:lstStyle/>
          <a:p>
            <a:pPr>
              <a:lnSpc>
                <a:spcPct val="150000"/>
              </a:lnSpc>
            </a:pPr>
            <a:r>
              <a:rPr lang="en-US" sz="2800" dirty="0">
                <a:solidFill>
                  <a:schemeClr val="tx1"/>
                </a:solidFill>
              </a:rPr>
              <a:t>Hundreds of Therapy Approaches </a:t>
            </a:r>
          </a:p>
        </p:txBody>
      </p:sp>
    </p:spTree>
    <p:extLst>
      <p:ext uri="{BB962C8B-B14F-4D97-AF65-F5344CB8AC3E}">
        <p14:creationId xmlns:p14="http://schemas.microsoft.com/office/powerpoint/2010/main" val="262136229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DP Preferred">
      <a:majorFont>
        <a:latin typeface="Times New Roman"/>
        <a:ea typeface=""/>
        <a:cs typeface=""/>
      </a:majorFont>
      <a:minorFont>
        <a:latin typeface="Times New Roman"/>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2_Blank">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DP Preferred">
      <a:majorFont>
        <a:latin typeface="Times New Roman"/>
        <a:ea typeface=""/>
        <a:cs typeface=""/>
      </a:majorFont>
      <a:minorFont>
        <a:latin typeface="Times New Roman"/>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Blank">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DP Preferred">
      <a:majorFont>
        <a:latin typeface="Times New Roman"/>
        <a:ea typeface=""/>
        <a:cs typeface=""/>
      </a:majorFont>
      <a:minorFont>
        <a:latin typeface="Times New Roman"/>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4_Blank">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DP Preferred">
      <a:majorFont>
        <a:latin typeface="Times New Roman"/>
        <a:ea typeface=""/>
        <a:cs typeface=""/>
      </a:majorFont>
      <a:minorFont>
        <a:latin typeface="Times New Roman"/>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25326</TotalTime>
  <Words>8904</Words>
  <Application>Microsoft Office PowerPoint</Application>
  <PresentationFormat>On-screen Show (4:3)</PresentationFormat>
  <Paragraphs>862</Paragraphs>
  <Slides>78</Slides>
  <Notes>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78</vt:i4>
      </vt:variant>
    </vt:vector>
  </HeadingPairs>
  <TitlesOfParts>
    <vt:vector size="90" baseType="lpstr">
      <vt:lpstr>Arial</vt:lpstr>
      <vt:lpstr>Calibri</vt:lpstr>
      <vt:lpstr>Courier New</vt:lpstr>
      <vt:lpstr>Proxima Nova Regular</vt:lpstr>
      <vt:lpstr>Symbol</vt:lpstr>
      <vt:lpstr>Times New Roman</vt:lpstr>
      <vt:lpstr>Wingdings</vt:lpstr>
      <vt:lpstr>Wingdings 2</vt:lpstr>
      <vt:lpstr>Blank</vt:lpstr>
      <vt:lpstr>2_Blank</vt:lpstr>
      <vt:lpstr>1_Blank</vt:lpstr>
      <vt:lpstr>4_Blank</vt:lpstr>
      <vt:lpstr>ADVANCED METHODS IN  COUNSELING AND PSYCHOTHERAPY</vt:lpstr>
      <vt:lpstr>PowerPoint Presentation</vt:lpstr>
      <vt:lpstr>Biographical Sketch</vt:lpstr>
      <vt:lpstr>Psychosis</vt:lpstr>
      <vt:lpstr>PowerPoint Presentation</vt:lpstr>
      <vt:lpstr>Hurdles to Understanding Psychosis</vt:lpstr>
      <vt:lpstr>Symptoms of Psychosis</vt:lpstr>
      <vt:lpstr>Psychosis</vt:lpstr>
      <vt:lpstr>Hundreds of Therapy Approaches </vt:lpstr>
      <vt:lpstr> Why It Matters </vt:lpstr>
      <vt:lpstr>Reliance on Psychopharmacology Decreased Use of Talk Therapy </vt:lpstr>
      <vt:lpstr>Trend Towards Reliance on Meds</vt:lpstr>
      <vt:lpstr>Meds, Talk, Talk + Meds</vt:lpstr>
      <vt:lpstr>Psychotherapy vs Pharmacology</vt:lpstr>
      <vt:lpstr>CT and Meds</vt:lpstr>
      <vt:lpstr>Remission Rate for MDD</vt:lpstr>
      <vt:lpstr> Causation: Biology = Psychology? </vt:lpstr>
      <vt:lpstr>Treat the Psychological Component!</vt:lpstr>
      <vt:lpstr>PowerPoint Presentation</vt:lpstr>
      <vt:lpstr>PowerPoint Presentation</vt:lpstr>
      <vt:lpstr>The experience and behavior that gets labeled   schizophrenic is a special strategy that a person invents  in order to live in an unlivable situation. - R. D. Laing, Existential Psychiatrist </vt:lpstr>
      <vt:lpstr>PowerPoint Presentation</vt:lpstr>
      <vt:lpstr>PowerPoint Presentation</vt:lpstr>
      <vt:lpstr>The Mind (Consciousness) is NOT the Brain</vt:lpstr>
      <vt:lpstr>PowerPoint Presentation</vt:lpstr>
      <vt:lpstr>Cognitive Behavioral Constructivism  &amp; Social Constructionism</vt:lpstr>
      <vt:lpstr>How Narratives Works</vt:lpstr>
      <vt:lpstr> Types of Problem Interpretations</vt:lpstr>
      <vt:lpstr>Scaling Self-rhetoric  </vt:lpstr>
      <vt:lpstr>What Happens: CBT-p Model</vt:lpstr>
      <vt:lpstr>Typical CBT-p Sequence</vt:lpstr>
      <vt:lpstr>Loss of Coherent Self Over Time</vt:lpstr>
      <vt:lpstr>Preoccupational Themes in Psychotic Delusions*</vt:lpstr>
      <vt:lpstr>Finding the Line of Movement*</vt:lpstr>
      <vt:lpstr>PowerPoint Presentation</vt:lpstr>
      <vt:lpstr>PowerPoint Presentation</vt:lpstr>
      <vt:lpstr>PowerPoint Presentation</vt:lpstr>
      <vt:lpstr>Neurosis vs Psychosis</vt:lpstr>
      <vt:lpstr>Neurosis vs Psychosis</vt:lpstr>
      <vt:lpstr>The Purpose of Delusions, Voices and Hallucinations </vt:lpstr>
      <vt:lpstr>The goal of psychosis is to be left alone and, thereby, to escape  responsibility for meeting the demands of life.  The isolation it creates limits the individual’s ability  to belong with others in a meaningful way.   This, in itself, deepens one’s inability to meet these demands and the the individual becomes trapped in a world of their own creation.</vt:lpstr>
      <vt:lpstr>PowerPoint Presentation</vt:lpstr>
      <vt:lpstr>PowerPoint Presentation</vt:lpstr>
      <vt:lpstr>Common Treatment Methodologies</vt:lpstr>
      <vt:lpstr>The Initial Consultation</vt:lpstr>
      <vt:lpstr>PowerPoint Presentation</vt:lpstr>
      <vt:lpstr>Considerations for Treating Psychosis</vt:lpstr>
      <vt:lpstr>Considerations for Treating Psychosis</vt:lpstr>
      <vt:lpstr>PowerPoint Presentation</vt:lpstr>
      <vt:lpstr>Rule Out Underlying Medical Conditions  Hormonal, neurochemical, structural injuries or irregularities of the body and brain </vt:lpstr>
      <vt:lpstr>PowerPoint Presentation</vt:lpstr>
      <vt:lpstr>PowerPoint Presentation</vt:lpstr>
      <vt:lpstr>PowerPoint Presentation</vt:lpstr>
      <vt:lpstr>2) Massaging the Message</vt:lpstr>
      <vt:lpstr>PowerPoint Presentation</vt:lpstr>
      <vt:lpstr>PowerPoint Presentation</vt:lpstr>
      <vt:lpstr>TRAUMA</vt:lpstr>
      <vt:lpstr>Working with Trauma</vt:lpstr>
      <vt:lpstr>Targeted Treatment Processes</vt:lpstr>
      <vt:lpstr>PowerPoint Presentation</vt:lpstr>
      <vt:lpstr>If you talk to God, you are praying. If God talks to you, you have Schizophrenia  — Thomas Szasz, Existential Psychiatrist    </vt:lpstr>
      <vt:lpstr>A neurotic is a man who builds a castle in the air. A psychotic is the man who lives in it. A psychiatrist is the man who collects the rent. - Jerome Lawrence, Playwright</vt:lpstr>
      <vt:lpstr>PowerPoint Presentation</vt:lpstr>
      <vt:lpstr>PowerPoint Presentation</vt:lpstr>
      <vt:lpstr>Supplemental Materials</vt:lpstr>
      <vt:lpstr>PowerPoint Presentation</vt:lpstr>
      <vt:lpstr>a)  Unbalancing Beliefs</vt:lpstr>
      <vt:lpstr>PowerPoint Presentation</vt:lpstr>
      <vt:lpstr>PowerPoint Presentation</vt:lpstr>
      <vt:lpstr>PowerPoint Presentation</vt:lpstr>
      <vt:lpstr>PowerPoint Presentation</vt:lpstr>
      <vt:lpstr>PowerPoint Presentation</vt:lpstr>
      <vt:lpstr>c)  Unbalancing Structure &amp; Organization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Demetrios Peratsakis</dc:creator>
  <cp:lastModifiedBy>Demetrios Peratsakis</cp:lastModifiedBy>
  <cp:revision>640</cp:revision>
  <dcterms:created xsi:type="dcterms:W3CDTF">2020-03-19T11:55:49Z</dcterms:created>
  <dcterms:modified xsi:type="dcterms:W3CDTF">2020-06-16T10:54:08Z</dcterms:modified>
</cp:coreProperties>
</file>